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DFDCA2-95A5-40BC-9B4E-4FF603C3148D}"/>
              </a:ext>
            </a:extLst>
          </p:cNvPr>
          <p:cNvSpPr>
            <a:spLocks noGrp="1"/>
          </p:cNvSpPr>
          <p:nvPr>
            <p:ph type="title"/>
          </p:nvPr>
        </p:nvSpPr>
        <p:spPr>
          <a:xfrm>
            <a:off x="457200" y="274638"/>
            <a:ext cx="8229600" cy="5962674"/>
          </a:xfrm>
        </p:spPr>
        <p:txBody>
          <a:bodyPr>
            <a:normAutofit fontScale="90000"/>
          </a:bodyPr>
          <a:lstStyle/>
          <a:p>
            <a:r>
              <a:rPr lang="tr-TR" b="1" dirty="0"/>
              <a:t>HÜKÜM (Son karar) </a:t>
            </a:r>
            <a:br>
              <a:rPr lang="tr-TR" dirty="0"/>
            </a:br>
            <a:r>
              <a:rPr lang="tr-TR" dirty="0"/>
              <a:t>CMK m. 223’ e göre “Duruşmanın sona erdiği açıklandıktan sonra hüküm verilir. Beraat, ceza verilmesine yer olmadığı, mahkumiyet, güvenlik tedbirine hükmedilmesi, davanın reddi ve düşmesi kararı, hükümdür.” </a:t>
            </a:r>
            <a:br>
              <a:rPr lang="tr-TR" dirty="0"/>
            </a:br>
            <a:endParaRPr lang="tr-TR" dirty="0"/>
          </a:p>
        </p:txBody>
      </p:sp>
    </p:spTree>
    <p:extLst>
      <p:ext uri="{BB962C8B-B14F-4D97-AF65-F5344CB8AC3E}">
        <p14:creationId xmlns:p14="http://schemas.microsoft.com/office/powerpoint/2010/main" val="1493687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A01178-F544-4FC1-AD06-617F32F4FEF7}"/>
              </a:ext>
            </a:extLst>
          </p:cNvPr>
          <p:cNvSpPr>
            <a:spLocks noGrp="1"/>
          </p:cNvSpPr>
          <p:nvPr>
            <p:ph type="title"/>
          </p:nvPr>
        </p:nvSpPr>
        <p:spPr>
          <a:xfrm>
            <a:off x="457200" y="274638"/>
            <a:ext cx="8229600" cy="5458618"/>
          </a:xfrm>
        </p:spPr>
        <p:txBody>
          <a:bodyPr/>
          <a:lstStyle/>
          <a:p>
            <a:r>
              <a:rPr lang="tr-TR" dirty="0"/>
              <a:t>CMK m. 225’e göre “Hüküm, ancak iddianamede unsurları gösterilen suça ilişkin fiil ve faili hakkında verilir. Mahkeme, fiilin nitelendirilmesinde iddia ve savunmalarla bağlı değildir.” </a:t>
            </a:r>
            <a:br>
              <a:rPr lang="tr-TR" dirty="0"/>
            </a:br>
            <a:endParaRPr lang="tr-TR" dirty="0"/>
          </a:p>
        </p:txBody>
      </p:sp>
    </p:spTree>
    <p:extLst>
      <p:ext uri="{BB962C8B-B14F-4D97-AF65-F5344CB8AC3E}">
        <p14:creationId xmlns:p14="http://schemas.microsoft.com/office/powerpoint/2010/main" val="1396149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78B186-ECDB-4E09-BE2D-DC7AEA7840A8}"/>
              </a:ext>
            </a:extLst>
          </p:cNvPr>
          <p:cNvSpPr>
            <a:spLocks noGrp="1"/>
          </p:cNvSpPr>
          <p:nvPr>
            <p:ph type="title"/>
          </p:nvPr>
        </p:nvSpPr>
        <p:spPr>
          <a:xfrm>
            <a:off x="457200" y="274638"/>
            <a:ext cx="8229600" cy="6106690"/>
          </a:xfrm>
        </p:spPr>
        <p:txBody>
          <a:bodyPr>
            <a:normAutofit/>
          </a:bodyPr>
          <a:lstStyle/>
          <a:p>
            <a:pPr algn="just"/>
            <a:r>
              <a:rPr lang="tr-TR" sz="3100" dirty="0"/>
              <a:t>CMK m. 223’e göre beraat kararı “a) Yüklenen fiilin kanunda suç olarak tanımlanmamış olması, b) Yüklenen suçun sanık tarafından işlenmediğinin sabit olması, c) Yüklenen suç açısından failin kast veya taksirinin bulunmaması, d) Yüklenen suçun sanık tarafından işlenmesine rağmen, olayda bir hukuka uygunluk nedeninin bulunması, e) Yüklenen suçun sanık tarafından işlendiğinin sabit olmaması hallerinde verilir.”</a:t>
            </a:r>
            <a:br>
              <a:rPr lang="tr-TR" dirty="0"/>
            </a:br>
            <a:endParaRPr lang="tr-TR" dirty="0"/>
          </a:p>
        </p:txBody>
      </p:sp>
    </p:spTree>
    <p:extLst>
      <p:ext uri="{BB962C8B-B14F-4D97-AF65-F5344CB8AC3E}">
        <p14:creationId xmlns:p14="http://schemas.microsoft.com/office/powerpoint/2010/main" val="2021141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1C013B-A3DB-4146-96B1-5BEB3528066B}"/>
              </a:ext>
            </a:extLst>
          </p:cNvPr>
          <p:cNvSpPr>
            <a:spLocks noGrp="1"/>
          </p:cNvSpPr>
          <p:nvPr>
            <p:ph type="title"/>
          </p:nvPr>
        </p:nvSpPr>
        <p:spPr>
          <a:xfrm>
            <a:off x="457200" y="274638"/>
            <a:ext cx="8229600" cy="6178698"/>
          </a:xfrm>
        </p:spPr>
        <p:txBody>
          <a:bodyPr>
            <a:normAutofit/>
          </a:bodyPr>
          <a:lstStyle/>
          <a:p>
            <a:pPr algn="just"/>
            <a:r>
              <a:rPr lang="tr-TR" sz="2700" dirty="0"/>
              <a:t>CMK m. 223’e göre sanık hakkında; “a) Yüklenen suçla bağlantılı olarak yaş küçüklüğü, akıl hastalığı veya sağır ve dilsizlik hali ya da geçici nedenlerin bulunması, b) Yüklenen suçun hukuka aykırı fakat bağlayıcı emrin yerine getirilmesi suretiyle veya zorunluluk hali ya da cebir veya tehdit etkisiyle işlenmesi,  c) Meşru savunmada sınırın heyecan, korku ve telaş nedeniyle aşılması, d) Kusurluluğu ortadan kaldıran hataya düşülmesi, hallerinde faile ceza verilmesine yer olmadığı kararı verilir.”</a:t>
            </a:r>
            <a:br>
              <a:rPr lang="tr-TR" dirty="0"/>
            </a:br>
            <a:endParaRPr lang="tr-TR" dirty="0"/>
          </a:p>
        </p:txBody>
      </p:sp>
    </p:spTree>
    <p:extLst>
      <p:ext uri="{BB962C8B-B14F-4D97-AF65-F5344CB8AC3E}">
        <p14:creationId xmlns:p14="http://schemas.microsoft.com/office/powerpoint/2010/main" val="2464946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7DA84C-CD0F-4A4F-B33C-DFFCCE9DDA1F}"/>
              </a:ext>
            </a:extLst>
          </p:cNvPr>
          <p:cNvSpPr>
            <a:spLocks noGrp="1"/>
          </p:cNvSpPr>
          <p:nvPr>
            <p:ph type="title"/>
          </p:nvPr>
        </p:nvSpPr>
        <p:spPr>
          <a:xfrm>
            <a:off x="457200" y="274638"/>
            <a:ext cx="8229600" cy="6034682"/>
          </a:xfrm>
        </p:spPr>
        <p:txBody>
          <a:bodyPr/>
          <a:lstStyle/>
          <a:p>
            <a:pPr algn="just"/>
            <a:r>
              <a:rPr lang="tr-TR" sz="2400" dirty="0"/>
              <a:t>CMK m. 223/f.5’e göre “Yüklenen suçu işlediğinin sabit olması halinde, sanık hakkında mahkumiyet kararı verilir.” </a:t>
            </a:r>
            <a:br>
              <a:rPr lang="tr-TR" dirty="0"/>
            </a:br>
            <a:r>
              <a:rPr lang="tr-TR" dirty="0"/>
              <a:t> </a:t>
            </a:r>
            <a:br>
              <a:rPr lang="tr-TR" dirty="0"/>
            </a:br>
            <a:endParaRPr lang="tr-TR" dirty="0"/>
          </a:p>
        </p:txBody>
      </p:sp>
    </p:spTree>
    <p:extLst>
      <p:ext uri="{BB962C8B-B14F-4D97-AF65-F5344CB8AC3E}">
        <p14:creationId xmlns:p14="http://schemas.microsoft.com/office/powerpoint/2010/main" val="2693771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782527-A5CA-48A6-8818-9EA6E3A2C020}"/>
              </a:ext>
            </a:extLst>
          </p:cNvPr>
          <p:cNvSpPr>
            <a:spLocks noGrp="1"/>
          </p:cNvSpPr>
          <p:nvPr>
            <p:ph type="title"/>
          </p:nvPr>
        </p:nvSpPr>
        <p:spPr>
          <a:xfrm>
            <a:off x="457200" y="274638"/>
            <a:ext cx="8229600" cy="5962674"/>
          </a:xfrm>
        </p:spPr>
        <p:txBody>
          <a:bodyPr>
            <a:normAutofit/>
          </a:bodyPr>
          <a:lstStyle/>
          <a:p>
            <a:pPr algn="just"/>
            <a:r>
              <a:rPr lang="tr-TR" sz="2400" dirty="0"/>
              <a:t>CMK m. 231/5’e göre Sanığa yüklenen suçtan dolayı yapılan yargılama sonunda hükmolunan ceza, iki yıl(2)veya daha az süreli hapis veya adlî para cezası ise; mahkemece, hükmün açıklanmasının geri bırakılmasına karar verilebilir. </a:t>
            </a:r>
          </a:p>
        </p:txBody>
      </p:sp>
    </p:spTree>
    <p:extLst>
      <p:ext uri="{BB962C8B-B14F-4D97-AF65-F5344CB8AC3E}">
        <p14:creationId xmlns:p14="http://schemas.microsoft.com/office/powerpoint/2010/main" val="4085320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515510-9D48-4728-AD09-81A3A5CC8CF6}"/>
              </a:ext>
            </a:extLst>
          </p:cNvPr>
          <p:cNvSpPr>
            <a:spLocks noGrp="1"/>
          </p:cNvSpPr>
          <p:nvPr>
            <p:ph type="title"/>
          </p:nvPr>
        </p:nvSpPr>
        <p:spPr>
          <a:xfrm>
            <a:off x="457200" y="274638"/>
            <a:ext cx="8229600" cy="6034682"/>
          </a:xfrm>
        </p:spPr>
        <p:txBody>
          <a:bodyPr>
            <a:normAutofit/>
          </a:bodyPr>
          <a:lstStyle/>
          <a:p>
            <a:pPr algn="just"/>
            <a:r>
              <a:rPr lang="tr-TR" sz="2400" dirty="0"/>
              <a:t>CMK m. 231/f.6’ya göre “Hükmün açıklanmasının geri bırakılmasına karar verilebilmesi için;</a:t>
            </a:r>
            <a:br>
              <a:rPr lang="tr-TR" sz="2400" dirty="0"/>
            </a:br>
            <a:r>
              <a:rPr lang="tr-TR" sz="2400" dirty="0"/>
              <a:t>6) (Ek: 6/12/2006-5560/23 </a:t>
            </a:r>
            <a:r>
              <a:rPr lang="tr-TR" sz="2400" dirty="0" err="1"/>
              <a:t>md.</a:t>
            </a:r>
            <a:r>
              <a:rPr lang="tr-TR" sz="2400" dirty="0"/>
              <a:t>) Hükmün açıklanmasının geri bırakılmasına karar verilebilmesi için; a) Sanığın daha önce kasıtlı bir suçtan mahkûm olmamış </a:t>
            </a:r>
            <a:r>
              <a:rPr lang="tr-TR" sz="2400" dirty="0" err="1"/>
              <a:t>bulunması,b</a:t>
            </a:r>
            <a:r>
              <a:rPr lang="tr-TR" sz="2400" dirty="0"/>
              <a:t>) Mahkemece, sanığın kişilik özellikleri ile duruşmadaki tutum ve davranışları göz önünde bulundurularak yeniden suç işlemeyeceği hususunda kanaate varılması, c) Suçun işlenmesiyle mağdurun veya kamunun uğradığı zararın, aynen iade, suçtan önceki hale getirme veya tazmin suretiyle tamamen </a:t>
            </a:r>
            <a:r>
              <a:rPr lang="tr-TR" sz="2400" dirty="0" err="1"/>
              <a:t>giderilmesi,gerekir</a:t>
            </a:r>
            <a:r>
              <a:rPr lang="tr-TR" sz="2400" dirty="0"/>
              <a:t>.</a:t>
            </a:r>
          </a:p>
        </p:txBody>
      </p:sp>
    </p:spTree>
    <p:extLst>
      <p:ext uri="{BB962C8B-B14F-4D97-AF65-F5344CB8AC3E}">
        <p14:creationId xmlns:p14="http://schemas.microsoft.com/office/powerpoint/2010/main" val="1916055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1944D2-D2E5-41F9-BA2B-3D031EE429EF}"/>
              </a:ext>
            </a:extLst>
          </p:cNvPr>
          <p:cNvSpPr>
            <a:spLocks noGrp="1"/>
          </p:cNvSpPr>
          <p:nvPr>
            <p:ph type="title"/>
          </p:nvPr>
        </p:nvSpPr>
        <p:spPr>
          <a:xfrm>
            <a:off x="457200" y="274638"/>
            <a:ext cx="8229600" cy="5890666"/>
          </a:xfrm>
        </p:spPr>
        <p:txBody>
          <a:bodyPr>
            <a:normAutofit/>
          </a:bodyPr>
          <a:lstStyle/>
          <a:p>
            <a:pPr algn="just"/>
            <a:r>
              <a:rPr lang="tr-TR" sz="2700" dirty="0"/>
              <a:t>MADDE 232’ye göre, “Hükmün başına, "Türk Milleti adına" verildiği yazılır. Hükmün başında; a) Hükmü veren mahkemenin adı, b) Hükmü veren mahkeme başkanının ve üyelerinin veya hakimin, Cumhuriyet savcısının ve zabıt katibinin, katılanın, mağdurun, vekilinin, kanuni temsilcisinin ve </a:t>
            </a:r>
            <a:r>
              <a:rPr lang="tr-TR" sz="2700" dirty="0" err="1"/>
              <a:t>müdafiin</a:t>
            </a:r>
            <a:r>
              <a:rPr lang="tr-TR" sz="2700" dirty="0"/>
              <a:t> adı ve soyadı ile sanığın açık kimliği, c) Beraat kararı dışında, suçun işlendiği yer, tarih ve zaman dilimi, d) Sanığın gözaltında veya tutuklu kaldığı tarih ve süre ile halen tutuklu olup olmadığı, yazılır. Karar ve hükümler bunlara katılan hakimler tarafından imzalanır.”</a:t>
            </a:r>
            <a:br>
              <a:rPr lang="tr-TR" dirty="0"/>
            </a:br>
            <a:endParaRPr lang="tr-TR" dirty="0"/>
          </a:p>
        </p:txBody>
      </p:sp>
    </p:spTree>
    <p:extLst>
      <p:ext uri="{BB962C8B-B14F-4D97-AF65-F5344CB8AC3E}">
        <p14:creationId xmlns:p14="http://schemas.microsoft.com/office/powerpoint/2010/main" val="81810648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492</Words>
  <Application>Microsoft Office PowerPoint</Application>
  <PresentationFormat>Ekran Gösterisi (4:3)</PresentationFormat>
  <Paragraphs>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HÜKÜM (Son karar)  CMK m. 223’ e göre “Duruşmanın sona erdiği açıklandıktan sonra hüküm verilir. Beraat, ceza verilmesine yer olmadığı, mahkumiyet, güvenlik tedbirine hükmedilmesi, davanın reddi ve düşmesi kararı, hükümdür.”  </vt:lpstr>
      <vt:lpstr>CMK m. 225’e göre “Hüküm, ancak iddianamede unsurları gösterilen suça ilişkin fiil ve faili hakkında verilir. Mahkeme, fiilin nitelendirilmesinde iddia ve savunmalarla bağlı değildir.”  </vt:lpstr>
      <vt:lpstr>CMK m. 223’e göre beraat kararı “a) Yüklenen fiilin kanunda suç olarak tanımlanmamış olması, b) Yüklenen suçun sanık tarafından işlenmediğinin sabit olması, c) Yüklenen suç açısından failin kast veya taksirinin bulunmaması, d) Yüklenen suçun sanık tarafından işlenmesine rağmen, olayda bir hukuka uygunluk nedeninin bulunması, e) Yüklenen suçun sanık tarafından işlendiğinin sabit olmaması hallerinde verilir.” </vt:lpstr>
      <vt:lpstr>CMK m. 223’e göre sanık hakkında; “a) Yüklenen suçla bağlantılı olarak yaş küçüklüğü, akıl hastalığı veya sağır ve dilsizlik hali ya da geçici nedenlerin bulunması, b) Yüklenen suçun hukuka aykırı fakat bağlayıcı emrin yerine getirilmesi suretiyle veya zorunluluk hali ya da cebir veya tehdit etkisiyle işlenmesi,  c) Meşru savunmada sınırın heyecan, korku ve telaş nedeniyle aşılması, d) Kusurluluğu ortadan kaldıran hataya düşülmesi, hallerinde faile ceza verilmesine yer olmadığı kararı verilir.” </vt:lpstr>
      <vt:lpstr>CMK m. 223/f.5’e göre “Yüklenen suçu işlediğinin sabit olması halinde, sanık hakkında mahkumiyet kararı verilir.”    </vt:lpstr>
      <vt:lpstr>CMK m. 231/5’e göre Sanığa yüklenen suçtan dolayı yapılan yargılama sonunda hükmolunan ceza, iki yıl(2)veya daha az süreli hapis veya adlî para cezası ise; mahkemece, hükmün açıklanmasının geri bırakılmasına karar verilebilir. </vt:lpstr>
      <vt:lpstr>CMK m. 231/f.6’ya göre “Hükmün açıklanmasının geri bırakılmasına karar verilebilmesi için; 6) (Ek: 6/12/2006-5560/23 md.) Hükmün açıklanmasının geri bırakılmasına karar verilebilmesi için; a) Sanığın daha önce kasıtlı bir suçtan mahkûm olmamış bulunması,b) Mahkemece, sanığın kişilik özellikleri ile duruşmadaki tutum ve davranışları göz önünde bulundurularak yeniden suç işlemeyeceği hususunda kanaate varılması, c) Suçun işlenmesiyle mağdurun veya kamunun uğradığı zararın, aynen iade, suçtan önceki hale getirme veya tazmin suretiyle tamamen giderilmesi,gerekir.</vt:lpstr>
      <vt:lpstr>MADDE 232’ye göre, “Hükmün başına, "Türk Milleti adına" verildiği yazılır. Hükmün başında; a) Hükmü veren mahkemenin adı, b) Hükmü veren mahkeme başkanının ve üyelerinin veya hakimin, Cumhuriyet savcısının ve zabıt katibinin, katılanın, mağdurun, vekilinin, kanuni temsilcisinin ve müdafiin adı ve soyadı ile sanığın açık kimliği, c) Beraat kararı dışında, suçun işlendiği yer, tarih ve zaman dilimi, d) Sanığın gözaltında veya tutuklu kaldığı tarih ve süre ile halen tutuklu olup olmadığı, yazılır. Karar ve hükümler bunlara katılan hakimler tarafından imzalanır.”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YAPTIRIMLAR   CEZALAR                                GÜVENLİK TEDBİRLERİ </dc:title>
  <dc:creator>User</dc:creator>
  <cp:lastModifiedBy>User</cp:lastModifiedBy>
  <cp:revision>9</cp:revision>
  <dcterms:created xsi:type="dcterms:W3CDTF">2014-12-21T16:52:48Z</dcterms:created>
  <dcterms:modified xsi:type="dcterms:W3CDTF">2020-02-11T22:11:39Z</dcterms:modified>
</cp:coreProperties>
</file>