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81" r:id="rId5"/>
    <p:sldId id="351" r:id="rId6"/>
    <p:sldId id="441" r:id="rId7"/>
    <p:sldId id="352" r:id="rId8"/>
    <p:sldId id="353" r:id="rId9"/>
    <p:sldId id="354" r:id="rId10"/>
    <p:sldId id="355" r:id="rId11"/>
    <p:sldId id="442" r:id="rId12"/>
    <p:sldId id="322"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11" id="{E38B52E1-C5BB-4F70-B5D8-F47D160B7A16}">
          <p14:sldIdLst>
            <p14:sldId id="281"/>
            <p14:sldId id="351"/>
            <p14:sldId id="441"/>
            <p14:sldId id="352"/>
            <p14:sldId id="353"/>
            <p14:sldId id="354"/>
            <p14:sldId id="355"/>
            <p14:sldId id="442"/>
            <p14:sldId id="322"/>
          </p14:sldIdLst>
        </p14:section>
        <p14:section name="Varsayılan Bölüm" id="{BFC118E0-6C2D-457D-BA0F-F75D62F4F22F}">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BCFF1C3-10B4-4771-9C51-D5358183790B}" v="1" dt="2020-05-27T14:36:51.1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55" d="100"/>
          <a:sy n="55" d="100"/>
        </p:scale>
        <p:origin x="758"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5/27/2020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5/27/2020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8A87A34-81AB-432B-8DAE-1953F412C126}" type="datetimeFigureOut">
              <a:rPr lang="en-US" dirty="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5/27/2020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5/27/2020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F99270-D15C-428D-8549-607D2F0907AD}"/>
              </a:ext>
            </a:extLst>
          </p:cNvPr>
          <p:cNvSpPr>
            <a:spLocks noGrp="1"/>
          </p:cNvSpPr>
          <p:nvPr>
            <p:ph type="ctrTitle"/>
          </p:nvPr>
        </p:nvSpPr>
        <p:spPr/>
        <p:txBody>
          <a:bodyPr/>
          <a:lstStyle/>
          <a:p>
            <a:r>
              <a:rPr lang="tr-TR" dirty="0"/>
              <a:t>Medeni hukuk</a:t>
            </a:r>
          </a:p>
        </p:txBody>
      </p:sp>
      <p:sp>
        <p:nvSpPr>
          <p:cNvPr id="3" name="Alt Başlık 2">
            <a:extLst>
              <a:ext uri="{FF2B5EF4-FFF2-40B4-BE49-F238E27FC236}">
                <a16:creationId xmlns:a16="http://schemas.microsoft.com/office/drawing/2014/main" id="{7F85A618-A1CC-496A-A6C8-3C538276A893}"/>
              </a:ext>
            </a:extLst>
          </p:cNvPr>
          <p:cNvSpPr>
            <a:spLocks noGrp="1"/>
          </p:cNvSpPr>
          <p:nvPr>
            <p:ph type="subTitle" idx="1"/>
          </p:nvPr>
        </p:nvSpPr>
        <p:spPr/>
        <p:txBody>
          <a:bodyPr/>
          <a:lstStyle/>
          <a:p>
            <a:r>
              <a:rPr lang="tr-TR" dirty="0"/>
              <a:t>Şafak parlak börü</a:t>
            </a:r>
          </a:p>
        </p:txBody>
      </p:sp>
    </p:spTree>
    <p:extLst>
      <p:ext uri="{BB962C8B-B14F-4D97-AF65-F5344CB8AC3E}">
        <p14:creationId xmlns:p14="http://schemas.microsoft.com/office/powerpoint/2010/main" val="2320697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168B9D3-F167-4E67-8C0C-0A875ECCA848}"/>
              </a:ext>
            </a:extLst>
          </p:cNvPr>
          <p:cNvSpPr>
            <a:spLocks noGrp="1"/>
          </p:cNvSpPr>
          <p:nvPr>
            <p:ph type="title"/>
          </p:nvPr>
        </p:nvSpPr>
        <p:spPr/>
        <p:txBody>
          <a:bodyPr/>
          <a:lstStyle/>
          <a:p>
            <a:r>
              <a:rPr lang="tr-TR" dirty="0"/>
              <a:t>GERÇEK KİŞİLERDE EHLİYET</a:t>
            </a:r>
          </a:p>
        </p:txBody>
      </p:sp>
      <p:sp>
        <p:nvSpPr>
          <p:cNvPr id="3" name="İçerik Yer Tutucusu 2">
            <a:extLst>
              <a:ext uri="{FF2B5EF4-FFF2-40B4-BE49-F238E27FC236}">
                <a16:creationId xmlns:a16="http://schemas.microsoft.com/office/drawing/2014/main" id="{7E02D026-9DB5-42CD-BF62-23EEB6710DB4}"/>
              </a:ext>
            </a:extLst>
          </p:cNvPr>
          <p:cNvSpPr>
            <a:spLocks noGrp="1"/>
          </p:cNvSpPr>
          <p:nvPr>
            <p:ph idx="1"/>
          </p:nvPr>
        </p:nvSpPr>
        <p:spPr>
          <a:xfrm>
            <a:off x="443883" y="2015732"/>
            <a:ext cx="11248008" cy="4118738"/>
          </a:xfrm>
        </p:spPr>
        <p:txBody>
          <a:bodyPr>
            <a:normAutofit fontScale="92500" lnSpcReduction="20000"/>
          </a:bodyPr>
          <a:lstStyle/>
          <a:p>
            <a:pPr marL="0" indent="0">
              <a:buNone/>
            </a:pPr>
            <a:r>
              <a:rPr lang="tr-TR" sz="1600" dirty="0"/>
              <a:t>FİİL EHLİYETİNİN ŞARTLARI</a:t>
            </a:r>
          </a:p>
          <a:p>
            <a:pPr marL="457200" indent="-457200">
              <a:buFont typeface="+mj-lt"/>
              <a:buAutoNum type="arabicPeriod"/>
            </a:pPr>
            <a:r>
              <a:rPr lang="tr-TR" sz="1600" dirty="0"/>
              <a:t>Ayırt etme gücüne sahip olmak</a:t>
            </a:r>
          </a:p>
          <a:p>
            <a:pPr marL="457200" indent="-457200">
              <a:buFont typeface="+mj-lt"/>
              <a:buAutoNum type="arabicPeriod"/>
            </a:pPr>
            <a:r>
              <a:rPr lang="tr-TR" sz="1600" dirty="0"/>
              <a:t>Ergin olmak</a:t>
            </a:r>
          </a:p>
          <a:p>
            <a:pPr marL="457200" indent="-457200">
              <a:buFont typeface="+mj-lt"/>
              <a:buAutoNum type="arabicPeriod"/>
            </a:pPr>
            <a:r>
              <a:rPr lang="tr-TR" sz="1600" dirty="0"/>
              <a:t>Kısıtlı olmamak</a:t>
            </a:r>
          </a:p>
          <a:p>
            <a:pPr marL="0" indent="0">
              <a:buNone/>
            </a:pPr>
            <a:r>
              <a:rPr lang="tr-TR" sz="1600" dirty="0"/>
              <a:t>AYIRT ETME GÜCÜNE SAHİP OLMAK</a:t>
            </a:r>
          </a:p>
          <a:p>
            <a:r>
              <a:rPr lang="tr-TR" sz="1600" dirty="0"/>
              <a:t>«Akla uygun biçimde davranma yeteneği» dir. Olayları sağlıklı biçimde değerlendirip serbestçe karar verme ve bu karar doğrultusunda hareket edebilme yeteneğidir.</a:t>
            </a:r>
          </a:p>
          <a:p>
            <a:r>
              <a:rPr lang="tr-TR" sz="1600" dirty="0" err="1"/>
              <a:t>Nisbi</a:t>
            </a:r>
            <a:r>
              <a:rPr lang="tr-TR" sz="1600" dirty="0"/>
              <a:t> bir kavramdır, olaya ve kişiye göre değişiklik gösterebilir. Her somut olayda ve belirli bir işlem anında ilgili kişide bulunmalıdır.</a:t>
            </a:r>
          </a:p>
          <a:p>
            <a:r>
              <a:rPr lang="tr-TR" sz="1600" dirty="0"/>
              <a:t>Ayırt etme gücünün aranacağı an; hukuki işlemlerde iradenin açıklandığı, haksız fiillerde fiilin işlendiği andır.</a:t>
            </a:r>
          </a:p>
          <a:p>
            <a:r>
              <a:rPr lang="tr-TR" sz="1600" dirty="0"/>
              <a:t>Ayırt etme gücü olmayan kişilerin kusurlu hareket etme yetenekleri de olmadığından, hakkaniyet sorumluluğu dışında verdikleri zararlardan sorumlu değillerdir.</a:t>
            </a:r>
          </a:p>
          <a:p>
            <a:r>
              <a:rPr lang="tr-TR" sz="1600" dirty="0"/>
              <a:t>Ayırt etme gücünün varlığı, karine olarak kabul edilmiştir.</a:t>
            </a:r>
          </a:p>
        </p:txBody>
      </p:sp>
    </p:spTree>
    <p:extLst>
      <p:ext uri="{BB962C8B-B14F-4D97-AF65-F5344CB8AC3E}">
        <p14:creationId xmlns:p14="http://schemas.microsoft.com/office/powerpoint/2010/main" val="31084236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85D2DF8-8160-4140-ABBE-D24BCABF7565}"/>
              </a:ext>
            </a:extLst>
          </p:cNvPr>
          <p:cNvSpPr>
            <a:spLocks noGrp="1"/>
          </p:cNvSpPr>
          <p:nvPr>
            <p:ph type="title"/>
          </p:nvPr>
        </p:nvSpPr>
        <p:spPr/>
        <p:txBody>
          <a:bodyPr/>
          <a:lstStyle/>
          <a:p>
            <a:r>
              <a:rPr lang="tr-TR" dirty="0"/>
              <a:t>GERÇEK KİŞİLERDE EHLİYET</a:t>
            </a:r>
          </a:p>
        </p:txBody>
      </p:sp>
      <p:sp>
        <p:nvSpPr>
          <p:cNvPr id="3" name="İçerik Yer Tutucusu 2">
            <a:extLst>
              <a:ext uri="{FF2B5EF4-FFF2-40B4-BE49-F238E27FC236}">
                <a16:creationId xmlns:a16="http://schemas.microsoft.com/office/drawing/2014/main" id="{9680E027-7D1C-458B-B404-6F71FC08D625}"/>
              </a:ext>
            </a:extLst>
          </p:cNvPr>
          <p:cNvSpPr>
            <a:spLocks noGrp="1"/>
          </p:cNvSpPr>
          <p:nvPr>
            <p:ph idx="1"/>
          </p:nvPr>
        </p:nvSpPr>
        <p:spPr>
          <a:xfrm>
            <a:off x="488273" y="2015732"/>
            <a:ext cx="10566582" cy="4127616"/>
          </a:xfrm>
        </p:spPr>
        <p:txBody>
          <a:bodyPr>
            <a:normAutofit fontScale="85000" lnSpcReduction="20000"/>
          </a:bodyPr>
          <a:lstStyle/>
          <a:p>
            <a:pPr marL="0" indent="0">
              <a:buNone/>
            </a:pPr>
            <a:r>
              <a:rPr lang="tr-TR" dirty="0"/>
              <a:t>Ayırt etme gücünü kaldıran haller</a:t>
            </a:r>
          </a:p>
          <a:p>
            <a:pPr marL="457200" indent="-457200">
              <a:buFont typeface="+mj-lt"/>
              <a:buAutoNum type="arabicPeriod"/>
            </a:pPr>
            <a:r>
              <a:rPr lang="tr-TR" dirty="0"/>
              <a:t>Yaş küçüklüğü: Ergin olmayan kişilerin hukuki işlem ve dava ehliyeti bulunmamaktadır, bu sebeple zaten bu işlemleri yapamazlar.  Ancak bu kişiler, haksız fiillerinden sorumludur.  Ayırt etme gücünün varlığı, haksız fiiller açısından önem taşır.  Her somut olay için, yaşı küçük olan failin, fiili işlediği tarihte bunun sonuçlarını algılayabilecek bedensel, zihinsel ve fiziksel olgunlukta olup olmadığı araştırılacaktır. </a:t>
            </a:r>
          </a:p>
          <a:p>
            <a:pPr marL="457200" indent="-457200">
              <a:buFont typeface="+mj-lt"/>
              <a:buAutoNum type="arabicPeriod"/>
            </a:pPr>
            <a:r>
              <a:rPr lang="tr-TR" dirty="0"/>
              <a:t>Akıl hastalığı: Ancak kişinin akla uygun davranma yeteneğini ortadan kaldıran akıl hastalıkları ayırt etme gücünü ortadan kaldırır.</a:t>
            </a:r>
          </a:p>
          <a:p>
            <a:pPr marL="457200" indent="-457200">
              <a:buFont typeface="+mj-lt"/>
              <a:buAutoNum type="arabicPeriod"/>
            </a:pPr>
            <a:r>
              <a:rPr lang="tr-TR" dirty="0"/>
              <a:t>Akıl zayıflığı: Doğuştan veya bir kaza sonucu ya da ileri yaşlılıktan dolayı ayırt etme gücünün yitirilmesidir.</a:t>
            </a:r>
          </a:p>
          <a:p>
            <a:pPr marL="457200" indent="-457200">
              <a:buFont typeface="+mj-lt"/>
              <a:buAutoNum type="arabicPeriod"/>
            </a:pPr>
            <a:r>
              <a:rPr lang="tr-TR" dirty="0"/>
              <a:t>Sarhoşluk: Geçici olarak alınan alkol veya uyuşturucu madde nedeniyle akla uygun davranma gücünün kaybedilmesidir.</a:t>
            </a:r>
          </a:p>
          <a:p>
            <a:pPr marL="457200" indent="-457200">
              <a:buFont typeface="+mj-lt"/>
              <a:buAutoNum type="arabicPeriod"/>
            </a:pPr>
            <a:r>
              <a:rPr lang="tr-TR" dirty="0"/>
              <a:t>Benzeri sebepler: Ağır ilaç bağımlılığı, sara nöbeti, trafik kazası sonucu veya alınan bir haber sonrası yaşanan şok gibi durumlardır.</a:t>
            </a:r>
          </a:p>
          <a:p>
            <a:pPr marL="457200" indent="-457200">
              <a:buFont typeface="+mj-lt"/>
              <a:buAutoNum type="arabicPeriod"/>
            </a:pPr>
            <a:endParaRPr lang="tr-TR" dirty="0"/>
          </a:p>
        </p:txBody>
      </p:sp>
    </p:spTree>
    <p:extLst>
      <p:ext uri="{BB962C8B-B14F-4D97-AF65-F5344CB8AC3E}">
        <p14:creationId xmlns:p14="http://schemas.microsoft.com/office/powerpoint/2010/main" val="11066965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89E0D79-143B-477C-A23C-C81491CC968C}"/>
              </a:ext>
            </a:extLst>
          </p:cNvPr>
          <p:cNvSpPr>
            <a:spLocks noGrp="1"/>
          </p:cNvSpPr>
          <p:nvPr>
            <p:ph type="title"/>
          </p:nvPr>
        </p:nvSpPr>
        <p:spPr/>
        <p:txBody>
          <a:bodyPr/>
          <a:lstStyle/>
          <a:p>
            <a:r>
              <a:rPr lang="tr-TR" dirty="0"/>
              <a:t>GERÇEK KİŞİLERDE EHLİYET</a:t>
            </a:r>
          </a:p>
        </p:txBody>
      </p:sp>
      <p:sp>
        <p:nvSpPr>
          <p:cNvPr id="3" name="İçerik Yer Tutucusu 2">
            <a:extLst>
              <a:ext uri="{FF2B5EF4-FFF2-40B4-BE49-F238E27FC236}">
                <a16:creationId xmlns:a16="http://schemas.microsoft.com/office/drawing/2014/main" id="{AD94FEB4-6A13-47AF-A9AD-6A055405CF5F}"/>
              </a:ext>
            </a:extLst>
          </p:cNvPr>
          <p:cNvSpPr>
            <a:spLocks noGrp="1"/>
          </p:cNvSpPr>
          <p:nvPr>
            <p:ph idx="1"/>
          </p:nvPr>
        </p:nvSpPr>
        <p:spPr>
          <a:xfrm>
            <a:off x="550417" y="2015732"/>
            <a:ext cx="11034942" cy="4037749"/>
          </a:xfrm>
        </p:spPr>
        <p:txBody>
          <a:bodyPr>
            <a:normAutofit/>
          </a:bodyPr>
          <a:lstStyle/>
          <a:p>
            <a:pPr marL="0" indent="0">
              <a:buNone/>
            </a:pPr>
            <a:r>
              <a:rPr lang="tr-TR" dirty="0"/>
              <a:t>ERGİN OLMAK</a:t>
            </a:r>
          </a:p>
          <a:p>
            <a:pPr marL="457200" indent="-457200">
              <a:buFont typeface="+mj-lt"/>
              <a:buAutoNum type="arabicPeriod"/>
            </a:pPr>
            <a:r>
              <a:rPr lang="tr-TR" dirty="0"/>
              <a:t>Olağan erginlik: Hukuk düzeninin öngördüğü yaşın doldurulmasıyla kazanılır.</a:t>
            </a:r>
          </a:p>
          <a:p>
            <a:pPr lvl="1"/>
            <a:r>
              <a:rPr lang="tr-TR" dirty="0"/>
              <a:t>TMK’ de bu sınır 18 yaştır.</a:t>
            </a:r>
          </a:p>
          <a:p>
            <a:pPr lvl="1"/>
            <a:r>
              <a:rPr lang="tr-TR" dirty="0"/>
              <a:t>18 yaşın tamamlanıp, 19’ dan gün alınmış olması gerekir</a:t>
            </a:r>
          </a:p>
          <a:p>
            <a:pPr marL="457200" indent="-457200">
              <a:buFont typeface="+mj-lt"/>
              <a:buAutoNum type="arabicPeriod"/>
            </a:pPr>
            <a:r>
              <a:rPr lang="tr-TR" dirty="0"/>
              <a:t>Olağanüstü erginlik: TMK’ de bazı hallerde, 18 yaşını doldurmamış kişilerin ergin olmalarına imkan tanınmıştır.</a:t>
            </a:r>
          </a:p>
          <a:p>
            <a:pPr marL="914400" lvl="1" indent="-457200">
              <a:buFont typeface="+mj-lt"/>
              <a:buAutoNum type="arabicPeriod"/>
            </a:pPr>
            <a:r>
              <a:rPr lang="tr-TR" dirty="0"/>
              <a:t>Evlenme erginliği</a:t>
            </a:r>
          </a:p>
          <a:p>
            <a:pPr marL="914400" lvl="1" indent="-457200">
              <a:buFont typeface="+mj-lt"/>
              <a:buAutoNum type="arabicPeriod"/>
            </a:pPr>
            <a:r>
              <a:rPr lang="tr-TR" dirty="0"/>
              <a:t>Yasal erginlik</a:t>
            </a:r>
          </a:p>
        </p:txBody>
      </p:sp>
    </p:spTree>
    <p:extLst>
      <p:ext uri="{BB962C8B-B14F-4D97-AF65-F5344CB8AC3E}">
        <p14:creationId xmlns:p14="http://schemas.microsoft.com/office/powerpoint/2010/main" val="40069252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FDFC112-9E76-40DD-9CD4-6B02C9D11169}"/>
              </a:ext>
            </a:extLst>
          </p:cNvPr>
          <p:cNvSpPr>
            <a:spLocks noGrp="1"/>
          </p:cNvSpPr>
          <p:nvPr>
            <p:ph type="title"/>
          </p:nvPr>
        </p:nvSpPr>
        <p:spPr/>
        <p:txBody>
          <a:bodyPr/>
          <a:lstStyle/>
          <a:p>
            <a:r>
              <a:rPr lang="tr-TR" dirty="0"/>
              <a:t>GERÇEK KİŞİLERDE EHLİYET</a:t>
            </a:r>
          </a:p>
        </p:txBody>
      </p:sp>
      <p:sp>
        <p:nvSpPr>
          <p:cNvPr id="3" name="İçerik Yer Tutucusu 2">
            <a:extLst>
              <a:ext uri="{FF2B5EF4-FFF2-40B4-BE49-F238E27FC236}">
                <a16:creationId xmlns:a16="http://schemas.microsoft.com/office/drawing/2014/main" id="{0AB9B305-A0D8-4A16-9369-B65EC876FEE7}"/>
              </a:ext>
            </a:extLst>
          </p:cNvPr>
          <p:cNvSpPr>
            <a:spLocks noGrp="1"/>
          </p:cNvSpPr>
          <p:nvPr>
            <p:ph idx="1"/>
          </p:nvPr>
        </p:nvSpPr>
        <p:spPr>
          <a:xfrm>
            <a:off x="523783" y="2015732"/>
            <a:ext cx="11114842" cy="4109860"/>
          </a:xfrm>
        </p:spPr>
        <p:txBody>
          <a:bodyPr>
            <a:normAutofit/>
          </a:bodyPr>
          <a:lstStyle/>
          <a:p>
            <a:pPr marL="0" indent="0">
              <a:buNone/>
            </a:pPr>
            <a:r>
              <a:rPr lang="tr-TR" u="sng" dirty="0"/>
              <a:t>Evlenme Erginliği</a:t>
            </a:r>
          </a:p>
          <a:p>
            <a:r>
              <a:rPr lang="tr-TR" dirty="0"/>
              <a:t>Evlenme kişiyi ergin kılar.</a:t>
            </a:r>
          </a:p>
          <a:p>
            <a:r>
              <a:rPr lang="tr-TR" dirty="0"/>
              <a:t>Evlenme erginliği 17 yaşın doldurulmasıyla kazanılır. Bu kişiler yasal temsilcilerinin rızasıyla evlenebilirler.</a:t>
            </a:r>
          </a:p>
          <a:p>
            <a:r>
              <a:rPr lang="tr-TR" dirty="0"/>
              <a:t>Ayrıca, 16 yaşını doldurmuş kişilerin evlenmesine hakim tarafından izin verilebilir. Bunun için olağanüstü şartların ve pek önemli bir sebebin varlığı aranmaktadır.</a:t>
            </a:r>
          </a:p>
          <a:p>
            <a:r>
              <a:rPr lang="tr-TR" dirty="0"/>
              <a:t>Evlenmeyle ergin olan kişiler fiil ehliyetini kazanır.</a:t>
            </a:r>
          </a:p>
          <a:p>
            <a:r>
              <a:rPr lang="tr-TR" dirty="0"/>
              <a:t>Ancak kanunun açıkça belli bir yaşın doldurulmasını aradığı işlemleri yapamazlar.</a:t>
            </a:r>
          </a:p>
          <a:p>
            <a:r>
              <a:rPr lang="tr-TR" dirty="0"/>
              <a:t>Evlenmenin herhangi bir sebeple sona ermesi de kazanılan erginliği etkilemez.</a:t>
            </a:r>
          </a:p>
        </p:txBody>
      </p:sp>
    </p:spTree>
    <p:extLst>
      <p:ext uri="{BB962C8B-B14F-4D97-AF65-F5344CB8AC3E}">
        <p14:creationId xmlns:p14="http://schemas.microsoft.com/office/powerpoint/2010/main" val="7210014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2653DCE-F97F-4F68-B316-E52BE80BC36A}"/>
              </a:ext>
            </a:extLst>
          </p:cNvPr>
          <p:cNvSpPr>
            <a:spLocks noGrp="1"/>
          </p:cNvSpPr>
          <p:nvPr>
            <p:ph type="title"/>
          </p:nvPr>
        </p:nvSpPr>
        <p:spPr/>
        <p:txBody>
          <a:bodyPr/>
          <a:lstStyle/>
          <a:p>
            <a:r>
              <a:rPr lang="tr-TR" dirty="0"/>
              <a:t>GERÇEK KİŞİLERDE EHLİYET</a:t>
            </a:r>
          </a:p>
        </p:txBody>
      </p:sp>
      <p:sp>
        <p:nvSpPr>
          <p:cNvPr id="3" name="İçerik Yer Tutucusu 2">
            <a:extLst>
              <a:ext uri="{FF2B5EF4-FFF2-40B4-BE49-F238E27FC236}">
                <a16:creationId xmlns:a16="http://schemas.microsoft.com/office/drawing/2014/main" id="{9429B27C-22E2-4647-9454-D8F13575449D}"/>
              </a:ext>
            </a:extLst>
          </p:cNvPr>
          <p:cNvSpPr>
            <a:spLocks noGrp="1"/>
          </p:cNvSpPr>
          <p:nvPr>
            <p:ph idx="1"/>
          </p:nvPr>
        </p:nvSpPr>
        <p:spPr>
          <a:xfrm>
            <a:off x="683581" y="2015732"/>
            <a:ext cx="10371273" cy="4037749"/>
          </a:xfrm>
        </p:spPr>
        <p:txBody>
          <a:bodyPr>
            <a:normAutofit/>
          </a:bodyPr>
          <a:lstStyle/>
          <a:p>
            <a:pPr marL="0" indent="0">
              <a:buNone/>
            </a:pPr>
            <a:r>
              <a:rPr lang="tr-TR" dirty="0"/>
              <a:t>Yargısal Erginlik</a:t>
            </a:r>
          </a:p>
          <a:p>
            <a:pPr marL="0" indent="0">
              <a:buNone/>
            </a:pPr>
            <a:r>
              <a:rPr lang="tr-TR" dirty="0"/>
              <a:t>«15 yaşını dolduran küçük, kendi isteği ve velisinin rızasıyla mahkemece ergin kılınabilir.»</a:t>
            </a:r>
          </a:p>
          <a:p>
            <a:pPr marL="0" indent="0">
              <a:buNone/>
            </a:pPr>
            <a:r>
              <a:rPr lang="tr-TR" dirty="0"/>
              <a:t>Şartları:</a:t>
            </a:r>
          </a:p>
          <a:p>
            <a:pPr marL="457200" indent="-457200">
              <a:buFont typeface="+mj-lt"/>
              <a:buAutoNum type="arabicPeriod"/>
            </a:pPr>
            <a:r>
              <a:rPr lang="tr-TR" dirty="0"/>
              <a:t>Küçük 15 yaşını tamamlamış olmalıdır.</a:t>
            </a:r>
          </a:p>
          <a:p>
            <a:pPr marL="457200" indent="-457200">
              <a:buFont typeface="+mj-lt"/>
              <a:buAutoNum type="arabicPeriod"/>
            </a:pPr>
            <a:r>
              <a:rPr lang="tr-TR" dirty="0"/>
              <a:t>Küçük yargısal erginliğe karar verilmesini istemelidir.</a:t>
            </a:r>
          </a:p>
          <a:p>
            <a:pPr marL="457200" indent="-457200">
              <a:buFont typeface="+mj-lt"/>
              <a:buAutoNum type="arabicPeriod"/>
            </a:pPr>
            <a:r>
              <a:rPr lang="tr-TR" dirty="0"/>
              <a:t>Küçüğün velisi muvafakat etmelidir.</a:t>
            </a:r>
          </a:p>
          <a:p>
            <a:pPr marL="457200" indent="-457200">
              <a:buFont typeface="+mj-lt"/>
              <a:buAutoNum type="arabicPeriod"/>
            </a:pPr>
            <a:r>
              <a:rPr lang="tr-TR" dirty="0"/>
              <a:t>Yargısal erginliğe karar verilmesi küçüğün çıkarına uygun düşmelidir.</a:t>
            </a:r>
          </a:p>
          <a:p>
            <a:pPr marL="457200" indent="-457200">
              <a:buFont typeface="+mj-lt"/>
              <a:buAutoNum type="arabicPeriod"/>
            </a:pPr>
            <a:r>
              <a:rPr lang="tr-TR" dirty="0"/>
              <a:t>Hakim, yargısal erginliğe karar vermelidir.</a:t>
            </a:r>
          </a:p>
        </p:txBody>
      </p:sp>
    </p:spTree>
    <p:extLst>
      <p:ext uri="{BB962C8B-B14F-4D97-AF65-F5344CB8AC3E}">
        <p14:creationId xmlns:p14="http://schemas.microsoft.com/office/powerpoint/2010/main" val="2438566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B277C9B-5393-4C46-9109-3F01AA920EE8}"/>
              </a:ext>
            </a:extLst>
          </p:cNvPr>
          <p:cNvSpPr>
            <a:spLocks noGrp="1"/>
          </p:cNvSpPr>
          <p:nvPr>
            <p:ph type="title"/>
          </p:nvPr>
        </p:nvSpPr>
        <p:spPr/>
        <p:txBody>
          <a:bodyPr/>
          <a:lstStyle/>
          <a:p>
            <a:r>
              <a:rPr lang="tr-TR" dirty="0"/>
              <a:t>GERÇEK KİŞİLERDE EHLİYET</a:t>
            </a:r>
          </a:p>
        </p:txBody>
      </p:sp>
      <p:sp>
        <p:nvSpPr>
          <p:cNvPr id="3" name="İçerik Yer Tutucusu 2">
            <a:extLst>
              <a:ext uri="{FF2B5EF4-FFF2-40B4-BE49-F238E27FC236}">
                <a16:creationId xmlns:a16="http://schemas.microsoft.com/office/drawing/2014/main" id="{0356D9E3-BB2D-45B9-B36A-8375446CAF13}"/>
              </a:ext>
            </a:extLst>
          </p:cNvPr>
          <p:cNvSpPr>
            <a:spLocks noGrp="1"/>
          </p:cNvSpPr>
          <p:nvPr>
            <p:ph idx="1"/>
          </p:nvPr>
        </p:nvSpPr>
        <p:spPr>
          <a:xfrm>
            <a:off x="532661" y="2015732"/>
            <a:ext cx="10522194" cy="4037749"/>
          </a:xfrm>
        </p:spPr>
        <p:txBody>
          <a:bodyPr>
            <a:normAutofit fontScale="85000" lnSpcReduction="10000"/>
          </a:bodyPr>
          <a:lstStyle/>
          <a:p>
            <a:pPr marL="0" indent="0">
              <a:buNone/>
            </a:pPr>
            <a:r>
              <a:rPr lang="tr-TR" dirty="0"/>
              <a:t>KISITLI OLMAMAK</a:t>
            </a:r>
          </a:p>
          <a:p>
            <a:r>
              <a:rPr lang="tr-TR" dirty="0"/>
              <a:t>Kısıtlılıkta kişi ergindir ancak bazı sebepler yüzünden ehliyeti kısıtlanmış ve kendisine vasi tayin edilmiştir.</a:t>
            </a:r>
          </a:p>
          <a:p>
            <a:r>
              <a:rPr lang="tr-TR" dirty="0"/>
              <a:t>Kısıtlama sebepleri; akıl hastalığı veya akıl zayıflığı, savurganlık, alkol veya uyuşturucu madde bağımlılığı, kötü yaşama tarzı, kötü yönetim, özgürlüğü bağlayıcı cezadır. </a:t>
            </a:r>
          </a:p>
          <a:p>
            <a:r>
              <a:rPr lang="tr-TR" dirty="0"/>
              <a:t>Ayrıca, yaşlılık, hastalık, deneyimsizlik veya ağır hastalık yüzünden isteğe bağlı kısıtlama imkanı da tanınmıştır.</a:t>
            </a:r>
          </a:p>
          <a:p>
            <a:r>
              <a:rPr lang="tr-TR" dirty="0"/>
              <a:t>Kısıtlama sebepleri kanunda öngörülenlerle sınırlıdır, çoğaltılamaz.</a:t>
            </a:r>
          </a:p>
          <a:p>
            <a:r>
              <a:rPr lang="tr-TR" dirty="0"/>
              <a:t>Kısıtlama sebeplerinden biri mevcut ise, kişi mahkeme kararıyla kısıtlanır ve kendisine vasi tayin edilir.</a:t>
            </a:r>
          </a:p>
          <a:p>
            <a:r>
              <a:rPr lang="tr-TR" dirty="0"/>
              <a:t>Kendisine vasi tayin edilen kişi fiil ehliyetini kaybeder.</a:t>
            </a:r>
          </a:p>
          <a:p>
            <a:r>
              <a:rPr lang="tr-TR" dirty="0"/>
              <a:t>Velayet altında bulunmayan küçüğe vasi tayin edilmesi kısıtlama anlamına gelmez.</a:t>
            </a:r>
          </a:p>
        </p:txBody>
      </p:sp>
    </p:spTree>
    <p:extLst>
      <p:ext uri="{BB962C8B-B14F-4D97-AF65-F5344CB8AC3E}">
        <p14:creationId xmlns:p14="http://schemas.microsoft.com/office/powerpoint/2010/main" val="2051274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2B3B3F0-B54D-43C5-8092-F8CDA29375D9}"/>
              </a:ext>
            </a:extLst>
          </p:cNvPr>
          <p:cNvSpPr>
            <a:spLocks noGrp="1"/>
          </p:cNvSpPr>
          <p:nvPr>
            <p:ph type="title"/>
          </p:nvPr>
        </p:nvSpPr>
        <p:spPr/>
        <p:txBody>
          <a:bodyPr/>
          <a:lstStyle/>
          <a:p>
            <a:r>
              <a:rPr lang="tr-TR" dirty="0"/>
              <a:t>GERÇEK KİŞİLERDE EHLİYET</a:t>
            </a:r>
          </a:p>
        </p:txBody>
      </p:sp>
      <p:sp>
        <p:nvSpPr>
          <p:cNvPr id="3" name="İçerik Yer Tutucusu 2">
            <a:extLst>
              <a:ext uri="{FF2B5EF4-FFF2-40B4-BE49-F238E27FC236}">
                <a16:creationId xmlns:a16="http://schemas.microsoft.com/office/drawing/2014/main" id="{69B5BD12-FC72-4816-A4EE-6A972C7DBEBC}"/>
              </a:ext>
            </a:extLst>
          </p:cNvPr>
          <p:cNvSpPr>
            <a:spLocks noGrp="1"/>
          </p:cNvSpPr>
          <p:nvPr>
            <p:ph idx="1"/>
          </p:nvPr>
        </p:nvSpPr>
        <p:spPr>
          <a:xfrm>
            <a:off x="461639" y="2015732"/>
            <a:ext cx="11443316" cy="4037749"/>
          </a:xfrm>
        </p:spPr>
        <p:txBody>
          <a:bodyPr>
            <a:normAutofit/>
          </a:bodyPr>
          <a:lstStyle/>
          <a:p>
            <a:pPr marL="0" indent="0">
              <a:buNone/>
            </a:pPr>
            <a:r>
              <a:rPr lang="tr-TR" dirty="0"/>
              <a:t>Fiil ehliyetinin kapsamı</a:t>
            </a:r>
          </a:p>
          <a:p>
            <a:pPr marL="457200" indent="-457200">
              <a:buFont typeface="+mj-lt"/>
              <a:buAutoNum type="arabicPeriod"/>
            </a:pPr>
            <a:r>
              <a:rPr lang="tr-TR" dirty="0"/>
              <a:t>Hukuki işlem ehliyeti: Hukuki sonuca yönelik irade beyanını açıklayabilme gücüdür. Fiil ehliyetine sahip olmak, hukuki işlemin geçerli olarak doğmasının şartlarındandır.</a:t>
            </a:r>
          </a:p>
          <a:p>
            <a:pPr marL="457200" indent="-457200">
              <a:buFont typeface="+mj-lt"/>
              <a:buAutoNum type="arabicPeriod"/>
            </a:pPr>
            <a:r>
              <a:rPr lang="tr-TR" dirty="0"/>
              <a:t>Haksız fiil ehliyeti: Kişinin hukuka aykırı davranışlarıyla başkalarına verdiği zarardan sorumlu olma ehliyetidir. Haksız fiil ehliyeti için kısıtlı olmamak ve ergin olmak şartları aranmaz, ayırt etme gücüne sahip olmak yeterlidir. </a:t>
            </a:r>
          </a:p>
          <a:p>
            <a:pPr marL="457200" indent="-457200">
              <a:buFont typeface="+mj-lt"/>
              <a:buAutoNum type="arabicPeriod"/>
            </a:pPr>
            <a:r>
              <a:rPr lang="tr-TR" dirty="0"/>
              <a:t>Dava ehliyeti: Taraf ehliyetinden farklıdır. Taraf ehliyeti, hak ehliyeti kapsamındadır ve herkes buna sahiptir. Dava ehliyeti ise davada taraf olan kişinin yargılama faaliyetlerine bizzat ya da temsilcisi ile katılabilme ehliyetidir. Ancak fiil ehliyetine sahip kişiler dava ehliyetine de sahiptir. </a:t>
            </a:r>
          </a:p>
        </p:txBody>
      </p:sp>
    </p:spTree>
    <p:extLst>
      <p:ext uri="{BB962C8B-B14F-4D97-AF65-F5344CB8AC3E}">
        <p14:creationId xmlns:p14="http://schemas.microsoft.com/office/powerpoint/2010/main" val="1908481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4A761C5-20A6-42D4-96B7-9630E2FE3944}"/>
              </a:ext>
            </a:extLst>
          </p:cNvPr>
          <p:cNvSpPr>
            <a:spLocks noGrp="1"/>
          </p:cNvSpPr>
          <p:nvPr>
            <p:ph type="title"/>
          </p:nvPr>
        </p:nvSpPr>
        <p:spPr/>
        <p:txBody>
          <a:bodyPr>
            <a:normAutofit/>
          </a:bodyPr>
          <a:lstStyle/>
          <a:p>
            <a:r>
              <a:rPr lang="tr-TR" dirty="0"/>
              <a:t>GERÇEK KİŞİLERDE EHLİYET</a:t>
            </a:r>
            <a:br>
              <a:rPr lang="tr-TR" dirty="0"/>
            </a:br>
            <a:endParaRPr lang="tr-TR" sz="2000" dirty="0"/>
          </a:p>
        </p:txBody>
      </p:sp>
      <p:sp>
        <p:nvSpPr>
          <p:cNvPr id="3" name="İçerik Yer Tutucusu 2">
            <a:extLst>
              <a:ext uri="{FF2B5EF4-FFF2-40B4-BE49-F238E27FC236}">
                <a16:creationId xmlns:a16="http://schemas.microsoft.com/office/drawing/2014/main" id="{F3FE5FBD-95C1-4855-99E0-3AA805CF516F}"/>
              </a:ext>
            </a:extLst>
          </p:cNvPr>
          <p:cNvSpPr>
            <a:spLocks noGrp="1"/>
          </p:cNvSpPr>
          <p:nvPr>
            <p:ph idx="1"/>
          </p:nvPr>
        </p:nvSpPr>
        <p:spPr>
          <a:xfrm>
            <a:off x="656949" y="2015732"/>
            <a:ext cx="10397906" cy="4037749"/>
          </a:xfrm>
        </p:spPr>
        <p:txBody>
          <a:bodyPr>
            <a:normAutofit fontScale="85000" lnSpcReduction="20000"/>
          </a:bodyPr>
          <a:lstStyle/>
          <a:p>
            <a:pPr marL="0" indent="0">
              <a:buNone/>
            </a:pPr>
            <a:r>
              <a:rPr lang="tr-TR" sz="2400" dirty="0"/>
              <a:t>FİİL EHLİYETİNE GÖRE KİŞİLER</a:t>
            </a:r>
          </a:p>
          <a:p>
            <a:pPr marL="457200" indent="-457200">
              <a:buFont typeface="+mj-lt"/>
              <a:buAutoNum type="arabicPeriod"/>
            </a:pPr>
            <a:r>
              <a:rPr lang="tr-TR" sz="1900" dirty="0"/>
              <a:t>Tam ehliyetliler</a:t>
            </a:r>
          </a:p>
          <a:p>
            <a:pPr marL="457200" indent="-457200">
              <a:buFont typeface="+mj-lt"/>
              <a:buAutoNum type="arabicPeriod"/>
            </a:pPr>
            <a:r>
              <a:rPr lang="tr-TR" sz="1900" dirty="0"/>
              <a:t>Sınırlı ehliyetliler</a:t>
            </a:r>
          </a:p>
          <a:p>
            <a:pPr marL="457200" indent="-457200">
              <a:buFont typeface="+mj-lt"/>
              <a:buAutoNum type="arabicPeriod"/>
            </a:pPr>
            <a:r>
              <a:rPr lang="tr-TR" sz="1900" dirty="0"/>
              <a:t>Sınırlı ehliyetsizler</a:t>
            </a:r>
          </a:p>
          <a:p>
            <a:pPr marL="457200" indent="-457200">
              <a:buFont typeface="+mj-lt"/>
              <a:buAutoNum type="arabicPeriod"/>
            </a:pPr>
            <a:r>
              <a:rPr lang="tr-TR" sz="1900" dirty="0"/>
              <a:t>Tam ehliyetsizler</a:t>
            </a:r>
          </a:p>
          <a:p>
            <a:pPr marL="0" indent="0">
              <a:buNone/>
            </a:pPr>
            <a:r>
              <a:rPr lang="tr-TR" sz="2400" dirty="0"/>
              <a:t>TAM EHLİYETLİLER</a:t>
            </a:r>
          </a:p>
          <a:p>
            <a:r>
              <a:rPr lang="tr-TR" sz="2400" dirty="0"/>
              <a:t>Tam ehliyetliler, ayırt etme gücüne sahip, ergin ve kısıtlı olmayan kişilerdir.</a:t>
            </a:r>
          </a:p>
          <a:p>
            <a:r>
              <a:rPr lang="tr-TR" sz="2400" dirty="0"/>
              <a:t>Hukuki işlem ehliyetleri, hukuka aykırı fiillerden sorumlu olma ehliyetleri ve dava ehliyetleri tamdır.</a:t>
            </a:r>
          </a:p>
          <a:p>
            <a:r>
              <a:rPr lang="tr-TR" sz="2400" dirty="0"/>
              <a:t>Bizzat yapabilecekleri işlemleri tayin ettikleri temsilci aracılığıyla da yapabilirler.</a:t>
            </a:r>
          </a:p>
          <a:p>
            <a:endParaRPr lang="tr-TR" sz="2400" dirty="0"/>
          </a:p>
          <a:p>
            <a:pPr marL="0" indent="0">
              <a:buNone/>
            </a:pPr>
            <a:endParaRPr lang="tr-TR" dirty="0"/>
          </a:p>
        </p:txBody>
      </p:sp>
    </p:spTree>
    <p:extLst>
      <p:ext uri="{BB962C8B-B14F-4D97-AF65-F5344CB8AC3E}">
        <p14:creationId xmlns:p14="http://schemas.microsoft.com/office/powerpoint/2010/main" val="225813477"/>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Belge" ma:contentTypeID="0x010100C6906DB4C1052743ACE33D6CA7F73AEA" ma:contentTypeVersion="2" ma:contentTypeDescription="Yeni belge oluşturun." ma:contentTypeScope="" ma:versionID="9a8f52481b51ee3a5d11f157b8343563">
  <xsd:schema xmlns:xsd="http://www.w3.org/2001/XMLSchema" xmlns:xs="http://www.w3.org/2001/XMLSchema" xmlns:p="http://schemas.microsoft.com/office/2006/metadata/properties" xmlns:ns3="560ef61b-03e2-46a8-aeae-79f8a710d1e9" targetNamespace="http://schemas.microsoft.com/office/2006/metadata/properties" ma:root="true" ma:fieldsID="d6833b621db8a039b88c210360b5f6db" ns3:_="">
    <xsd:import namespace="560ef61b-03e2-46a8-aeae-79f8a710d1e9"/>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0ef61b-03e2-46a8-aeae-79f8a710d1e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F8246E4-A98C-42E8-A14F-1FFD58F65913}">
  <ds:schemaRefs>
    <ds:schemaRef ds:uri="http://purl.org/dc/dcmitype/"/>
    <ds:schemaRef ds:uri="http://schemas.openxmlformats.org/package/2006/metadata/core-properties"/>
    <ds:schemaRef ds:uri="560ef61b-03e2-46a8-aeae-79f8a710d1e9"/>
    <ds:schemaRef ds:uri="http://purl.org/dc/elements/1.1/"/>
    <ds:schemaRef ds:uri="http://schemas.microsoft.com/office/2006/documentManagement/types"/>
    <ds:schemaRef ds:uri="http://schemas.microsoft.com/office/2006/metadata/properties"/>
    <ds:schemaRef ds:uri="http://www.w3.org/XML/1998/namespace"/>
    <ds:schemaRef ds:uri="http://schemas.microsoft.com/office/infopath/2007/PartnerControls"/>
    <ds:schemaRef ds:uri="http://purl.org/dc/terms/"/>
  </ds:schemaRefs>
</ds:datastoreItem>
</file>

<file path=customXml/itemProps2.xml><?xml version="1.0" encoding="utf-8"?>
<ds:datastoreItem xmlns:ds="http://schemas.openxmlformats.org/officeDocument/2006/customXml" ds:itemID="{EDC27ECF-3A31-4B53-AEBA-A8DDBEC3727E}">
  <ds:schemaRefs>
    <ds:schemaRef ds:uri="http://schemas.microsoft.com/sharepoint/v3/contenttype/forms"/>
  </ds:schemaRefs>
</ds:datastoreItem>
</file>

<file path=customXml/itemProps3.xml><?xml version="1.0" encoding="utf-8"?>
<ds:datastoreItem xmlns:ds="http://schemas.openxmlformats.org/officeDocument/2006/customXml" ds:itemID="{23895A42-2655-44DA-9910-F8805EA65FA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0ef61b-03e2-46a8-aeae-79f8a710d1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Galeri</Template>
  <TotalTime>0</TotalTime>
  <Words>733</Words>
  <Application>Microsoft Office PowerPoint</Application>
  <PresentationFormat>Geniş ekran</PresentationFormat>
  <Paragraphs>69</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Gill Sans MT</vt:lpstr>
      <vt:lpstr>Galeri</vt:lpstr>
      <vt:lpstr>Medeni hukuk</vt:lpstr>
      <vt:lpstr>GERÇEK KİŞİLERDE EHLİYET</vt:lpstr>
      <vt:lpstr>GERÇEK KİŞİLERDE EHLİYET</vt:lpstr>
      <vt:lpstr>GERÇEK KİŞİLERDE EHLİYET</vt:lpstr>
      <vt:lpstr>GERÇEK KİŞİLERDE EHLİYET</vt:lpstr>
      <vt:lpstr>GERÇEK KİŞİLERDE EHLİYET</vt:lpstr>
      <vt:lpstr>GERÇEK KİŞİLERDE EHLİYET</vt:lpstr>
      <vt:lpstr>GERÇEK KİŞİLERDE EHLİYET</vt:lpstr>
      <vt:lpstr>GERÇEK KİŞİLERDE EHLİYET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GERÇEK KİŞİLERDE EHLİYET</dc:title>
  <dc:creator>Hilal Nur Gözüküçük</dc:creator>
  <cp:lastModifiedBy>Hilal Nur Gözüküçük</cp:lastModifiedBy>
  <cp:revision>1</cp:revision>
  <dcterms:created xsi:type="dcterms:W3CDTF">2020-05-04T21:01:46Z</dcterms:created>
  <dcterms:modified xsi:type="dcterms:W3CDTF">2020-05-27T14:36:52Z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0x010100C6906DB4C1052743ACE33D6CA7F73AEA</vt:lpwstr>
  </property>
</Properties>
</file>