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</a:t>
            </a:r>
            <a:r>
              <a:rPr lang="tr-TR" dirty="0"/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39617"/>
            <a:ext cx="9601200" cy="295523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В произношении согласных звуков [в], [ф], [м] перед мягкими [б], [п], [м] имеются варианты: вбежать - [</a:t>
            </a:r>
            <a:r>
              <a:rPr lang="ru-RU" dirty="0" err="1"/>
              <a:t>в'б</a:t>
            </a:r>
            <a:r>
              <a:rPr lang="ru-RU" dirty="0"/>
              <a:t>]</a:t>
            </a:r>
            <a:r>
              <a:rPr lang="ru-RU" dirty="0" err="1"/>
              <a:t>ежать</a:t>
            </a:r>
            <a:r>
              <a:rPr lang="ru-RU" dirty="0"/>
              <a:t> и [</a:t>
            </a:r>
            <a:r>
              <a:rPr lang="ru-RU" dirty="0" err="1"/>
              <a:t>вб</a:t>
            </a:r>
            <a:r>
              <a:rPr lang="ru-RU" dirty="0"/>
              <a:t>]</a:t>
            </a:r>
            <a:r>
              <a:rPr lang="ru-RU" dirty="0" err="1"/>
              <a:t>ежать</a:t>
            </a:r>
            <a:r>
              <a:rPr lang="ru-RU" dirty="0"/>
              <a:t>, в </a:t>
            </a:r>
            <a:r>
              <a:rPr lang="ru-RU" dirty="0" err="1"/>
              <a:t>Бежице</a:t>
            </a:r>
            <a:r>
              <a:rPr lang="ru-RU" dirty="0"/>
              <a:t> - [в'-б']</a:t>
            </a:r>
            <a:r>
              <a:rPr lang="ru-RU" dirty="0" err="1"/>
              <a:t>ежице</a:t>
            </a:r>
            <a:r>
              <a:rPr lang="ru-RU" dirty="0"/>
              <a:t> и [в-б']</a:t>
            </a:r>
            <a:r>
              <a:rPr lang="ru-RU" dirty="0" err="1"/>
              <a:t>ежице</a:t>
            </a:r>
            <a:r>
              <a:rPr lang="ru-RU" dirty="0"/>
              <a:t>, впервые - [</a:t>
            </a:r>
            <a:r>
              <a:rPr lang="ru-RU" dirty="0" err="1"/>
              <a:t>ф'п</a:t>
            </a:r>
            <a:r>
              <a:rPr lang="ru-RU" dirty="0"/>
              <a:t>']</a:t>
            </a:r>
            <a:r>
              <a:rPr lang="ru-RU" dirty="0" err="1"/>
              <a:t>ервые</a:t>
            </a:r>
            <a:r>
              <a:rPr lang="ru-RU" dirty="0"/>
              <a:t> и [</a:t>
            </a:r>
            <a:r>
              <a:rPr lang="ru-RU" dirty="0" err="1"/>
              <a:t>фп</a:t>
            </a:r>
            <a:r>
              <a:rPr lang="ru-RU" dirty="0"/>
              <a:t>']</a:t>
            </a:r>
            <a:r>
              <a:rPr lang="ru-RU" dirty="0" err="1"/>
              <a:t>ервьіе</a:t>
            </a:r>
            <a:r>
              <a:rPr lang="ru-RU" dirty="0"/>
              <a:t>, в Пензе - [ф'-п']</a:t>
            </a:r>
            <a:r>
              <a:rPr lang="ru-RU" dirty="0" err="1"/>
              <a:t>ензе</a:t>
            </a:r>
            <a:r>
              <a:rPr lang="ru-RU" dirty="0"/>
              <a:t> и в[ф-п']</a:t>
            </a:r>
            <a:r>
              <a:rPr lang="ru-RU" dirty="0" err="1"/>
              <a:t>ензе</a:t>
            </a:r>
            <a:r>
              <a:rPr lang="ru-RU" dirty="0"/>
              <a:t>, вместе - [</a:t>
            </a:r>
            <a:r>
              <a:rPr lang="ru-RU" dirty="0" err="1"/>
              <a:t>в'м</a:t>
            </a:r>
            <a:r>
              <a:rPr lang="ru-RU" dirty="0"/>
              <a:t>]</a:t>
            </a:r>
            <a:r>
              <a:rPr lang="ru-RU" dirty="0" err="1"/>
              <a:t>есте</a:t>
            </a:r>
            <a:r>
              <a:rPr lang="ru-RU" dirty="0"/>
              <a:t> и [</a:t>
            </a:r>
            <a:r>
              <a:rPr lang="ru-RU" dirty="0" err="1"/>
              <a:t>вм</a:t>
            </a:r>
            <a:r>
              <a:rPr lang="ru-RU" dirty="0"/>
              <a:t>']</a:t>
            </a:r>
            <a:r>
              <a:rPr lang="ru-RU" dirty="0" err="1"/>
              <a:t>есте</a:t>
            </a:r>
            <a:r>
              <a:rPr lang="ru-RU" dirty="0"/>
              <a:t>, в Медыни - [в'-м']</a:t>
            </a:r>
            <a:r>
              <a:rPr lang="ru-RU" dirty="0" err="1"/>
              <a:t>едыни</a:t>
            </a:r>
            <a:r>
              <a:rPr lang="ru-RU" dirty="0"/>
              <a:t> и [в-м']</a:t>
            </a:r>
            <a:r>
              <a:rPr lang="ru-RU" dirty="0" err="1"/>
              <a:t>едыни</a:t>
            </a:r>
            <a:r>
              <a:rPr lang="ru-RU" dirty="0"/>
              <a:t>, о рифме - о </a:t>
            </a:r>
            <a:r>
              <a:rPr lang="ru-RU" dirty="0" err="1"/>
              <a:t>ри</a:t>
            </a:r>
            <a:r>
              <a:rPr lang="ru-RU" dirty="0"/>
              <a:t>[</a:t>
            </a:r>
            <a:r>
              <a:rPr lang="ru-RU" dirty="0" err="1"/>
              <a:t>ф'м</a:t>
            </a:r>
            <a:r>
              <a:rPr lang="ru-RU" dirty="0"/>
              <a:t>']е и о </a:t>
            </a:r>
            <a:r>
              <a:rPr lang="ru-RU" dirty="0" err="1"/>
              <a:t>ри</a:t>
            </a:r>
            <a:r>
              <a:rPr lang="ru-RU" dirty="0"/>
              <a:t>[</a:t>
            </a:r>
            <a:r>
              <a:rPr lang="ru-RU" dirty="0" err="1"/>
              <a:t>фм</a:t>
            </a:r>
            <a:r>
              <a:rPr lang="ru-RU" dirty="0"/>
              <a:t>']е, на клумбе - на </a:t>
            </a:r>
            <a:r>
              <a:rPr lang="ru-RU" dirty="0" err="1"/>
              <a:t>клу</a:t>
            </a:r>
            <a:r>
              <a:rPr lang="ru-RU" dirty="0"/>
              <a:t>[</a:t>
            </a:r>
            <a:r>
              <a:rPr lang="ru-RU" dirty="0" err="1"/>
              <a:t>м'б</a:t>
            </a:r>
            <a:r>
              <a:rPr lang="ru-RU" dirty="0"/>
              <a:t>']е и на </a:t>
            </a:r>
            <a:r>
              <a:rPr lang="ru-RU" dirty="0" err="1"/>
              <a:t>клу</a:t>
            </a:r>
            <a:r>
              <a:rPr lang="ru-RU" dirty="0"/>
              <a:t>[</a:t>
            </a:r>
            <a:r>
              <a:rPr lang="ru-RU" dirty="0" err="1"/>
              <a:t>мб</a:t>
            </a:r>
            <a:r>
              <a:rPr lang="ru-RU" dirty="0"/>
              <a:t>']е.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924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39617"/>
            <a:ext cx="9601200" cy="408167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/>
              <a:t>Согласный [в] всегда смягчается перед мягким согласным звуком [в], звук [ф] - перед мягким [ф], согласный звук [м] - перед мягким [м]. Сливаясь, они образовывают длинный мягкий звук: вверх - [в':]</a:t>
            </a:r>
            <a:r>
              <a:rPr lang="ru-RU" dirty="0" err="1"/>
              <a:t>ерх</a:t>
            </a:r>
            <a:r>
              <a:rPr lang="ru-RU" dirty="0"/>
              <a:t>, Введенский - [в':]</a:t>
            </a:r>
            <a:r>
              <a:rPr lang="ru-RU" dirty="0" err="1"/>
              <a:t>еденский</a:t>
            </a:r>
            <a:r>
              <a:rPr lang="ru-RU" dirty="0"/>
              <a:t>, эффект - э[ф':]</a:t>
            </a:r>
            <a:r>
              <a:rPr lang="ru-RU" dirty="0" err="1"/>
              <a:t>ект</a:t>
            </a:r>
            <a:r>
              <a:rPr lang="ru-RU" dirty="0"/>
              <a:t>, </a:t>
            </a:r>
            <a:r>
              <a:rPr lang="ru-RU" dirty="0" err="1"/>
              <a:t>Эффендиев</a:t>
            </a:r>
            <a:r>
              <a:rPr lang="ru-RU" dirty="0"/>
              <a:t> - э[ф':]</a:t>
            </a:r>
            <a:r>
              <a:rPr lang="ru-RU" dirty="0" err="1"/>
              <a:t>ендиев</a:t>
            </a:r>
            <a:r>
              <a:rPr lang="ru-RU" dirty="0"/>
              <a:t>, в гамме - в-га[м':]е, о Джемме - о-</a:t>
            </a:r>
            <a:r>
              <a:rPr lang="ru-RU" dirty="0" err="1"/>
              <a:t>дже</a:t>
            </a:r>
            <a:r>
              <a:rPr lang="ru-RU" dirty="0"/>
              <a:t>[м':]е.</a:t>
            </a:r>
          </a:p>
          <a:p>
            <a:pPr>
              <a:lnSpc>
                <a:spcPct val="150000"/>
              </a:lnSpc>
            </a:pPr>
            <a:endParaRPr lang="ru-RU" dirty="0"/>
          </a:p>
          <a:p>
            <a:pPr>
              <a:lnSpc>
                <a:spcPct val="150000"/>
              </a:lnSpc>
            </a:pPr>
            <a:r>
              <a:rPr lang="ru-RU" dirty="0"/>
              <a:t>Произношение губных согласных [п], [б], [в], [ф], [м] перед мягкими зубными [г], [д], [с], [з], [н], [л] по правилам орфоэпии - твёрдое: вдеть - [</a:t>
            </a:r>
            <a:r>
              <a:rPr lang="ru-RU" dirty="0" err="1"/>
              <a:t>вд</a:t>
            </a:r>
            <a:r>
              <a:rPr lang="ru-RU" dirty="0"/>
              <a:t>']</a:t>
            </a:r>
            <a:r>
              <a:rPr lang="ru-RU" dirty="0" err="1"/>
              <a:t>еть</a:t>
            </a:r>
            <a:r>
              <a:rPr lang="ru-RU" dirty="0"/>
              <a:t>, дровни - </a:t>
            </a:r>
            <a:r>
              <a:rPr lang="ru-RU" dirty="0" err="1"/>
              <a:t>дро</a:t>
            </a:r>
            <a:r>
              <a:rPr lang="ru-RU" dirty="0"/>
              <a:t>[</a:t>
            </a:r>
            <a:r>
              <a:rPr lang="ru-RU" dirty="0" err="1"/>
              <a:t>вн</a:t>
            </a:r>
            <a:r>
              <a:rPr lang="ru-RU" dirty="0"/>
              <a:t>']и, камни - ка[</a:t>
            </a:r>
            <a:r>
              <a:rPr lang="ru-RU" dirty="0" err="1"/>
              <a:t>мн</a:t>
            </a:r>
            <a:r>
              <a:rPr lang="ru-RU" dirty="0"/>
              <a:t>']и, вафли - </a:t>
            </a:r>
            <a:r>
              <a:rPr lang="ru-RU" dirty="0" err="1"/>
              <a:t>ва</a:t>
            </a:r>
            <a:r>
              <a:rPr lang="ru-RU" dirty="0"/>
              <a:t>[</a:t>
            </a:r>
            <a:r>
              <a:rPr lang="ru-RU" dirty="0" err="1"/>
              <a:t>фл</a:t>
            </a:r>
            <a:r>
              <a:rPr lang="ru-RU" dirty="0"/>
              <a:t>']и, Мдивани - [</a:t>
            </a:r>
            <a:r>
              <a:rPr lang="ru-RU" dirty="0" err="1"/>
              <a:t>мд</a:t>
            </a:r>
            <a:r>
              <a:rPr lang="ru-RU" dirty="0"/>
              <a:t>']</a:t>
            </a:r>
            <a:r>
              <a:rPr lang="ru-RU" dirty="0" err="1"/>
              <a:t>ивани</a:t>
            </a:r>
            <a:r>
              <a:rPr lang="ru-RU" dirty="0"/>
              <a:t>, Мнишек :- [</a:t>
            </a:r>
            <a:r>
              <a:rPr lang="ru-RU" dirty="0" err="1"/>
              <a:t>мн</a:t>
            </a:r>
            <a:r>
              <a:rPr lang="ru-RU" dirty="0"/>
              <a:t>']</a:t>
            </a:r>
            <a:r>
              <a:rPr lang="ru-RU" dirty="0" err="1"/>
              <a:t>ишек</a:t>
            </a:r>
            <a:r>
              <a:rPr lang="ru-RU" dirty="0"/>
              <a:t>, Пнин - [</a:t>
            </a:r>
            <a:r>
              <a:rPr lang="ru-RU" dirty="0" err="1"/>
              <a:t>пн</a:t>
            </a:r>
            <a:r>
              <a:rPr lang="ru-RU" dirty="0"/>
              <a:t>']ин, </a:t>
            </a:r>
            <a:r>
              <a:rPr lang="ru-RU" dirty="0" err="1"/>
              <a:t>Флинтшир</a:t>
            </a:r>
            <a:r>
              <a:rPr lang="ru-RU" dirty="0"/>
              <a:t> - [</a:t>
            </a:r>
            <a:r>
              <a:rPr lang="ru-RU" dirty="0" err="1"/>
              <a:t>фл</a:t>
            </a:r>
            <a:r>
              <a:rPr lang="ru-RU" dirty="0"/>
              <a:t>']</a:t>
            </a:r>
            <a:r>
              <a:rPr lang="ru-RU" dirty="0" err="1"/>
              <a:t>интшир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62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8313"/>
            <a:ext cx="9601200" cy="3959087"/>
          </a:xfrm>
        </p:spPr>
        <p:txBody>
          <a:bodyPr/>
          <a:lstStyle/>
          <a:p>
            <a:r>
              <a:rPr lang="ru-RU" dirty="0"/>
              <a:t>В конце слов на месте звонких согласных произносятся соответствующие глухие:</a:t>
            </a:r>
          </a:p>
          <a:p>
            <a:r>
              <a:rPr lang="ru-RU" dirty="0"/>
              <a:t>на месте б - произносится [п]: сугроб - </a:t>
            </a:r>
            <a:r>
              <a:rPr lang="ru-RU" dirty="0" err="1"/>
              <a:t>сугро</a:t>
            </a:r>
            <a:r>
              <a:rPr lang="ru-RU" dirty="0"/>
              <a:t>[п], ястреб - </a:t>
            </a:r>
            <a:r>
              <a:rPr lang="ru-RU" dirty="0" err="1"/>
              <a:t>ястре</a:t>
            </a:r>
            <a:r>
              <a:rPr lang="ru-RU" dirty="0"/>
              <a:t>[п], жалоб - жало[п], зыбь - </a:t>
            </a:r>
            <a:r>
              <a:rPr lang="ru-RU" dirty="0" err="1"/>
              <a:t>зы</a:t>
            </a:r>
            <a:r>
              <a:rPr lang="ru-RU" dirty="0"/>
              <a:t>[п'];</a:t>
            </a:r>
          </a:p>
          <a:p>
            <a:r>
              <a:rPr lang="ru-RU" dirty="0"/>
              <a:t>на месте в - [ф]: прилив - </a:t>
            </a:r>
            <a:r>
              <a:rPr lang="ru-RU" dirty="0" err="1"/>
              <a:t>прили</a:t>
            </a:r>
            <a:r>
              <a:rPr lang="ru-RU" dirty="0"/>
              <a:t>[ф], улов - </a:t>
            </a:r>
            <a:r>
              <a:rPr lang="ru-RU" dirty="0" err="1"/>
              <a:t>уло</a:t>
            </a:r>
            <a:r>
              <a:rPr lang="ru-RU" dirty="0"/>
              <a:t>[ф], трав - </a:t>
            </a:r>
            <a:r>
              <a:rPr lang="ru-RU" dirty="0" err="1"/>
              <a:t>тра</a:t>
            </a:r>
            <a:r>
              <a:rPr lang="ru-RU" dirty="0"/>
              <a:t>[ф], вплавь - </a:t>
            </a:r>
            <a:r>
              <a:rPr lang="ru-RU" dirty="0" err="1"/>
              <a:t>впла</a:t>
            </a:r>
            <a:r>
              <a:rPr lang="ru-RU" dirty="0"/>
              <a:t>[ф'], Канев - кане[ф], Бажов - </a:t>
            </a:r>
            <a:r>
              <a:rPr lang="ru-RU" dirty="0" err="1"/>
              <a:t>бажо</a:t>
            </a:r>
            <a:r>
              <a:rPr lang="ru-RU" dirty="0"/>
              <a:t>[ф], Глазунов - </a:t>
            </a:r>
            <a:r>
              <a:rPr lang="ru-RU" dirty="0" err="1"/>
              <a:t>глазуно</a:t>
            </a:r>
            <a:r>
              <a:rPr lang="ru-RU" dirty="0"/>
              <a:t>[ф];</a:t>
            </a:r>
          </a:p>
          <a:p>
            <a:r>
              <a:rPr lang="ru-RU" dirty="0"/>
              <a:t>на месте г - [к]: очаг - </a:t>
            </a:r>
            <a:r>
              <a:rPr lang="ru-RU" dirty="0" err="1"/>
              <a:t>ога</a:t>
            </a:r>
            <a:r>
              <a:rPr lang="ru-RU" dirty="0"/>
              <a:t>[к], разбег - </a:t>
            </a:r>
            <a:r>
              <a:rPr lang="ru-RU" dirty="0" err="1"/>
              <a:t>разбе</a:t>
            </a:r>
            <a:r>
              <a:rPr lang="ru-RU" dirty="0"/>
              <a:t>[к], телег - теле[к], дорог-</a:t>
            </a:r>
            <a:r>
              <a:rPr lang="ru-RU" dirty="0" err="1"/>
              <a:t>доро</a:t>
            </a:r>
            <a:r>
              <a:rPr lang="ru-RU" dirty="0"/>
              <a:t>[к];</a:t>
            </a:r>
          </a:p>
          <a:p>
            <a:r>
              <a:rPr lang="ru-RU" dirty="0"/>
              <a:t>на месте д - [т]: запад - </a:t>
            </a:r>
            <a:r>
              <a:rPr lang="ru-RU" dirty="0" err="1"/>
              <a:t>запа</a:t>
            </a:r>
            <a:r>
              <a:rPr lang="ru-RU" dirty="0"/>
              <a:t>[т], небосвод - </a:t>
            </a:r>
            <a:r>
              <a:rPr lang="ru-RU" dirty="0" err="1"/>
              <a:t>небосво</a:t>
            </a:r>
            <a:r>
              <a:rPr lang="ru-RU" dirty="0"/>
              <a:t>[т], наград- </a:t>
            </a:r>
            <a:r>
              <a:rPr lang="ru-RU" dirty="0" err="1"/>
              <a:t>награ</a:t>
            </a:r>
            <a:r>
              <a:rPr lang="ru-RU" dirty="0"/>
              <a:t>[т], грудь - </a:t>
            </a:r>
            <a:r>
              <a:rPr lang="ru-RU" dirty="0" err="1"/>
              <a:t>гру</a:t>
            </a:r>
            <a:r>
              <a:rPr lang="ru-RU" dirty="0"/>
              <a:t>[т'];</a:t>
            </a:r>
          </a:p>
          <a:p>
            <a:r>
              <a:rPr lang="ru-RU" dirty="0"/>
              <a:t>на месте ж - [ш]: багаж-бага[ш], морж - мор[ш], рогож- </a:t>
            </a:r>
            <a:r>
              <a:rPr lang="ru-RU" dirty="0" err="1"/>
              <a:t>рого</a:t>
            </a:r>
            <a:r>
              <a:rPr lang="ru-RU" dirty="0"/>
              <a:t>[ш], срежь - </a:t>
            </a:r>
            <a:r>
              <a:rPr lang="ru-RU" dirty="0" err="1"/>
              <a:t>сре</a:t>
            </a:r>
            <a:r>
              <a:rPr lang="ru-RU" dirty="0"/>
              <a:t>[ш];</a:t>
            </a:r>
          </a:p>
          <a:p>
            <a:r>
              <a:rPr lang="ru-RU" dirty="0"/>
              <a:t>на месте з - [с]- арбуз - арбу[с], заказ - </a:t>
            </a:r>
            <a:r>
              <a:rPr lang="ru-RU" dirty="0" err="1"/>
              <a:t>зака</a:t>
            </a:r>
            <a:r>
              <a:rPr lang="ru-RU" dirty="0"/>
              <a:t>[с], фраз- фра[с], связь - </a:t>
            </a:r>
            <a:r>
              <a:rPr lang="ru-RU" dirty="0" err="1"/>
              <a:t>свя</a:t>
            </a:r>
            <a:r>
              <a:rPr lang="ru-RU" dirty="0"/>
              <a:t>[с'].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07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85392"/>
            <a:ext cx="9601200" cy="3154017"/>
          </a:xfrm>
        </p:spPr>
        <p:txBody>
          <a:bodyPr/>
          <a:lstStyle/>
          <a:p>
            <a:r>
              <a:rPr lang="ru-RU" dirty="0"/>
              <a:t>Неверна встречающаяся замена [г] на конце слова не его парным глухим [к], что соответствует правилам орфоэпии (вдруг - </a:t>
            </a:r>
            <a:r>
              <a:rPr lang="ru-RU" dirty="0" err="1"/>
              <a:t>вдру</a:t>
            </a:r>
            <a:r>
              <a:rPr lang="ru-RU" dirty="0"/>
              <a:t>[к], враг - </a:t>
            </a:r>
            <a:r>
              <a:rPr lang="ru-RU" dirty="0" err="1"/>
              <a:t>вра</a:t>
            </a:r>
            <a:r>
              <a:rPr lang="ru-RU" dirty="0"/>
              <a:t>[к], снег-сне [к], флаг - </a:t>
            </a:r>
            <a:r>
              <a:rPr lang="ru-RU" dirty="0" err="1"/>
              <a:t>фла</a:t>
            </a:r>
            <a:r>
              <a:rPr lang="ru-RU" dirty="0"/>
              <a:t>[к]), а согласным [х] (</a:t>
            </a:r>
            <a:r>
              <a:rPr lang="ru-RU" dirty="0" err="1"/>
              <a:t>вдру</a:t>
            </a:r>
            <a:r>
              <a:rPr lang="ru-RU" dirty="0"/>
              <a:t>[х], враг[х], снег[х], </a:t>
            </a:r>
            <a:r>
              <a:rPr lang="ru-RU" dirty="0" err="1"/>
              <a:t>фла</a:t>
            </a:r>
            <a:r>
              <a:rPr lang="ru-RU" dirty="0"/>
              <a:t>[х]).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 </a:t>
            </a:r>
            <a:r>
              <a:rPr lang="ru-RU" dirty="0" err="1"/>
              <a:t>нерусифицировавшихся</a:t>
            </a:r>
            <a:r>
              <a:rPr lang="ru-RU" dirty="0"/>
              <a:t> иноязычных словах, возможно произношение на конце слова звонкого звука: </a:t>
            </a:r>
            <a:r>
              <a:rPr lang="ru-RU" dirty="0" err="1"/>
              <a:t>аноэро</a:t>
            </a:r>
            <a:r>
              <a:rPr lang="ru-RU" dirty="0"/>
              <a:t>[б], </a:t>
            </a:r>
            <a:r>
              <a:rPr lang="ru-RU" dirty="0" err="1"/>
              <a:t>штам</a:t>
            </a:r>
            <a:r>
              <a:rPr lang="ru-RU" dirty="0"/>
              <a:t>[б], </a:t>
            </a:r>
            <a:r>
              <a:rPr lang="ru-RU" dirty="0" err="1"/>
              <a:t>Зардо</a:t>
            </a:r>
            <a:r>
              <a:rPr lang="ru-RU" dirty="0"/>
              <a:t>[б], Жако[б], </a:t>
            </a:r>
            <a:r>
              <a:rPr lang="ru-RU" dirty="0" err="1"/>
              <a:t>форшла</a:t>
            </a:r>
            <a:r>
              <a:rPr lang="ru-RU" dirty="0"/>
              <a:t>[г], </a:t>
            </a:r>
            <a:r>
              <a:rPr lang="ru-RU" dirty="0" err="1"/>
              <a:t>Бандун</a:t>
            </a:r>
            <a:r>
              <a:rPr lang="ru-RU" dirty="0"/>
              <a:t>[г], </a:t>
            </a:r>
            <a:r>
              <a:rPr lang="ru-RU" dirty="0" err="1"/>
              <a:t>Гонкон</a:t>
            </a:r>
            <a:r>
              <a:rPr lang="ru-RU" dirty="0"/>
              <a:t>[г], </a:t>
            </a:r>
            <a:r>
              <a:rPr lang="ru-RU" dirty="0" err="1"/>
              <a:t>Голливу</a:t>
            </a:r>
            <a:r>
              <a:rPr lang="ru-RU" dirty="0"/>
              <a:t>[д], трена[ж], корте[ж].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268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8313"/>
            <a:ext cx="9601200" cy="4611757"/>
          </a:xfrm>
        </p:spPr>
        <p:txBody>
          <a:bodyPr>
            <a:normAutofit/>
          </a:bodyPr>
          <a:lstStyle/>
          <a:p>
            <a:r>
              <a:rPr lang="ru-RU" dirty="0"/>
              <a:t>Если в конце слова находятся два звонких согласных, они оглушаются оба: визг-</a:t>
            </a:r>
            <a:r>
              <a:rPr lang="ru-RU" dirty="0" err="1"/>
              <a:t>ви</a:t>
            </a:r>
            <a:r>
              <a:rPr lang="ru-RU" dirty="0"/>
              <a:t>[</a:t>
            </a:r>
            <a:r>
              <a:rPr lang="ru-RU" dirty="0" err="1"/>
              <a:t>ск</a:t>
            </a:r>
            <a:r>
              <a:rPr lang="ru-RU" dirty="0"/>
              <a:t>], мозг - </a:t>
            </a:r>
            <a:r>
              <a:rPr lang="ru-RU" dirty="0" err="1"/>
              <a:t>мо</a:t>
            </a:r>
            <a:r>
              <a:rPr lang="ru-RU" dirty="0"/>
              <a:t>[</a:t>
            </a:r>
            <a:r>
              <a:rPr lang="ru-RU" dirty="0" err="1"/>
              <a:t>ск</a:t>
            </a:r>
            <a:r>
              <a:rPr lang="ru-RU" dirty="0"/>
              <a:t>], поезд-</a:t>
            </a:r>
            <a:r>
              <a:rPr lang="ru-RU" dirty="0" err="1"/>
              <a:t>пое</a:t>
            </a:r>
            <a:r>
              <a:rPr lang="ru-RU" dirty="0"/>
              <a:t>[</a:t>
            </a:r>
            <a:r>
              <a:rPr lang="ru-RU" dirty="0" err="1"/>
              <a:t>ст</a:t>
            </a:r>
            <a:r>
              <a:rPr lang="ru-RU" dirty="0"/>
              <a:t>], груздь - </a:t>
            </a:r>
            <a:r>
              <a:rPr lang="ru-RU" dirty="0" err="1"/>
              <a:t>гру</a:t>
            </a:r>
            <a:r>
              <a:rPr lang="ru-RU" dirty="0"/>
              <a:t>[</a:t>
            </a:r>
            <a:r>
              <a:rPr lang="ru-RU" dirty="0" err="1"/>
              <a:t>с'т</a:t>
            </a:r>
            <a:r>
              <a:rPr lang="ru-RU" dirty="0"/>
              <a:t>'], надежд - </a:t>
            </a:r>
            <a:r>
              <a:rPr lang="ru-RU" dirty="0" err="1"/>
              <a:t>наде</a:t>
            </a:r>
            <a:r>
              <a:rPr lang="ru-RU" dirty="0"/>
              <a:t>[</a:t>
            </a:r>
            <a:r>
              <a:rPr lang="ru-RU" dirty="0" err="1"/>
              <a:t>шт</a:t>
            </a:r>
            <a:r>
              <a:rPr lang="ru-RU" dirty="0"/>
              <a:t>].</a:t>
            </a:r>
          </a:p>
          <a:p>
            <a:r>
              <a:rPr lang="ru-RU" dirty="0"/>
              <a:t>В редко встречающихся иностранных словах сохраняются на конце оба звонких: </a:t>
            </a:r>
            <a:r>
              <a:rPr lang="ru-RU" dirty="0" err="1"/>
              <a:t>смара</a:t>
            </a:r>
            <a:r>
              <a:rPr lang="ru-RU" dirty="0"/>
              <a:t>[</a:t>
            </a:r>
            <a:r>
              <a:rPr lang="ru-RU" dirty="0" err="1"/>
              <a:t>гд</a:t>
            </a:r>
            <a:r>
              <a:rPr lang="ru-RU" dirty="0"/>
              <a:t>].</a:t>
            </a:r>
          </a:p>
          <a:p>
            <a:r>
              <a:rPr lang="ru-RU" dirty="0"/>
              <a:t>Если слово оканчивается на звонкий согласный, то он оглушается не только перед паузой, но и при её отсутствии, когда следующее слово начинается с глухого согласного, гласного или согласных [р], [л], [м], [н], [й], [в]. Например, произношение слова снег с глухим согласным в конце происходит в таких сочетаниях:</a:t>
            </a:r>
          </a:p>
          <a:p>
            <a:r>
              <a:rPr lang="ru-RU" dirty="0"/>
              <a:t>сне[к] падает (перед глухим согласным [п]), сне[к-ы]</a:t>
            </a:r>
            <a:r>
              <a:rPr lang="ru-RU" dirty="0" err="1"/>
              <a:t>дёт</a:t>
            </a:r>
            <a:r>
              <a:rPr lang="ru-RU" dirty="0"/>
              <a:t> (перед гласным [и]), сне[к] рыхлый (перед [р]), сне[к] лёгкий (перед [л]), сне[к] мягкий (перед [м]), сне[к] набухший (перед [н]), сне[к] я принёс (перед [й]), сне[к] ватный (перед [в]).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496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8313"/>
            <a:ext cx="9601200" cy="42638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Данное правило касается и произношения предлогов: близ (звучит </a:t>
            </a:r>
            <a:r>
              <a:rPr lang="ru-RU" dirty="0" err="1"/>
              <a:t>бли</a:t>
            </a:r>
            <a:r>
              <a:rPr lang="ru-RU" dirty="0"/>
              <a:t>[с']), сквозь, против, напротив, вокруг и частиц ведь, уж: близ пещеры - </a:t>
            </a:r>
            <a:r>
              <a:rPr lang="ru-RU" dirty="0" err="1"/>
              <a:t>бли</a:t>
            </a:r>
            <a:r>
              <a:rPr lang="ru-RU" dirty="0"/>
              <a:t> [с'-п']</a:t>
            </a:r>
            <a:r>
              <a:rPr lang="ru-RU" dirty="0" err="1"/>
              <a:t>ещеры</a:t>
            </a:r>
            <a:r>
              <a:rPr lang="ru-RU" dirty="0"/>
              <a:t>, вокруг Падуи - </a:t>
            </a:r>
            <a:r>
              <a:rPr lang="ru-RU" dirty="0" err="1"/>
              <a:t>вокру</a:t>
            </a:r>
            <a:r>
              <a:rPr lang="ru-RU" dirty="0"/>
              <a:t>[к-п]</a:t>
            </a:r>
            <a:r>
              <a:rPr lang="ru-RU" dirty="0" err="1"/>
              <a:t>адуи</a:t>
            </a:r>
            <a:r>
              <a:rPr lang="ru-RU" dirty="0"/>
              <a:t>, сквозь изгородь - </a:t>
            </a:r>
            <a:r>
              <a:rPr lang="ru-RU" dirty="0" err="1"/>
              <a:t>скво</a:t>
            </a:r>
            <a:r>
              <a:rPr lang="ru-RU" dirty="0"/>
              <a:t>[с'-и]</a:t>
            </a:r>
            <a:r>
              <a:rPr lang="ru-RU" dirty="0" err="1"/>
              <a:t>згородь</a:t>
            </a:r>
            <a:r>
              <a:rPr lang="ru-RU" dirty="0"/>
              <a:t>, напротив Арбата - </a:t>
            </a:r>
            <a:r>
              <a:rPr lang="ru-RU" dirty="0" err="1"/>
              <a:t>напроти</a:t>
            </a:r>
            <a:r>
              <a:rPr lang="ru-RU" dirty="0"/>
              <a:t>[ф-а]</a:t>
            </a:r>
            <a:r>
              <a:rPr lang="ru-RU" dirty="0" err="1"/>
              <a:t>рбата</a:t>
            </a:r>
            <a:r>
              <a:rPr lang="ru-RU" dirty="0"/>
              <a:t>, близ реки - </a:t>
            </a:r>
            <a:r>
              <a:rPr lang="ru-RU" dirty="0" err="1"/>
              <a:t>бли</a:t>
            </a:r>
            <a:r>
              <a:rPr lang="ru-RU" dirty="0"/>
              <a:t>[с'-р']</a:t>
            </a:r>
            <a:r>
              <a:rPr lang="ru-RU" dirty="0" err="1"/>
              <a:t>еки</a:t>
            </a:r>
            <a:r>
              <a:rPr lang="ru-RU" dirty="0"/>
              <a:t>, близ Рангуна - </a:t>
            </a:r>
            <a:r>
              <a:rPr lang="ru-RU" dirty="0" err="1"/>
              <a:t>бли</a:t>
            </a:r>
            <a:r>
              <a:rPr lang="ru-RU" dirty="0"/>
              <a:t>[с'-р]</a:t>
            </a:r>
            <a:r>
              <a:rPr lang="ru-RU" dirty="0" err="1"/>
              <a:t>ангуна</a:t>
            </a:r>
            <a:r>
              <a:rPr lang="ru-RU" dirty="0"/>
              <a:t>, сквозь  линзу - </a:t>
            </a:r>
            <a:r>
              <a:rPr lang="ru-RU" dirty="0" err="1"/>
              <a:t>скво</a:t>
            </a:r>
            <a:r>
              <a:rPr lang="ru-RU" dirty="0"/>
              <a:t>[с'-л']</a:t>
            </a:r>
            <a:r>
              <a:rPr lang="ru-RU" dirty="0" err="1"/>
              <a:t>инзу</a:t>
            </a:r>
            <a:r>
              <a:rPr lang="ru-RU" dirty="0"/>
              <a:t>, вокруг Лейпцига - </a:t>
            </a:r>
            <a:r>
              <a:rPr lang="ru-RU" dirty="0" err="1"/>
              <a:t>вокру</a:t>
            </a:r>
            <a:r>
              <a:rPr lang="ru-RU" dirty="0"/>
              <a:t>[к-л']</a:t>
            </a:r>
            <a:r>
              <a:rPr lang="ru-RU" dirty="0" err="1"/>
              <a:t>ейпцига</a:t>
            </a:r>
            <a:r>
              <a:rPr lang="ru-RU" dirty="0"/>
              <a:t>, против медведя - </a:t>
            </a:r>
            <a:r>
              <a:rPr lang="ru-RU" dirty="0" err="1"/>
              <a:t>проти</a:t>
            </a:r>
            <a:r>
              <a:rPr lang="ru-RU" dirty="0"/>
              <a:t>[ф-м']</a:t>
            </a:r>
            <a:r>
              <a:rPr lang="ru-RU" dirty="0" err="1"/>
              <a:t>едведя</a:t>
            </a:r>
            <a:r>
              <a:rPr lang="ru-RU" dirty="0"/>
              <a:t>, близ Мацесты - </a:t>
            </a:r>
            <a:r>
              <a:rPr lang="ru-RU" dirty="0" err="1"/>
              <a:t>бли</a:t>
            </a:r>
            <a:r>
              <a:rPr lang="ru-RU" dirty="0"/>
              <a:t>[с'-м]</a:t>
            </a:r>
            <a:r>
              <a:rPr lang="ru-RU" dirty="0" err="1"/>
              <a:t>ацесты</a:t>
            </a:r>
            <a:r>
              <a:rPr lang="ru-RU" dirty="0"/>
              <a:t>, напротив нас - </a:t>
            </a:r>
            <a:r>
              <a:rPr lang="ru-RU" dirty="0" err="1"/>
              <a:t>напроти</a:t>
            </a:r>
            <a:r>
              <a:rPr lang="ru-RU" dirty="0"/>
              <a:t>[ф-н]ас, вокруг Новосибирска - </a:t>
            </a:r>
            <a:r>
              <a:rPr lang="ru-RU" dirty="0" err="1"/>
              <a:t>вокру</a:t>
            </a:r>
            <a:r>
              <a:rPr lang="ru-RU" dirty="0"/>
              <a:t>[к-н]</a:t>
            </a:r>
            <a:r>
              <a:rPr lang="ru-RU" dirty="0" err="1"/>
              <a:t>овосибирска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562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8313"/>
            <a:ext cx="9601200" cy="42638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/>
              <a:t>Таким же образом произносятся имена на звонкий согласный, если они находятся в сочетании с отчествами или фамилиями. Звонкий согласный оглушается перед гласными и перед согласными [р], [л], [м], [н], [й], [в]: Олег Иванович - </a:t>
            </a:r>
            <a:r>
              <a:rPr lang="ru-RU" dirty="0" err="1"/>
              <a:t>оле</a:t>
            </a:r>
            <a:r>
              <a:rPr lang="ru-RU" dirty="0"/>
              <a:t>[к-ы]</a:t>
            </a:r>
            <a:r>
              <a:rPr lang="ru-RU" dirty="0" err="1"/>
              <a:t>ванович</a:t>
            </a:r>
            <a:r>
              <a:rPr lang="ru-RU" dirty="0"/>
              <a:t>, Всеволод Романович - </a:t>
            </a:r>
            <a:r>
              <a:rPr lang="ru-RU" dirty="0" err="1"/>
              <a:t>всеволо</a:t>
            </a:r>
            <a:r>
              <a:rPr lang="ru-RU" dirty="0"/>
              <a:t>[т-р]</a:t>
            </a:r>
            <a:r>
              <a:rPr lang="ru-RU" dirty="0" err="1"/>
              <a:t>оманович</a:t>
            </a:r>
            <a:r>
              <a:rPr lang="ru-RU" dirty="0"/>
              <a:t>, Глеб Леонтьевич - </a:t>
            </a:r>
            <a:r>
              <a:rPr lang="ru-RU" dirty="0" err="1"/>
              <a:t>гле</a:t>
            </a:r>
            <a:r>
              <a:rPr lang="ru-RU" dirty="0"/>
              <a:t>[п-л']</a:t>
            </a:r>
            <a:r>
              <a:rPr lang="ru-RU" dirty="0" err="1"/>
              <a:t>еонтьевич</a:t>
            </a:r>
            <a:r>
              <a:rPr lang="ru-RU" dirty="0"/>
              <a:t>, Любовь Евгеньевна - любо[ф'-</a:t>
            </a:r>
            <a:r>
              <a:rPr lang="ru-RU" dirty="0" err="1"/>
              <a:t>йие</a:t>
            </a:r>
            <a:r>
              <a:rPr lang="ru-RU" dirty="0"/>
              <a:t>]</a:t>
            </a:r>
            <a:r>
              <a:rPr lang="ru-RU" dirty="0" err="1"/>
              <a:t>вгеньевна</a:t>
            </a:r>
            <a:r>
              <a:rPr lang="ru-RU" dirty="0"/>
              <a:t>, Леонид Викторович - </a:t>
            </a:r>
            <a:r>
              <a:rPr lang="ru-RU" dirty="0" err="1"/>
              <a:t>леони</a:t>
            </a:r>
            <a:r>
              <a:rPr lang="ru-RU" dirty="0"/>
              <a:t>[т-в']</a:t>
            </a:r>
            <a:r>
              <a:rPr lang="ru-RU" dirty="0" err="1"/>
              <a:t>икторович</a:t>
            </a:r>
            <a:r>
              <a:rPr lang="ru-RU" dirty="0"/>
              <a:t>, Глеб Успенский - </a:t>
            </a:r>
            <a:r>
              <a:rPr lang="ru-RU" dirty="0" err="1"/>
              <a:t>гле</a:t>
            </a:r>
            <a:r>
              <a:rPr lang="ru-RU" dirty="0"/>
              <a:t>[п-у]</a:t>
            </a:r>
            <a:r>
              <a:rPr lang="ru-RU" dirty="0" err="1"/>
              <a:t>спенекий</a:t>
            </a:r>
            <a:r>
              <a:rPr lang="ru-RU" dirty="0"/>
              <a:t>, Леонид Андреев - </a:t>
            </a:r>
            <a:r>
              <a:rPr lang="ru-RU" dirty="0" err="1"/>
              <a:t>леони</a:t>
            </a:r>
            <a:r>
              <a:rPr lang="ru-RU" dirty="0"/>
              <a:t>[т-а]</a:t>
            </a:r>
            <a:r>
              <a:rPr lang="ru-RU" dirty="0" err="1"/>
              <a:t>ндреев</a:t>
            </a:r>
            <a:r>
              <a:rPr lang="ru-RU" dirty="0"/>
              <a:t>.</a:t>
            </a:r>
          </a:p>
          <a:p>
            <a:pPr>
              <a:lnSpc>
                <a:spcPct val="150000"/>
              </a:lnSpc>
            </a:pPr>
            <a:r>
              <a:rPr lang="ru-RU" dirty="0"/>
              <a:t>Звонкие согласные оглушаются перед глухими в середине слова: трубка - тру[</a:t>
            </a:r>
            <a:r>
              <a:rPr lang="ru-RU" dirty="0" err="1"/>
              <a:t>пк</a:t>
            </a:r>
            <a:r>
              <a:rPr lang="ru-RU" dirty="0"/>
              <a:t>]а, травка - </a:t>
            </a:r>
            <a:r>
              <a:rPr lang="ru-RU" dirty="0" err="1"/>
              <a:t>тра</a:t>
            </a:r>
            <a:r>
              <a:rPr lang="ru-RU" dirty="0"/>
              <a:t>[</a:t>
            </a:r>
            <a:r>
              <a:rPr lang="ru-RU" dirty="0" err="1"/>
              <a:t>фк</a:t>
            </a:r>
            <a:r>
              <a:rPr lang="ru-RU" dirty="0"/>
              <a:t>]а, книжка - </a:t>
            </a:r>
            <a:r>
              <a:rPr lang="ru-RU" dirty="0" err="1"/>
              <a:t>кни</a:t>
            </a:r>
            <a:r>
              <a:rPr lang="ru-RU" dirty="0"/>
              <a:t>[</a:t>
            </a:r>
            <a:r>
              <a:rPr lang="ru-RU" dirty="0" err="1"/>
              <a:t>шк</a:t>
            </a:r>
            <a:r>
              <a:rPr lang="ru-RU" dirty="0"/>
              <a:t>]а, сказка - </a:t>
            </a:r>
            <a:r>
              <a:rPr lang="ru-RU" dirty="0" err="1"/>
              <a:t>ска</a:t>
            </a:r>
            <a:r>
              <a:rPr lang="ru-RU" dirty="0"/>
              <a:t>[</a:t>
            </a:r>
            <a:r>
              <a:rPr lang="ru-RU" dirty="0" err="1"/>
              <a:t>ск</a:t>
            </a:r>
            <a:r>
              <a:rPr lang="ru-RU" dirty="0"/>
              <a:t>]а, Ладожское озеро - ладо[</a:t>
            </a:r>
            <a:r>
              <a:rPr lang="ru-RU" dirty="0" err="1"/>
              <a:t>шс</a:t>
            </a:r>
            <a:r>
              <a:rPr lang="ru-RU" dirty="0"/>
              <a:t>]кое озеро, Ковпак - ко[</a:t>
            </a:r>
            <a:r>
              <a:rPr lang="ru-RU" dirty="0" err="1"/>
              <a:t>фп</a:t>
            </a:r>
            <a:r>
              <a:rPr lang="ru-RU" dirty="0"/>
              <a:t>]</a:t>
            </a:r>
            <a:r>
              <a:rPr lang="ru-RU" dirty="0" err="1"/>
              <a:t>ак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640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39618"/>
            <a:ext cx="9601200" cy="29022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На месте глухих перед звонкими (кроме [в]), по правилам орфоэпии, произносятся соответствующие звонкие согласные. Так, на месте к произносится [г]: вокзал - во[</a:t>
            </a:r>
            <a:r>
              <a:rPr lang="ru-RU" dirty="0" err="1"/>
              <a:t>гз</a:t>
            </a:r>
            <a:r>
              <a:rPr lang="ru-RU" dirty="0"/>
              <a:t>]ал, экзамен - э[</a:t>
            </a:r>
            <a:r>
              <a:rPr lang="ru-RU" dirty="0" err="1"/>
              <a:t>гз</a:t>
            </a:r>
            <a:r>
              <a:rPr lang="ru-RU" dirty="0"/>
              <a:t>]</a:t>
            </a:r>
            <a:r>
              <a:rPr lang="ru-RU" dirty="0" err="1"/>
              <a:t>амен</a:t>
            </a:r>
            <a:r>
              <a:rPr lang="ru-RU" dirty="0"/>
              <a:t>, на месте с- [з]: сгорел - [</a:t>
            </a:r>
            <a:r>
              <a:rPr lang="ru-RU" dirty="0" err="1"/>
              <a:t>зг</a:t>
            </a:r>
            <a:r>
              <a:rPr lang="ru-RU" dirty="0"/>
              <a:t>]орел, Солсбери - </a:t>
            </a:r>
            <a:r>
              <a:rPr lang="ru-RU" dirty="0" err="1"/>
              <a:t>сбл</a:t>
            </a:r>
            <a:r>
              <a:rPr lang="ru-RU" dirty="0"/>
              <a:t>[</a:t>
            </a:r>
            <a:r>
              <a:rPr lang="ru-RU" dirty="0" err="1"/>
              <a:t>зб</a:t>
            </a:r>
            <a:r>
              <a:rPr lang="ru-RU" dirty="0"/>
              <a:t>]</a:t>
            </a:r>
            <a:r>
              <a:rPr lang="ru-RU" dirty="0" err="1"/>
              <a:t>ери</a:t>
            </a:r>
            <a:r>
              <a:rPr lang="ru-RU" dirty="0"/>
              <a:t>, Беллинсгаузен - </a:t>
            </a:r>
            <a:r>
              <a:rPr lang="ru-RU" dirty="0" err="1"/>
              <a:t>беллин</a:t>
            </a:r>
            <a:r>
              <a:rPr lang="ru-RU" dirty="0"/>
              <a:t>[</a:t>
            </a:r>
            <a:r>
              <a:rPr lang="ru-RU" dirty="0" err="1"/>
              <a:t>зг</a:t>
            </a:r>
            <a:r>
              <a:rPr lang="ru-RU" dirty="0"/>
              <a:t>]</a:t>
            </a:r>
            <a:r>
              <a:rPr lang="ru-RU" dirty="0" err="1"/>
              <a:t>аузен</a:t>
            </a:r>
            <a:r>
              <a:rPr lang="ru-RU" dirty="0"/>
              <a:t>, </a:t>
            </a:r>
            <a:r>
              <a:rPr lang="ru-RU" dirty="0" err="1"/>
              <a:t>Уиледен-уил</a:t>
            </a:r>
            <a:r>
              <a:rPr lang="ru-RU" dirty="0"/>
              <a:t>[</a:t>
            </a:r>
            <a:r>
              <a:rPr lang="ru-RU" dirty="0" err="1"/>
              <a:t>ед</a:t>
            </a:r>
            <a:r>
              <a:rPr lang="ru-RU" dirty="0"/>
              <a:t>]ен, на месте т - [д]: отгадать - о[</a:t>
            </a:r>
            <a:r>
              <a:rPr lang="ru-RU" dirty="0" err="1"/>
              <a:t>дг</a:t>
            </a:r>
            <a:r>
              <a:rPr lang="ru-RU" dirty="0"/>
              <a:t>]</a:t>
            </a:r>
            <a:r>
              <a:rPr lang="ru-RU" dirty="0" err="1"/>
              <a:t>адать</a:t>
            </a:r>
            <a:r>
              <a:rPr lang="ru-RU" dirty="0"/>
              <a:t>, отбросить - о[</a:t>
            </a:r>
            <a:r>
              <a:rPr lang="ru-RU" dirty="0" err="1"/>
              <a:t>дб</a:t>
            </a:r>
            <a:r>
              <a:rPr lang="ru-RU" dirty="0"/>
              <a:t>]росить, Атбасар - а[</a:t>
            </a:r>
            <a:r>
              <a:rPr lang="ru-RU" dirty="0" err="1"/>
              <a:t>дб</a:t>
            </a:r>
            <a:r>
              <a:rPr lang="ru-RU" dirty="0"/>
              <a:t>]</a:t>
            </a:r>
            <a:r>
              <a:rPr lang="ru-RU" dirty="0" err="1"/>
              <a:t>асар</a:t>
            </a:r>
            <a:r>
              <a:rPr lang="ru-RU" dirty="0"/>
              <a:t>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876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39617"/>
            <a:ext cx="9601200" cy="380337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На месте буквы л перед а, о, у, ы, перед буквами, обозначающими согласные, а также на конце слова,  произносится твердый [л]: палатка - па[л]</a:t>
            </a:r>
            <a:r>
              <a:rPr lang="ru-RU" dirty="0" err="1"/>
              <a:t>атка</a:t>
            </a:r>
            <a:r>
              <a:rPr lang="ru-RU" dirty="0"/>
              <a:t>, лодка - [л]</a:t>
            </a:r>
            <a:r>
              <a:rPr lang="ru-RU" dirty="0" err="1"/>
              <a:t>одка</a:t>
            </a:r>
            <a:r>
              <a:rPr lang="ru-RU" dirty="0"/>
              <a:t>, валун - </a:t>
            </a:r>
            <a:r>
              <a:rPr lang="ru-RU" dirty="0" err="1"/>
              <a:t>ва</a:t>
            </a:r>
            <a:r>
              <a:rPr lang="ru-RU" dirty="0"/>
              <a:t>[л]</a:t>
            </a:r>
            <a:r>
              <a:rPr lang="ru-RU" dirty="0" err="1"/>
              <a:t>ун</a:t>
            </a:r>
            <a:r>
              <a:rPr lang="ru-RU" dirty="0"/>
              <a:t>, лыжник - [л]</a:t>
            </a:r>
            <a:r>
              <a:rPr lang="ru-RU" dirty="0" err="1"/>
              <a:t>ыжник</a:t>
            </a:r>
            <a:r>
              <a:rPr lang="ru-RU" dirty="0"/>
              <a:t>, полный - по[л]</a:t>
            </a:r>
            <a:r>
              <a:rPr lang="ru-RU" dirty="0" err="1"/>
              <a:t>ный</a:t>
            </a:r>
            <a:r>
              <a:rPr lang="ru-RU" dirty="0"/>
              <a:t>, угол - уго[л], Ларсен - [л]</a:t>
            </a:r>
            <a:r>
              <a:rPr lang="ru-RU" dirty="0" err="1"/>
              <a:t>арсен</a:t>
            </a:r>
            <a:r>
              <a:rPr lang="ru-RU" dirty="0"/>
              <a:t>, Полонский - по[л]</a:t>
            </a:r>
            <a:r>
              <a:rPr lang="ru-RU" dirty="0" err="1"/>
              <a:t>онский</a:t>
            </a:r>
            <a:r>
              <a:rPr lang="ru-RU" dirty="0"/>
              <a:t>, Луанда - [л]</a:t>
            </a:r>
            <a:r>
              <a:rPr lang="ru-RU" dirty="0" err="1"/>
              <a:t>уанда</a:t>
            </a:r>
            <a:r>
              <a:rPr lang="ru-RU" dirty="0"/>
              <a:t>, Чердаклы - чердак[л]ы, </a:t>
            </a:r>
            <a:r>
              <a:rPr lang="ru-RU" dirty="0" err="1"/>
              <a:t>Колтуши</a:t>
            </a:r>
            <a:r>
              <a:rPr lang="ru-RU" dirty="0"/>
              <a:t> - ко[л]туши, Оскол - </a:t>
            </a:r>
            <a:r>
              <a:rPr lang="ru-RU" dirty="0" err="1"/>
              <a:t>оско</a:t>
            </a:r>
            <a:r>
              <a:rPr lang="ru-RU" dirty="0"/>
              <a:t>[л].</a:t>
            </a:r>
          </a:p>
          <a:p>
            <a:pPr>
              <a:lnSpc>
                <a:spcPct val="150000"/>
              </a:lnSpc>
            </a:pPr>
            <a:r>
              <a:rPr lang="ru-RU" dirty="0"/>
              <a:t>Но в отдельных именах собственных, которые пришли к нам из французского, итальянского, немецкого языков, на месте буквы л, произносится полумягкий звук, средний между [л] и [л']: "Ла Скала", Ла </a:t>
            </a:r>
            <a:r>
              <a:rPr lang="ru-RU" dirty="0" err="1"/>
              <a:t>Валле</a:t>
            </a:r>
            <a:r>
              <a:rPr lang="ru-RU" dirty="0"/>
              <a:t> Пуссен, Ла-Рошель.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167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47CEF-9F39-41DA-83D4-61336AFD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>
            <a:normAutofit fontScale="90000"/>
          </a:bodyPr>
          <a:lstStyle/>
          <a:p>
            <a:r>
              <a:rPr lang="ru-RU" dirty="0"/>
              <a:t>Орфоэпические нормы произнесения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3EA1-51FB-4B01-80BF-31280DC8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39617"/>
            <a:ext cx="9601200" cy="38033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Твердые согласные, если они оказались перед мягкими согласными звуками, в старомосковском произношении чаще всего звучали мягко. В современном литературном русском языке такое смягчение утрачивается. Т.к. это активный процесс, существуют колебания, которые с трудом поддаются регламентации. В одних случаях (в зависимости от характера согласных и от их места) правомерной является как старая норма произношения, со смягчением согласного, так и новая, без смягчения. В других случаях преобладает одна их норм.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2913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1287</TotalTime>
  <Words>1754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Franklin Gothic Book</vt:lpstr>
      <vt:lpstr>Crop</vt:lpstr>
      <vt:lpstr>Фонетика I</vt:lpstr>
      <vt:lpstr>Орфоэпические нормы произнесения согласных</vt:lpstr>
      <vt:lpstr>Орфоэпические нормы произнесения согласных</vt:lpstr>
      <vt:lpstr>Орфоэпические нормы произнесения согласных</vt:lpstr>
      <vt:lpstr>Орфоэпические нормы произнесения согласных</vt:lpstr>
      <vt:lpstr>Орфоэпические нормы произнесения согласных</vt:lpstr>
      <vt:lpstr>Орфоэпические нормы произнесения согласных</vt:lpstr>
      <vt:lpstr>Орфоэпические нормы произнесения согласных</vt:lpstr>
      <vt:lpstr>Орфоэпические нормы произнесения согласных</vt:lpstr>
      <vt:lpstr>Орфоэпические нормы произнесения согласных</vt:lpstr>
      <vt:lpstr>Орфоэпические нормы произнесения согласных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316</cp:revision>
  <dcterms:created xsi:type="dcterms:W3CDTF">2020-03-24T12:01:02Z</dcterms:created>
  <dcterms:modified xsi:type="dcterms:W3CDTF">2020-07-06T13:25:47Z</dcterms:modified>
</cp:coreProperties>
</file>