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614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4003040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069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481158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8D2033-12DE-4CB4-BD70-95CE6CA1157E}" type="datetimeFigureOut">
              <a:rPr lang="tr-TR" smtClean="0"/>
              <a:t>16.02.2020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944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636598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8D2033-12DE-4CB4-BD70-95CE6CA1157E}" type="datetimeFigureOut">
              <a:rPr lang="tr-TR" smtClean="0"/>
              <a:t>16.02.2020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066012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8D2033-12DE-4CB4-BD70-95CE6CA1157E}" type="datetimeFigureOut">
              <a:rPr lang="tr-TR" smtClean="0"/>
              <a:t>16.02.2020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2403876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8D2033-12DE-4CB4-BD70-95CE6CA1157E}" type="datetimeFigureOut">
              <a:rPr lang="tr-TR" smtClean="0"/>
              <a:t>16.02.2020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3951931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12570566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8D2033-12DE-4CB4-BD70-95CE6CA1157E}" type="datetimeFigureOut">
              <a:rPr lang="tr-TR" smtClean="0"/>
              <a:t>16.02.2020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6E1FB06-CBE6-43F3-81B0-CD7AE25FFB58}" type="slidenum">
              <a:rPr lang="tr-TR" smtClean="0"/>
              <a:t>‹#›</a:t>
            </a:fld>
            <a:endParaRPr lang="tr-TR"/>
          </a:p>
        </p:txBody>
      </p:sp>
    </p:spTree>
    <p:extLst>
      <p:ext uri="{BB962C8B-B14F-4D97-AF65-F5344CB8AC3E}">
        <p14:creationId xmlns:p14="http://schemas.microsoft.com/office/powerpoint/2010/main" val="89552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8D2033-12DE-4CB4-BD70-95CE6CA1157E}" type="datetimeFigureOut">
              <a:rPr lang="tr-TR" smtClean="0"/>
              <a:t>16.02.2020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E1FB06-CBE6-43F3-81B0-CD7AE25FFB58}" type="slidenum">
              <a:rPr lang="tr-TR" smtClean="0"/>
              <a:t>‹#›</a:t>
            </a:fld>
            <a:endParaRPr lang="tr-TR"/>
          </a:p>
        </p:txBody>
      </p:sp>
    </p:spTree>
    <p:extLst>
      <p:ext uri="{BB962C8B-B14F-4D97-AF65-F5344CB8AC3E}">
        <p14:creationId xmlns:p14="http://schemas.microsoft.com/office/powerpoint/2010/main" val="1811434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 </a:t>
            </a:r>
            <a:r>
              <a:rPr lang="tr-TR" dirty="0" err="1"/>
              <a:t>Yorumsamacı</a:t>
            </a:r>
            <a:r>
              <a:rPr lang="tr-TR" dirty="0"/>
              <a:t> Gelenek: </a:t>
            </a:r>
            <a:r>
              <a:rPr lang="tr-TR" dirty="0" err="1"/>
              <a:t>Weber’in</a:t>
            </a:r>
            <a:r>
              <a:rPr lang="tr-TR" dirty="0"/>
              <a:t> Metodolojisi</a:t>
            </a:r>
            <a:br>
              <a:rPr lang="tr-TR" dirty="0"/>
            </a:br>
            <a:endParaRPr lang="tr-TR" dirty="0"/>
          </a:p>
        </p:txBody>
      </p:sp>
      <p:sp>
        <p:nvSpPr>
          <p:cNvPr id="3" name="Alt Başlık 2"/>
          <p:cNvSpPr>
            <a:spLocks noGrp="1"/>
          </p:cNvSpPr>
          <p:nvPr>
            <p:ph type="subTitle" idx="1"/>
          </p:nvPr>
        </p:nvSpPr>
        <p:spPr/>
        <p:txBody>
          <a:bodyPr/>
          <a:lstStyle/>
          <a:p>
            <a:r>
              <a:rPr lang="tr-TR" dirty="0" smtClean="0"/>
              <a:t>Bu bölümde </a:t>
            </a:r>
            <a:r>
              <a:rPr lang="tr-TR" dirty="0" err="1" smtClean="0"/>
              <a:t>yorumsamacı</a:t>
            </a:r>
            <a:r>
              <a:rPr lang="tr-TR" dirty="0" smtClean="0"/>
              <a:t> geleneğin sosyolojideki en önemli temsilcilerinden </a:t>
            </a:r>
            <a:r>
              <a:rPr lang="tr-TR" dirty="0" err="1" smtClean="0"/>
              <a:t>Max</a:t>
            </a:r>
            <a:r>
              <a:rPr lang="tr-TR" dirty="0" smtClean="0"/>
              <a:t> </a:t>
            </a:r>
            <a:r>
              <a:rPr lang="tr-TR" dirty="0" err="1" smtClean="0"/>
              <a:t>Weber’in</a:t>
            </a:r>
            <a:r>
              <a:rPr lang="tr-TR" dirty="0" smtClean="0"/>
              <a:t> toplumsalı ölçmeye değil de anlamaya dayalı </a:t>
            </a:r>
            <a:r>
              <a:rPr lang="tr-TR" i="1" dirty="0" err="1" smtClean="0"/>
              <a:t>verstehen</a:t>
            </a:r>
            <a:r>
              <a:rPr lang="tr-TR" dirty="0" smtClean="0"/>
              <a:t> yaklaşımı ve sosyal bilim metodolojisine ilişkin görüşleri tartışılacaktır </a:t>
            </a:r>
            <a:endParaRPr lang="tr-TR" dirty="0"/>
          </a:p>
        </p:txBody>
      </p:sp>
    </p:spTree>
    <p:extLst>
      <p:ext uri="{BB962C8B-B14F-4D97-AF65-F5344CB8AC3E}">
        <p14:creationId xmlns:p14="http://schemas.microsoft.com/office/powerpoint/2010/main" val="3462444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endParaRPr lang="tr-TR" dirty="0"/>
          </a:p>
        </p:txBody>
      </p:sp>
      <p:sp>
        <p:nvSpPr>
          <p:cNvPr id="3" name="İçerik Yer Tutucusu 2"/>
          <p:cNvSpPr>
            <a:spLocks noGrp="1"/>
          </p:cNvSpPr>
          <p:nvPr>
            <p:ph idx="1"/>
          </p:nvPr>
        </p:nvSpPr>
        <p:spPr/>
        <p:txBody>
          <a:bodyPr/>
          <a:lstStyle/>
          <a:p>
            <a:pPr marL="0" indent="0">
              <a:buNone/>
            </a:pPr>
            <a:r>
              <a:rPr lang="tr-TR" dirty="0" err="1"/>
              <a:t>Weber</a:t>
            </a:r>
            <a:r>
              <a:rPr lang="tr-TR" dirty="0"/>
              <a:t>, 1864’te </a:t>
            </a:r>
            <a:r>
              <a:rPr lang="tr-TR" dirty="0" err="1" smtClean="0"/>
              <a:t>Thuringia’da</a:t>
            </a:r>
            <a:r>
              <a:rPr lang="tr-TR" dirty="0" smtClean="0"/>
              <a:t> doğdu</a:t>
            </a:r>
            <a:r>
              <a:rPr lang="tr-TR" dirty="0"/>
              <a:t>. Protestan (</a:t>
            </a:r>
            <a:r>
              <a:rPr lang="tr-TR" dirty="0" err="1"/>
              <a:t>Lutheryan</a:t>
            </a:r>
            <a:r>
              <a:rPr lang="tr-TR" dirty="0"/>
              <a:t>) bir tüccar ailesinin çocuğudur. </a:t>
            </a:r>
          </a:p>
          <a:p>
            <a:pPr marL="0" indent="0">
              <a:buNone/>
            </a:pPr>
            <a:r>
              <a:rPr lang="tr-TR" dirty="0"/>
              <a:t>Ömrü boyunca üzerinde etkili olacak olan babası avukattı ve </a:t>
            </a:r>
            <a:r>
              <a:rPr lang="tr-TR" dirty="0" err="1"/>
              <a:t>parlemento</a:t>
            </a:r>
            <a:r>
              <a:rPr lang="tr-TR" dirty="0"/>
              <a:t> üyesiydi. «Otorite yanlısı, konvansiyonel ve sağlam bir milliyetçiydi» (Morris: 98) </a:t>
            </a:r>
          </a:p>
          <a:p>
            <a:pPr marL="0" indent="0">
              <a:buNone/>
            </a:pPr>
            <a:r>
              <a:rPr lang="tr-TR" dirty="0" err="1"/>
              <a:t>Weber’in</a:t>
            </a:r>
            <a:r>
              <a:rPr lang="tr-TR" dirty="0"/>
              <a:t> annesi ise oldukça dindar bir </a:t>
            </a:r>
            <a:r>
              <a:rPr lang="tr-TR" dirty="0" err="1"/>
              <a:t>Protestandı</a:t>
            </a:r>
            <a:r>
              <a:rPr lang="tr-TR" dirty="0"/>
              <a:t>. </a:t>
            </a:r>
            <a:r>
              <a:rPr lang="tr-TR" dirty="0" err="1"/>
              <a:t>Weber</a:t>
            </a:r>
            <a:r>
              <a:rPr lang="tr-TR" dirty="0"/>
              <a:t> daha sonra yazacağı Protestan Ahlakı kitabındaki iddialarının bir çoğunu annesini ve onun çevresini yıllarca gözlemleyerek oluşturmuştur. </a:t>
            </a:r>
          </a:p>
          <a:p>
            <a:pPr marL="0" indent="0">
              <a:buNone/>
            </a:pPr>
            <a:r>
              <a:rPr lang="tr-TR" dirty="0" err="1"/>
              <a:t>Weber’in</a:t>
            </a:r>
            <a:r>
              <a:rPr lang="tr-TR" dirty="0"/>
              <a:t> eşi de yine sanayici bir ailenin kızıdır.      </a:t>
            </a:r>
          </a:p>
          <a:p>
            <a:endParaRPr lang="tr-TR" dirty="0"/>
          </a:p>
        </p:txBody>
      </p:sp>
    </p:spTree>
    <p:extLst>
      <p:ext uri="{BB962C8B-B14F-4D97-AF65-F5344CB8AC3E}">
        <p14:creationId xmlns:p14="http://schemas.microsoft.com/office/powerpoint/2010/main" val="51543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a:t>Dolaysıyla </a:t>
            </a:r>
            <a:r>
              <a:rPr lang="tr-TR" dirty="0" err="1"/>
              <a:t>Weber</a:t>
            </a:r>
            <a:r>
              <a:rPr lang="tr-TR" dirty="0"/>
              <a:t> hayatı boyunca çalışmasını gerektirmeyecek bir biçimde konfor içinde yaşadı ve bir çok alanda  sosyolojinin klasiklerini, kurucu metinlerini oluşturan dev bir külliyat bıraktı. </a:t>
            </a:r>
          </a:p>
          <a:p>
            <a:pPr marL="0" indent="0">
              <a:buNone/>
            </a:pPr>
            <a:r>
              <a:rPr lang="tr-TR" dirty="0"/>
              <a:t>Öncelikle babası gibi </a:t>
            </a:r>
            <a:r>
              <a:rPr lang="tr-TR" dirty="0" err="1"/>
              <a:t>Heidelberg</a:t>
            </a:r>
            <a:r>
              <a:rPr lang="tr-TR" dirty="0"/>
              <a:t> üniversitesinde Hukuk okudu.</a:t>
            </a:r>
          </a:p>
          <a:p>
            <a:pPr marL="0" indent="0">
              <a:buNone/>
            </a:pPr>
            <a:r>
              <a:rPr lang="tr-TR" dirty="0"/>
              <a:t>Ardından ortaçağ ticaret şirketleri üzerine doktora tezi yazdı (1889).</a:t>
            </a:r>
          </a:p>
          <a:p>
            <a:pPr marL="0" indent="0">
              <a:buNone/>
            </a:pPr>
            <a:r>
              <a:rPr lang="tr-TR" dirty="0"/>
              <a:t>1895’te Freiburg’da ekonomi profesörü oldu. </a:t>
            </a:r>
          </a:p>
          <a:p>
            <a:pPr marL="0" indent="0">
              <a:buNone/>
            </a:pPr>
            <a:r>
              <a:rPr lang="tr-TR" dirty="0"/>
              <a:t>1898’de babasıyla tartıştıktan sonra sinir krizi geçirip 3 yıl depresyonda yaşadı</a:t>
            </a:r>
          </a:p>
          <a:p>
            <a:pPr marL="0" indent="0">
              <a:buNone/>
            </a:pPr>
            <a:r>
              <a:rPr lang="tr-TR" dirty="0"/>
              <a:t>1903’te iyileşti </a:t>
            </a:r>
            <a:r>
              <a:rPr lang="tr-TR" dirty="0" err="1"/>
              <a:t>Werner</a:t>
            </a:r>
            <a:r>
              <a:rPr lang="tr-TR" dirty="0"/>
              <a:t> </a:t>
            </a:r>
            <a:r>
              <a:rPr lang="tr-TR" dirty="0" err="1"/>
              <a:t>Sombart</a:t>
            </a:r>
            <a:r>
              <a:rPr lang="tr-TR" dirty="0"/>
              <a:t> ile birlikte bugün de hala yayımlanan </a:t>
            </a:r>
            <a:r>
              <a:rPr lang="tr-TR" dirty="0" err="1"/>
              <a:t>Archiv</a:t>
            </a:r>
            <a:r>
              <a:rPr lang="tr-TR" dirty="0"/>
              <a:t> </a:t>
            </a:r>
            <a:r>
              <a:rPr lang="tr-TR" dirty="0" err="1"/>
              <a:t>für</a:t>
            </a:r>
            <a:r>
              <a:rPr lang="tr-TR" dirty="0"/>
              <a:t> </a:t>
            </a:r>
            <a:r>
              <a:rPr lang="tr-TR" dirty="0" err="1"/>
              <a:t>Sozialwissenschaften</a:t>
            </a:r>
            <a:r>
              <a:rPr lang="tr-TR" dirty="0"/>
              <a:t> </a:t>
            </a:r>
            <a:r>
              <a:rPr lang="tr-TR" dirty="0" err="1"/>
              <a:t>und</a:t>
            </a:r>
            <a:r>
              <a:rPr lang="tr-TR" dirty="0"/>
              <a:t> </a:t>
            </a:r>
            <a:r>
              <a:rPr lang="tr-TR" dirty="0" err="1"/>
              <a:t>Sozial</a:t>
            </a:r>
            <a:r>
              <a:rPr lang="tr-TR" dirty="0"/>
              <a:t> Politik dergisini yayımlamaya başladı.  </a:t>
            </a:r>
          </a:p>
          <a:p>
            <a:endParaRPr lang="tr-TR" dirty="0"/>
          </a:p>
        </p:txBody>
      </p:sp>
    </p:spTree>
    <p:extLst>
      <p:ext uri="{BB962C8B-B14F-4D97-AF65-F5344CB8AC3E}">
        <p14:creationId xmlns:p14="http://schemas.microsoft.com/office/powerpoint/2010/main" val="4040437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endParaRPr lang="tr-TR" dirty="0"/>
          </a:p>
        </p:txBody>
      </p:sp>
      <p:sp>
        <p:nvSpPr>
          <p:cNvPr id="3" name="İçerik Yer Tutucusu 2"/>
          <p:cNvSpPr>
            <a:spLocks noGrp="1"/>
          </p:cNvSpPr>
          <p:nvPr>
            <p:ph idx="1"/>
          </p:nvPr>
        </p:nvSpPr>
        <p:spPr/>
        <p:txBody>
          <a:bodyPr/>
          <a:lstStyle/>
          <a:p>
            <a:pPr marL="0" indent="0">
              <a:buNone/>
            </a:pPr>
            <a:r>
              <a:rPr lang="tr-TR" dirty="0"/>
              <a:t>Ünlü eseri Protestan Ahlakı ve Kapitalizmin </a:t>
            </a:r>
            <a:r>
              <a:rPr lang="tr-TR" dirty="0" err="1"/>
              <a:t>Ruhu’nu</a:t>
            </a:r>
            <a:r>
              <a:rPr lang="tr-TR" dirty="0"/>
              <a:t> 1906’da bu dergide yayımladı</a:t>
            </a:r>
          </a:p>
          <a:p>
            <a:pPr marL="0" indent="0">
              <a:buNone/>
            </a:pPr>
            <a:r>
              <a:rPr lang="tr-TR" dirty="0" err="1"/>
              <a:t>Weber</a:t>
            </a:r>
            <a:r>
              <a:rPr lang="tr-TR" dirty="0"/>
              <a:t> sonraki 10 yılda bir yere bağlı olmadan kendi imkanlarıyla bağımsız araştırmacı olarak yaşadı ve siyaset, ekonomi, din ve sosyal kurumlar üzerine çok önemli eserler yazdı.</a:t>
            </a:r>
          </a:p>
          <a:p>
            <a:pPr marL="0" indent="0">
              <a:buNone/>
            </a:pPr>
            <a:r>
              <a:rPr lang="tr-TR" dirty="0"/>
              <a:t>Ölmeden 2 yıl önce Viyana’da sosyoloji profesörü olarak çalıştı, eserlerinin çoğu ölümünden sonra yayımlandı.    </a:t>
            </a:r>
          </a:p>
          <a:p>
            <a:pPr marL="0" indent="0">
              <a:buNone/>
            </a:pPr>
            <a:r>
              <a:rPr lang="tr-TR" dirty="0"/>
              <a:t>1920’de öldü.</a:t>
            </a:r>
          </a:p>
          <a:p>
            <a:pPr marL="0" indent="0">
              <a:buNone/>
            </a:pPr>
            <a:r>
              <a:rPr lang="tr-TR" dirty="0"/>
              <a:t>Siyasete aktif olarak katılmasa da babası gibi bir Alman milliyetçisiydi.  </a:t>
            </a:r>
          </a:p>
          <a:p>
            <a:endParaRPr lang="tr-TR" dirty="0"/>
          </a:p>
        </p:txBody>
      </p:sp>
    </p:spTree>
    <p:extLst>
      <p:ext uri="{BB962C8B-B14F-4D97-AF65-F5344CB8AC3E}">
        <p14:creationId xmlns:p14="http://schemas.microsoft.com/office/powerpoint/2010/main" val="3471117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endParaRPr lang="tr-TR" dirty="0"/>
          </a:p>
        </p:txBody>
      </p:sp>
      <p:sp>
        <p:nvSpPr>
          <p:cNvPr id="3" name="İçerik Yer Tutucusu 2"/>
          <p:cNvSpPr>
            <a:spLocks noGrp="1"/>
          </p:cNvSpPr>
          <p:nvPr>
            <p:ph idx="1"/>
          </p:nvPr>
        </p:nvSpPr>
        <p:spPr/>
        <p:txBody>
          <a:bodyPr/>
          <a:lstStyle/>
          <a:p>
            <a:pPr marL="0" indent="0">
              <a:buNone/>
            </a:pPr>
            <a:r>
              <a:rPr lang="tr-TR" dirty="0" err="1"/>
              <a:t>Weber</a:t>
            </a:r>
            <a:r>
              <a:rPr lang="tr-TR" dirty="0"/>
              <a:t>, kendi sınıfsal konumunun içinde kalmayı tercih ederek </a:t>
            </a:r>
            <a:r>
              <a:rPr lang="tr-TR" dirty="0" err="1"/>
              <a:t>Marx’ın</a:t>
            </a:r>
            <a:r>
              <a:rPr lang="tr-TR" dirty="0"/>
              <a:t> fikirlerine ve sosyalizme ilgi duymamıştır. Genel olarak Alman Sosyal Demokrat Partisi çizgisini takip etmiştir. </a:t>
            </a:r>
          </a:p>
          <a:p>
            <a:pPr marL="0" indent="0">
              <a:buNone/>
            </a:pPr>
            <a:r>
              <a:rPr lang="tr-TR" dirty="0" err="1"/>
              <a:t>Weber’in</a:t>
            </a:r>
            <a:r>
              <a:rPr lang="tr-TR" dirty="0"/>
              <a:t> çalışmalarında genel olarak içinde yer aldığı Alman burjuvazisinin değer ve isteklerini yansıtmaya dikkat ettiği gözlenmiştir. (Morris: 100)</a:t>
            </a:r>
          </a:p>
          <a:p>
            <a:pPr marL="0" indent="0">
              <a:buNone/>
            </a:pPr>
            <a:r>
              <a:rPr lang="tr-TR" dirty="0" err="1"/>
              <a:t>Weber</a:t>
            </a:r>
            <a:r>
              <a:rPr lang="tr-TR" dirty="0"/>
              <a:t> sosyolojisi, ilerleyen yıllarda muhafazakar ve düzen yanlısı çevreler tarafından özellikle de </a:t>
            </a:r>
            <a:r>
              <a:rPr lang="tr-TR" dirty="0" err="1"/>
              <a:t>Talcot</a:t>
            </a:r>
            <a:r>
              <a:rPr lang="tr-TR" dirty="0"/>
              <a:t> </a:t>
            </a:r>
            <a:r>
              <a:rPr lang="tr-TR" dirty="0" err="1"/>
              <a:t>Parsons’un</a:t>
            </a:r>
            <a:r>
              <a:rPr lang="tr-TR" dirty="0"/>
              <a:t> </a:t>
            </a:r>
            <a:r>
              <a:rPr lang="tr-TR" dirty="0" err="1"/>
              <a:t>Weber’in</a:t>
            </a:r>
            <a:r>
              <a:rPr lang="tr-TR" dirty="0"/>
              <a:t> eserlerini 1950’lerden sonra </a:t>
            </a:r>
            <a:r>
              <a:rPr lang="tr-TR" dirty="0" err="1"/>
              <a:t>İngilizce’ye</a:t>
            </a:r>
            <a:r>
              <a:rPr lang="tr-TR" dirty="0"/>
              <a:t> çevirmesinden sonra </a:t>
            </a:r>
            <a:r>
              <a:rPr lang="tr-TR" dirty="0" err="1"/>
              <a:t>Marx’ın</a:t>
            </a:r>
            <a:endParaRPr lang="tr-TR" dirty="0"/>
          </a:p>
          <a:p>
            <a:pPr marL="0" indent="0">
              <a:buNone/>
            </a:pPr>
            <a:r>
              <a:rPr lang="tr-TR" dirty="0"/>
              <a:t>alternatifi olarak öne çıkarılmıştır.        </a:t>
            </a:r>
          </a:p>
          <a:p>
            <a:endParaRPr lang="tr-TR" dirty="0"/>
          </a:p>
        </p:txBody>
      </p:sp>
    </p:spTree>
    <p:extLst>
      <p:ext uri="{BB962C8B-B14F-4D97-AF65-F5344CB8AC3E}">
        <p14:creationId xmlns:p14="http://schemas.microsoft.com/office/powerpoint/2010/main" val="3148720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err="1"/>
              <a:t>Weber’in</a:t>
            </a:r>
            <a:r>
              <a:rPr lang="tr-TR" dirty="0"/>
              <a:t> sosyolojisinin </a:t>
            </a:r>
            <a:r>
              <a:rPr lang="tr-TR" dirty="0" err="1"/>
              <a:t>Marx’ın</a:t>
            </a:r>
            <a:r>
              <a:rPr lang="tr-TR" dirty="0"/>
              <a:t> eksine toplumsal ve bireysel  eylem üzerine oturduğu söylenebilir. </a:t>
            </a:r>
            <a:r>
              <a:rPr lang="tr-TR" dirty="0" err="1"/>
              <a:t>Weber’den</a:t>
            </a:r>
            <a:r>
              <a:rPr lang="tr-TR" dirty="0"/>
              <a:t> yapılan aşağıdaki alıntı onun eylem kuramını özetler</a:t>
            </a:r>
          </a:p>
          <a:p>
            <a:pPr marL="0" indent="0">
              <a:buNone/>
            </a:pPr>
            <a:r>
              <a:rPr lang="tr-TR" dirty="0"/>
              <a:t>«Sosyoloji, toplumsal eylemi, onun neden ve sonuçlarının </a:t>
            </a:r>
            <a:r>
              <a:rPr lang="tr-TR" dirty="0" err="1"/>
              <a:t>nedensel</a:t>
            </a:r>
            <a:r>
              <a:rPr lang="tr-TR" dirty="0"/>
              <a:t> bir açıklamasına varmak amacıyla yorumsal olarak anlama girişiminde bulunan bir bilimdir. Eyleyen insan davranışına öznel anlam yüklediği her zaman ve oranda , tüm insan davranışı, «eylem» kavramlaştırması içinde değerlendirilir… Eylem eyleyen bireyler tarafından ona öznel anlam yüklenmesine bağlı olarak, diğerlerinin davranışını hesaba kattığı ve bu suretle söz konusu davranışın akışına yönlendiği kadarıyla toplumsaldır» (Morris: 100)                </a:t>
            </a:r>
          </a:p>
          <a:p>
            <a:endParaRPr lang="tr-TR" dirty="0"/>
          </a:p>
        </p:txBody>
      </p:sp>
    </p:spTree>
    <p:extLst>
      <p:ext uri="{BB962C8B-B14F-4D97-AF65-F5344CB8AC3E}">
        <p14:creationId xmlns:p14="http://schemas.microsoft.com/office/powerpoint/2010/main" val="2348957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endParaRPr lang="tr-TR" dirty="0"/>
          </a:p>
        </p:txBody>
      </p:sp>
      <p:sp>
        <p:nvSpPr>
          <p:cNvPr id="3" name="İçerik Yer Tutucusu 2"/>
          <p:cNvSpPr>
            <a:spLocks noGrp="1"/>
          </p:cNvSpPr>
          <p:nvPr>
            <p:ph idx="1"/>
          </p:nvPr>
        </p:nvSpPr>
        <p:spPr/>
        <p:txBody>
          <a:bodyPr/>
          <a:lstStyle/>
          <a:p>
            <a:pPr marL="0" indent="0">
              <a:buNone/>
            </a:pPr>
            <a:r>
              <a:rPr lang="tr-TR" dirty="0" err="1"/>
              <a:t>Weber</a:t>
            </a:r>
            <a:r>
              <a:rPr lang="tr-TR" dirty="0"/>
              <a:t> sosyolojisinin temel ilkelerini özetleyecek olursak </a:t>
            </a:r>
          </a:p>
          <a:p>
            <a:pPr marL="0" indent="0">
              <a:buNone/>
            </a:pPr>
            <a:r>
              <a:rPr lang="tr-TR" dirty="0"/>
              <a:t>1. </a:t>
            </a:r>
            <a:r>
              <a:rPr lang="tr-TR" dirty="0" err="1"/>
              <a:t>Weber’in</a:t>
            </a:r>
            <a:r>
              <a:rPr lang="tr-TR" dirty="0"/>
              <a:t> vurgusu </a:t>
            </a:r>
            <a:r>
              <a:rPr lang="tr-TR" dirty="0" err="1"/>
              <a:t>Marx</a:t>
            </a:r>
            <a:r>
              <a:rPr lang="tr-TR" dirty="0"/>
              <a:t> gibi toplumsal yapı üzerine değil bireysel eylem üzerinedir. Buna» metodolojik bireycilik» de diyebiliriz.</a:t>
            </a:r>
          </a:p>
          <a:p>
            <a:pPr marL="0" indent="0">
              <a:buNone/>
            </a:pPr>
            <a:r>
              <a:rPr lang="tr-TR" dirty="0"/>
              <a:t>Toplumsal gerçekliğe </a:t>
            </a:r>
            <a:r>
              <a:rPr lang="tr-TR" dirty="0" err="1"/>
              <a:t>atomistik</a:t>
            </a:r>
            <a:r>
              <a:rPr lang="tr-TR" dirty="0"/>
              <a:t> yaklaşır, kolektif oluşumları (devlet, grup, birlik, şirket) bireylerin özel eylemleri olarak görmeye </a:t>
            </a:r>
            <a:r>
              <a:rPr lang="tr-TR" dirty="0" err="1"/>
              <a:t>meyilldir</a:t>
            </a:r>
            <a:r>
              <a:rPr lang="tr-TR" dirty="0"/>
              <a:t>. </a:t>
            </a:r>
          </a:p>
          <a:p>
            <a:pPr marL="514350" indent="-514350">
              <a:buAutoNum type="arabicPeriod"/>
            </a:pPr>
            <a:endParaRPr lang="tr-TR" dirty="0"/>
          </a:p>
          <a:p>
            <a:pPr marL="0" indent="0">
              <a:buNone/>
            </a:pPr>
            <a:r>
              <a:rPr lang="tr-TR" dirty="0"/>
              <a:t>2. </a:t>
            </a:r>
            <a:r>
              <a:rPr lang="tr-TR" dirty="0" err="1"/>
              <a:t>Weber</a:t>
            </a:r>
            <a:r>
              <a:rPr lang="tr-TR" dirty="0"/>
              <a:t>, toplumsal eylemi anlamak için başka bir kişinin değerlerini ve kültürünü  empati yoluyla anlamaya dayan bir yöntem önerir. Buna Almanca anlamak anlamına gelen </a:t>
            </a:r>
            <a:r>
              <a:rPr lang="tr-TR" dirty="0" err="1"/>
              <a:t>verstehen</a:t>
            </a:r>
            <a:r>
              <a:rPr lang="tr-TR" dirty="0"/>
              <a:t> adı verilir. </a:t>
            </a:r>
          </a:p>
          <a:p>
            <a:endParaRPr lang="tr-TR" dirty="0"/>
          </a:p>
        </p:txBody>
      </p:sp>
    </p:spTree>
    <p:extLst>
      <p:ext uri="{BB962C8B-B14F-4D97-AF65-F5344CB8AC3E}">
        <p14:creationId xmlns:p14="http://schemas.microsoft.com/office/powerpoint/2010/main" val="2618038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Yorumsamacı</a:t>
            </a:r>
            <a:r>
              <a:rPr lang="tr-TR" dirty="0"/>
              <a:t> Gelenek: </a:t>
            </a:r>
            <a:r>
              <a:rPr lang="tr-TR" dirty="0" err="1"/>
              <a:t>Weber’in</a:t>
            </a:r>
            <a:r>
              <a:rPr lang="tr-TR" dirty="0"/>
              <a:t> Metodolojisi</a:t>
            </a:r>
          </a:p>
        </p:txBody>
      </p:sp>
      <p:sp>
        <p:nvSpPr>
          <p:cNvPr id="3" name="İçerik Yer Tutucusu 2"/>
          <p:cNvSpPr>
            <a:spLocks noGrp="1"/>
          </p:cNvSpPr>
          <p:nvPr>
            <p:ph idx="1"/>
          </p:nvPr>
        </p:nvSpPr>
        <p:spPr/>
        <p:txBody>
          <a:bodyPr/>
          <a:lstStyle/>
          <a:p>
            <a:pPr marL="0" indent="0">
              <a:buNone/>
            </a:pPr>
            <a:r>
              <a:rPr lang="tr-TR" dirty="0"/>
              <a:t>Ancak kişileri değil de tarihsel olaylar söz konusu olduğunda ise anlamaya dayalı yaklaşımın sınırları ortaya çıkar.  Bu noktada </a:t>
            </a:r>
            <a:r>
              <a:rPr lang="tr-TR" dirty="0" err="1"/>
              <a:t>Weber</a:t>
            </a:r>
            <a:r>
              <a:rPr lang="tr-TR" dirty="0"/>
              <a:t>, yorumsal anlamanın </a:t>
            </a:r>
            <a:r>
              <a:rPr lang="tr-TR" dirty="0" err="1"/>
              <a:t>nedensel</a:t>
            </a:r>
            <a:r>
              <a:rPr lang="tr-TR" dirty="0"/>
              <a:t> analizle birleştirilmesini önerir.  BU da onu tarihsel analize ve ideal tipler üzerinden düşünmeye yönlendirir</a:t>
            </a:r>
          </a:p>
          <a:p>
            <a:pPr marL="0" indent="0">
              <a:buNone/>
            </a:pPr>
            <a:endParaRPr lang="tr-TR" dirty="0"/>
          </a:p>
          <a:p>
            <a:pPr marL="0" indent="0">
              <a:buNone/>
            </a:pPr>
            <a:r>
              <a:rPr lang="tr-TR" dirty="0"/>
              <a:t>3. Sosyal Bilimlerde Nesnellik adlı eserinde ampirik bilgi ile değer yargıları arasında ayrıma giderek sosyolojinin değerlerden bağımsız olarak yapılması gerektiğini savundu.   </a:t>
            </a:r>
          </a:p>
          <a:p>
            <a:endParaRPr lang="tr-TR" dirty="0"/>
          </a:p>
        </p:txBody>
      </p:sp>
    </p:spTree>
    <p:extLst>
      <p:ext uri="{BB962C8B-B14F-4D97-AF65-F5344CB8AC3E}">
        <p14:creationId xmlns:p14="http://schemas.microsoft.com/office/powerpoint/2010/main" val="152135163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611</Words>
  <Application>Microsoft Office PowerPoint</Application>
  <PresentationFormat>Geniş ekran</PresentationFormat>
  <Paragraphs>38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 Yorumsamacı Gelenek: Weber’in Metodolojisi </vt:lpstr>
      <vt:lpstr>Yorumsamacı Gelenek: Weber’in Metodolojisi</vt:lpstr>
      <vt:lpstr>Yorumsamacı Gelenek: Weber’in Metodolojisi</vt:lpstr>
      <vt:lpstr>Yorumsamacı Gelenek: Weber’in Metodolojisi</vt:lpstr>
      <vt:lpstr>Yorumsamacı Gelenek: Weber’in Metodolojisi</vt:lpstr>
      <vt:lpstr>Yorumsamacı Gelenek: Weber’in Metodolojisi</vt:lpstr>
      <vt:lpstr>Yorumsamacı Gelenek: Weber’in Metodolojisi</vt:lpstr>
      <vt:lpstr>Yorumsamacı Gelenek: Weber’in Metodolojisi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 ideoloji  1. aydınlanmacılığın kültüre ve felsefi ortamı içinde üretildiği haliyle doğru düşünme bilimi 2. insan düşüncesini kalkış noktası olarak seçen, insanın zihinsel mekanizmasının denetlenmesinin mümkün olduğunu ve düşüncelerin değiştirilmesini toplumsal değişmenin önkoşulu sayan yaklaşım 3. yanlış düşüncelere karşı doğru fikirlerle verilecek mücadelenin toplumsal gelişimin ana ekseni olarak kavranması</dc:title>
  <dc:creator>Kullanıcı</dc:creator>
  <cp:lastModifiedBy>Kurtulus</cp:lastModifiedBy>
  <cp:revision>13</cp:revision>
  <dcterms:created xsi:type="dcterms:W3CDTF">2017-11-25T20:42:30Z</dcterms:created>
  <dcterms:modified xsi:type="dcterms:W3CDTF">2020-02-16T13:09:16Z</dcterms:modified>
</cp:coreProperties>
</file>