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2" r:id="rId1"/>
  </p:sldMasterIdLst>
  <p:notesMasterIdLst>
    <p:notesMasterId r:id="rId25"/>
  </p:notesMasterIdLst>
  <p:handoutMasterIdLst>
    <p:handoutMasterId r:id="rId26"/>
  </p:handoutMasterIdLst>
  <p:sldIdLst>
    <p:sldId id="256" r:id="rId2"/>
    <p:sldId id="368" r:id="rId3"/>
    <p:sldId id="371" r:id="rId4"/>
    <p:sldId id="370" r:id="rId5"/>
    <p:sldId id="376" r:id="rId6"/>
    <p:sldId id="377" r:id="rId7"/>
    <p:sldId id="378" r:id="rId8"/>
    <p:sldId id="391" r:id="rId9"/>
    <p:sldId id="392" r:id="rId10"/>
    <p:sldId id="373" r:id="rId11"/>
    <p:sldId id="379" r:id="rId12"/>
    <p:sldId id="374" r:id="rId13"/>
    <p:sldId id="375" r:id="rId14"/>
    <p:sldId id="383" r:id="rId15"/>
    <p:sldId id="323" r:id="rId16"/>
    <p:sldId id="386" r:id="rId17"/>
    <p:sldId id="381" r:id="rId18"/>
    <p:sldId id="384" r:id="rId19"/>
    <p:sldId id="387" r:id="rId20"/>
    <p:sldId id="389" r:id="rId21"/>
    <p:sldId id="390" r:id="rId22"/>
    <p:sldId id="349" r:id="rId23"/>
    <p:sldId id="369"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3" autoAdjust="0"/>
    <p:restoredTop sz="94660"/>
  </p:normalViewPr>
  <p:slideViewPr>
    <p:cSldViewPr>
      <p:cViewPr varScale="1">
        <p:scale>
          <a:sx n="86" d="100"/>
          <a:sy n="86" d="100"/>
        </p:scale>
        <p:origin x="88" y="300"/>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26.12.2022</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26.12.2022</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26.12.2022</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10</a:t>
            </a:fld>
            <a:endParaRPr lang="tr-TR"/>
          </a:p>
        </p:txBody>
      </p:sp>
    </p:spTree>
    <p:extLst>
      <p:ext uri="{BB962C8B-B14F-4D97-AF65-F5344CB8AC3E}">
        <p14:creationId xmlns:p14="http://schemas.microsoft.com/office/powerpoint/2010/main" val="5363941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11</a:t>
            </a:fld>
            <a:endParaRPr lang="tr-TR"/>
          </a:p>
        </p:txBody>
      </p:sp>
    </p:spTree>
    <p:extLst>
      <p:ext uri="{BB962C8B-B14F-4D97-AF65-F5344CB8AC3E}">
        <p14:creationId xmlns:p14="http://schemas.microsoft.com/office/powerpoint/2010/main" val="18611368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12</a:t>
            </a:fld>
            <a:endParaRPr lang="tr-TR"/>
          </a:p>
        </p:txBody>
      </p:sp>
    </p:spTree>
    <p:extLst>
      <p:ext uri="{BB962C8B-B14F-4D97-AF65-F5344CB8AC3E}">
        <p14:creationId xmlns:p14="http://schemas.microsoft.com/office/powerpoint/2010/main" val="10214359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13</a:t>
            </a:fld>
            <a:endParaRPr lang="tr-TR"/>
          </a:p>
        </p:txBody>
      </p:sp>
    </p:spTree>
    <p:extLst>
      <p:ext uri="{BB962C8B-B14F-4D97-AF65-F5344CB8AC3E}">
        <p14:creationId xmlns:p14="http://schemas.microsoft.com/office/powerpoint/2010/main" val="20498073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14</a:t>
            </a:fld>
            <a:endParaRPr lang="tr-TR"/>
          </a:p>
        </p:txBody>
      </p:sp>
    </p:spTree>
    <p:extLst>
      <p:ext uri="{BB962C8B-B14F-4D97-AF65-F5344CB8AC3E}">
        <p14:creationId xmlns:p14="http://schemas.microsoft.com/office/powerpoint/2010/main" val="7518462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23</a:t>
            </a:fld>
            <a:endParaRPr lang="tr-TR"/>
          </a:p>
        </p:txBody>
      </p:sp>
    </p:spTree>
    <p:extLst>
      <p:ext uri="{BB962C8B-B14F-4D97-AF65-F5344CB8AC3E}">
        <p14:creationId xmlns:p14="http://schemas.microsoft.com/office/powerpoint/2010/main" val="1765372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a:t>
            </a:fld>
            <a:endParaRPr lang="tr-TR"/>
          </a:p>
        </p:txBody>
      </p:sp>
    </p:spTree>
    <p:extLst>
      <p:ext uri="{BB962C8B-B14F-4D97-AF65-F5344CB8AC3E}">
        <p14:creationId xmlns:p14="http://schemas.microsoft.com/office/powerpoint/2010/main" val="38033399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3</a:t>
            </a:fld>
            <a:endParaRPr lang="tr-TR"/>
          </a:p>
        </p:txBody>
      </p:sp>
    </p:spTree>
    <p:extLst>
      <p:ext uri="{BB962C8B-B14F-4D97-AF65-F5344CB8AC3E}">
        <p14:creationId xmlns:p14="http://schemas.microsoft.com/office/powerpoint/2010/main" val="13209361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4</a:t>
            </a:fld>
            <a:endParaRPr lang="tr-TR"/>
          </a:p>
        </p:txBody>
      </p:sp>
    </p:spTree>
    <p:extLst>
      <p:ext uri="{BB962C8B-B14F-4D97-AF65-F5344CB8AC3E}">
        <p14:creationId xmlns:p14="http://schemas.microsoft.com/office/powerpoint/2010/main" val="169401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5</a:t>
            </a:fld>
            <a:endParaRPr lang="tr-TR"/>
          </a:p>
        </p:txBody>
      </p:sp>
    </p:spTree>
    <p:extLst>
      <p:ext uri="{BB962C8B-B14F-4D97-AF65-F5344CB8AC3E}">
        <p14:creationId xmlns:p14="http://schemas.microsoft.com/office/powerpoint/2010/main" val="38189538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6</a:t>
            </a:fld>
            <a:endParaRPr lang="tr-TR"/>
          </a:p>
        </p:txBody>
      </p:sp>
    </p:spTree>
    <p:extLst>
      <p:ext uri="{BB962C8B-B14F-4D97-AF65-F5344CB8AC3E}">
        <p14:creationId xmlns:p14="http://schemas.microsoft.com/office/powerpoint/2010/main" val="35131804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7</a:t>
            </a:fld>
            <a:endParaRPr lang="tr-TR"/>
          </a:p>
        </p:txBody>
      </p:sp>
    </p:spTree>
    <p:extLst>
      <p:ext uri="{BB962C8B-B14F-4D97-AF65-F5344CB8AC3E}">
        <p14:creationId xmlns:p14="http://schemas.microsoft.com/office/powerpoint/2010/main" val="30458785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8</a:t>
            </a:fld>
            <a:endParaRPr lang="tr-TR"/>
          </a:p>
        </p:txBody>
      </p:sp>
    </p:spTree>
    <p:extLst>
      <p:ext uri="{BB962C8B-B14F-4D97-AF65-F5344CB8AC3E}">
        <p14:creationId xmlns:p14="http://schemas.microsoft.com/office/powerpoint/2010/main" val="4505657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9</a:t>
            </a:fld>
            <a:endParaRPr lang="tr-TR"/>
          </a:p>
        </p:txBody>
      </p:sp>
    </p:spTree>
    <p:extLst>
      <p:ext uri="{BB962C8B-B14F-4D97-AF65-F5344CB8AC3E}">
        <p14:creationId xmlns:p14="http://schemas.microsoft.com/office/powerpoint/2010/main" val="438937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2DBA16-E8F7-F243-87E5-0ED53D38D1E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88B8D78-573C-47A5-0EAB-0025CC5D6C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FFEA6037-0F25-D229-F6B4-14300B91770A}"/>
              </a:ext>
            </a:extLst>
          </p:cNvPr>
          <p:cNvSpPr>
            <a:spLocks noGrp="1"/>
          </p:cNvSpPr>
          <p:nvPr>
            <p:ph type="dt" sz="half" idx="10"/>
          </p:nvPr>
        </p:nvSpPr>
        <p:spPr/>
        <p:txBody>
          <a:bodyPr/>
          <a:lstStyle/>
          <a:p>
            <a:fld id="{56CA9836-7AF8-48AD-96F7-E56380BC7992}" type="datetime1">
              <a:rPr lang="tr-TR" smtClean="0"/>
              <a:t>26.12.2022</a:t>
            </a:fld>
            <a:endParaRPr lang="tr-TR"/>
          </a:p>
        </p:txBody>
      </p:sp>
      <p:sp>
        <p:nvSpPr>
          <p:cNvPr id="5" name="Alt Bilgi Yer Tutucusu 4">
            <a:extLst>
              <a:ext uri="{FF2B5EF4-FFF2-40B4-BE49-F238E27FC236}">
                <a16:creationId xmlns:a16="http://schemas.microsoft.com/office/drawing/2014/main" id="{14C97179-CC4E-05F4-E45E-00C3178698B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F088373-FC69-A74B-D883-BCF56B5D6269}"/>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0674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8A7BE0-CFC6-A06D-3042-BF4707184EE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33FBB2A-136A-2B56-9227-5DC8ED34774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A51A53E-0067-3681-E7C1-EAECD89EC2A0}"/>
              </a:ext>
            </a:extLst>
          </p:cNvPr>
          <p:cNvSpPr>
            <a:spLocks noGrp="1"/>
          </p:cNvSpPr>
          <p:nvPr>
            <p:ph type="dt" sz="half" idx="10"/>
          </p:nvPr>
        </p:nvSpPr>
        <p:spPr/>
        <p:txBody>
          <a:bodyPr/>
          <a:lstStyle/>
          <a:p>
            <a:fld id="{9CA99142-A3A4-47F0-9844-ECB1D89FE013}" type="datetime1">
              <a:rPr lang="tr-TR" smtClean="0"/>
              <a:t>26.12.2022</a:t>
            </a:fld>
            <a:endParaRPr lang="tr-TR"/>
          </a:p>
        </p:txBody>
      </p:sp>
      <p:sp>
        <p:nvSpPr>
          <p:cNvPr id="5" name="Alt Bilgi Yer Tutucusu 4">
            <a:extLst>
              <a:ext uri="{FF2B5EF4-FFF2-40B4-BE49-F238E27FC236}">
                <a16:creationId xmlns:a16="http://schemas.microsoft.com/office/drawing/2014/main" id="{7975A910-3B07-DF1C-8404-0EC16DA4C86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EB59741-089F-3ABE-FEC1-1DC54B49FC9D}"/>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167778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8401269-FC82-F995-7AF4-C70865DD934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0F3694A-FE39-3949-3C59-C1F8685A22C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5017D5F-19D7-2D23-8CA9-4D1C06816DE8}"/>
              </a:ext>
            </a:extLst>
          </p:cNvPr>
          <p:cNvSpPr>
            <a:spLocks noGrp="1"/>
          </p:cNvSpPr>
          <p:nvPr>
            <p:ph type="dt" sz="half" idx="10"/>
          </p:nvPr>
        </p:nvSpPr>
        <p:spPr/>
        <p:txBody>
          <a:bodyPr/>
          <a:lstStyle/>
          <a:p>
            <a:fld id="{8B829F6D-25C6-44A9-A3DC-C24833091B00}" type="datetime1">
              <a:rPr lang="tr-TR" smtClean="0"/>
              <a:t>26.12.2022</a:t>
            </a:fld>
            <a:endParaRPr lang="tr-TR"/>
          </a:p>
        </p:txBody>
      </p:sp>
      <p:sp>
        <p:nvSpPr>
          <p:cNvPr id="5" name="Alt Bilgi Yer Tutucusu 4">
            <a:extLst>
              <a:ext uri="{FF2B5EF4-FFF2-40B4-BE49-F238E27FC236}">
                <a16:creationId xmlns:a16="http://schemas.microsoft.com/office/drawing/2014/main" id="{2121EAB2-ABC9-1964-2919-0CC9841B164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1250D7D-ED78-E89D-2DB0-E6C4C2A167C7}"/>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45281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1589DE-BE7C-2F27-7A80-6FC7A223F97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B83546F-7C72-19BD-6EE4-609E499D4EE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80E1889-633E-FA43-5088-9628F8904625}"/>
              </a:ext>
            </a:extLst>
          </p:cNvPr>
          <p:cNvSpPr>
            <a:spLocks noGrp="1"/>
          </p:cNvSpPr>
          <p:nvPr>
            <p:ph type="dt" sz="half" idx="10"/>
          </p:nvPr>
        </p:nvSpPr>
        <p:spPr/>
        <p:txBody>
          <a:bodyPr/>
          <a:lstStyle/>
          <a:p>
            <a:fld id="{E8FD1A3F-7062-4CEE-B459-7733F4641A67}" type="datetime1">
              <a:rPr lang="tr-TR" smtClean="0"/>
              <a:t>26.12.2022</a:t>
            </a:fld>
            <a:endParaRPr lang="tr-TR"/>
          </a:p>
        </p:txBody>
      </p:sp>
      <p:sp>
        <p:nvSpPr>
          <p:cNvPr id="5" name="Alt Bilgi Yer Tutucusu 4">
            <a:extLst>
              <a:ext uri="{FF2B5EF4-FFF2-40B4-BE49-F238E27FC236}">
                <a16:creationId xmlns:a16="http://schemas.microsoft.com/office/drawing/2014/main" id="{440632D3-2557-F156-AA62-AC2F4C0B15B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50F40C8-B8BC-5B6B-3109-CF798AEB57A2}"/>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040678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BB8582-0D1E-20BF-3BDF-C75BCD87E71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1D2B3D8-850D-6AF0-11EC-C4C258EFAE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B9807D3F-28C4-D91F-733B-7219141A1257}"/>
              </a:ext>
            </a:extLst>
          </p:cNvPr>
          <p:cNvSpPr>
            <a:spLocks noGrp="1"/>
          </p:cNvSpPr>
          <p:nvPr>
            <p:ph type="dt" sz="half" idx="10"/>
          </p:nvPr>
        </p:nvSpPr>
        <p:spPr/>
        <p:txBody>
          <a:bodyPr/>
          <a:lstStyle/>
          <a:p>
            <a:fld id="{37B016E6-AF6F-4379-837A-934346D468BC}" type="datetime1">
              <a:rPr lang="tr-TR" smtClean="0"/>
              <a:t>26.12.2022</a:t>
            </a:fld>
            <a:endParaRPr lang="tr-TR"/>
          </a:p>
        </p:txBody>
      </p:sp>
      <p:sp>
        <p:nvSpPr>
          <p:cNvPr id="5" name="Alt Bilgi Yer Tutucusu 4">
            <a:extLst>
              <a:ext uri="{FF2B5EF4-FFF2-40B4-BE49-F238E27FC236}">
                <a16:creationId xmlns:a16="http://schemas.microsoft.com/office/drawing/2014/main" id="{F005FB65-6A66-FB70-0EF7-9B054BABCA0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6B74030-044A-DBCD-0FE8-BE0CFC8E6649}"/>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79075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F9F837-4D2C-AE81-09D4-C48D923C6D0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041E5A4-2C44-A109-837C-42FD00D5A585}"/>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112313F-F936-69DA-F01F-C56460741B2A}"/>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ECA5EAB1-5A95-8D7F-73FC-9FFAFA0306A2}"/>
              </a:ext>
            </a:extLst>
          </p:cNvPr>
          <p:cNvSpPr>
            <a:spLocks noGrp="1"/>
          </p:cNvSpPr>
          <p:nvPr>
            <p:ph type="dt" sz="half" idx="10"/>
          </p:nvPr>
        </p:nvSpPr>
        <p:spPr/>
        <p:txBody>
          <a:bodyPr/>
          <a:lstStyle/>
          <a:p>
            <a:fld id="{ECA1C6CD-CEAC-44EF-95E5-6DB5F5CE6504}" type="datetime1">
              <a:rPr lang="tr-TR" smtClean="0"/>
              <a:t>26.12.2022</a:t>
            </a:fld>
            <a:endParaRPr lang="tr-TR"/>
          </a:p>
        </p:txBody>
      </p:sp>
      <p:sp>
        <p:nvSpPr>
          <p:cNvPr id="6" name="Alt Bilgi Yer Tutucusu 5">
            <a:extLst>
              <a:ext uri="{FF2B5EF4-FFF2-40B4-BE49-F238E27FC236}">
                <a16:creationId xmlns:a16="http://schemas.microsoft.com/office/drawing/2014/main" id="{FCDBC7DF-0E7E-DD86-C0D5-9F789401783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7F9A1F3-550B-FAF5-8E86-EFE17D961F8F}"/>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36259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77B40F-AD77-89CB-DB3C-5243A2AC371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766E051-D938-F18F-B2B3-5257BEBFF7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8B806097-04B1-3186-4755-3A1873132DE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34249637-1D3E-2D46-F03F-574A19F3C6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6D3428FF-A4E7-7503-CCAF-DD1074015E46}"/>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69CBF20-B73B-9435-C8F9-22D3BE71CB59}"/>
              </a:ext>
            </a:extLst>
          </p:cNvPr>
          <p:cNvSpPr>
            <a:spLocks noGrp="1"/>
          </p:cNvSpPr>
          <p:nvPr>
            <p:ph type="dt" sz="half" idx="10"/>
          </p:nvPr>
        </p:nvSpPr>
        <p:spPr/>
        <p:txBody>
          <a:bodyPr/>
          <a:lstStyle/>
          <a:p>
            <a:fld id="{8A503074-0035-433B-B564-F1EFE9C10614}" type="datetime1">
              <a:rPr lang="tr-TR" smtClean="0"/>
              <a:t>26.12.2022</a:t>
            </a:fld>
            <a:endParaRPr lang="tr-TR"/>
          </a:p>
        </p:txBody>
      </p:sp>
      <p:sp>
        <p:nvSpPr>
          <p:cNvPr id="8" name="Alt Bilgi Yer Tutucusu 7">
            <a:extLst>
              <a:ext uri="{FF2B5EF4-FFF2-40B4-BE49-F238E27FC236}">
                <a16:creationId xmlns:a16="http://schemas.microsoft.com/office/drawing/2014/main" id="{959822C8-5BE6-DF06-D335-946E0014224D}"/>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BBD217C-7659-8696-96AA-42A43248ED07}"/>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1407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714D0CB-EA56-503B-0ABB-8B080482531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C0AA365C-167A-3A42-D5D7-0A43BD013F87}"/>
              </a:ext>
            </a:extLst>
          </p:cNvPr>
          <p:cNvSpPr>
            <a:spLocks noGrp="1"/>
          </p:cNvSpPr>
          <p:nvPr>
            <p:ph type="dt" sz="half" idx="10"/>
          </p:nvPr>
        </p:nvSpPr>
        <p:spPr/>
        <p:txBody>
          <a:bodyPr/>
          <a:lstStyle/>
          <a:p>
            <a:fld id="{671050A6-F44A-4EB4-9FE9-1CF06AA8E419}" type="datetime1">
              <a:rPr lang="tr-TR" smtClean="0"/>
              <a:t>26.12.2022</a:t>
            </a:fld>
            <a:endParaRPr lang="tr-TR"/>
          </a:p>
        </p:txBody>
      </p:sp>
      <p:sp>
        <p:nvSpPr>
          <p:cNvPr id="4" name="Alt Bilgi Yer Tutucusu 3">
            <a:extLst>
              <a:ext uri="{FF2B5EF4-FFF2-40B4-BE49-F238E27FC236}">
                <a16:creationId xmlns:a16="http://schemas.microsoft.com/office/drawing/2014/main" id="{53DA8FE4-E61A-4C75-9A94-FAE36D3CA7F0}"/>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910800B-C37D-714A-E7D4-B8326B0F4B32}"/>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67583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17C144E-AEA3-681B-7E45-BE244D82F1D3}"/>
              </a:ext>
            </a:extLst>
          </p:cNvPr>
          <p:cNvSpPr>
            <a:spLocks noGrp="1"/>
          </p:cNvSpPr>
          <p:nvPr>
            <p:ph type="dt" sz="half" idx="10"/>
          </p:nvPr>
        </p:nvSpPr>
        <p:spPr/>
        <p:txBody>
          <a:bodyPr/>
          <a:lstStyle/>
          <a:p>
            <a:fld id="{AA97F8A8-ADE3-44C2-A432-2F32328EAC7D}" type="datetime1">
              <a:rPr lang="tr-TR" smtClean="0"/>
              <a:t>26.12.2022</a:t>
            </a:fld>
            <a:endParaRPr lang="tr-TR"/>
          </a:p>
        </p:txBody>
      </p:sp>
      <p:sp>
        <p:nvSpPr>
          <p:cNvPr id="3" name="Alt Bilgi Yer Tutucusu 2">
            <a:extLst>
              <a:ext uri="{FF2B5EF4-FFF2-40B4-BE49-F238E27FC236}">
                <a16:creationId xmlns:a16="http://schemas.microsoft.com/office/drawing/2014/main" id="{769D6346-B3EC-1C30-88C5-DFAC3D9BA04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6425A3EB-C5FA-F27F-4CB1-6CE6069CE12C}"/>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19252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06BA38-385E-D4A6-141C-B75563C3A65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4C563E7-25EA-E4A4-F839-D9DE3AB3AE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FB7EEA95-AB62-3A8C-EF87-CA6E75E9EA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BC63BAE-E01A-802E-C51D-4E7BCDFF0EFF}"/>
              </a:ext>
            </a:extLst>
          </p:cNvPr>
          <p:cNvSpPr>
            <a:spLocks noGrp="1"/>
          </p:cNvSpPr>
          <p:nvPr>
            <p:ph type="dt" sz="half" idx="10"/>
          </p:nvPr>
        </p:nvSpPr>
        <p:spPr/>
        <p:txBody>
          <a:bodyPr/>
          <a:lstStyle/>
          <a:p>
            <a:fld id="{6DDF06CC-150D-4A99-A8B9-FCDB0CBC59D3}" type="datetime1">
              <a:rPr lang="tr-TR" smtClean="0"/>
              <a:t>26.12.2022</a:t>
            </a:fld>
            <a:endParaRPr lang="tr-TR"/>
          </a:p>
        </p:txBody>
      </p:sp>
      <p:sp>
        <p:nvSpPr>
          <p:cNvPr id="6" name="Alt Bilgi Yer Tutucusu 5">
            <a:extLst>
              <a:ext uri="{FF2B5EF4-FFF2-40B4-BE49-F238E27FC236}">
                <a16:creationId xmlns:a16="http://schemas.microsoft.com/office/drawing/2014/main" id="{43410473-EB3C-AB62-243B-565421A3FE8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2F7B466-94D7-F86F-4D25-973BFB170C73}"/>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109274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FEDAA9-0745-9F30-B53B-2246F4E229A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50011131-F191-0B1A-2F5B-ED8CAF9849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20865576-89B1-9498-B0AD-FC771478BF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C90F4EA-03FE-FEDC-894A-0B18697D95C6}"/>
              </a:ext>
            </a:extLst>
          </p:cNvPr>
          <p:cNvSpPr>
            <a:spLocks noGrp="1"/>
          </p:cNvSpPr>
          <p:nvPr>
            <p:ph type="dt" sz="half" idx="10"/>
          </p:nvPr>
        </p:nvSpPr>
        <p:spPr/>
        <p:txBody>
          <a:bodyPr/>
          <a:lstStyle/>
          <a:p>
            <a:fld id="{E47D52E2-790D-4CD6-902D-5CCC1E685C84}" type="datetime1">
              <a:rPr lang="tr-TR" smtClean="0"/>
              <a:t>26.12.2022</a:t>
            </a:fld>
            <a:endParaRPr lang="tr-TR"/>
          </a:p>
        </p:txBody>
      </p:sp>
      <p:sp>
        <p:nvSpPr>
          <p:cNvPr id="6" name="Alt Bilgi Yer Tutucusu 5">
            <a:extLst>
              <a:ext uri="{FF2B5EF4-FFF2-40B4-BE49-F238E27FC236}">
                <a16:creationId xmlns:a16="http://schemas.microsoft.com/office/drawing/2014/main" id="{D9518CA9-029B-B9F5-6044-AD1027AC86C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91BEA50-3785-1E36-FD4D-4491EEDC2728}"/>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024557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0305785-4A7C-9B9E-D516-D8823F2BA9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243D3C7-B4CD-813E-B096-9429BBBD40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597198B-2AE4-5F16-DF91-FCC15F9A37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09A4C-E77E-4983-8CC3-D932F8EC170E}" type="datetime1">
              <a:rPr lang="tr-TR" smtClean="0"/>
              <a:t>26.12.2022</a:t>
            </a:fld>
            <a:endParaRPr lang="tr-TR"/>
          </a:p>
        </p:txBody>
      </p:sp>
      <p:sp>
        <p:nvSpPr>
          <p:cNvPr id="5" name="Alt Bilgi Yer Tutucusu 4">
            <a:extLst>
              <a:ext uri="{FF2B5EF4-FFF2-40B4-BE49-F238E27FC236}">
                <a16:creationId xmlns:a16="http://schemas.microsoft.com/office/drawing/2014/main" id="{C1CAE1CC-EF7B-7E42-E796-F8C305D47D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B13C2451-4B7F-587A-7FF5-47F42D4CE9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1182365162"/>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647728" y="692696"/>
            <a:ext cx="5378674" cy="2358262"/>
          </a:xfrm>
        </p:spPr>
        <p:txBody>
          <a:bodyPr anchor="ctr">
            <a:normAutofit fontScale="90000"/>
          </a:bodyPr>
          <a:lstStyle/>
          <a:p>
            <a:pPr algn="ctr"/>
            <a:br>
              <a:rPr lang="tr-TR" sz="2700" b="1" spc="-1" dirty="0">
                <a:solidFill>
                  <a:schemeClr val="tx1"/>
                </a:solidFill>
                <a:uFill>
                  <a:solidFill>
                    <a:srgbClr val="FFFFFF"/>
                  </a:solidFill>
                </a:uFill>
                <a:latin typeface="Times New Roman" pitchFamily="18" charset="0"/>
                <a:cs typeface="Times New Roman" pitchFamily="18" charset="0"/>
              </a:rPr>
            </a:br>
            <a:r>
              <a:rPr lang="tr-TR" sz="3100" b="1" spc="-1" dirty="0">
                <a:solidFill>
                  <a:schemeClr val="tx1"/>
                </a:solidFill>
                <a:uFill>
                  <a:solidFill>
                    <a:srgbClr val="FFFFFF"/>
                  </a:solidFill>
                </a:uFill>
                <a:latin typeface="Calibri" panose="020F0502020204030204" pitchFamily="34" charset="0"/>
                <a:cs typeface="Calibri" panose="020F0502020204030204" pitchFamily="34" charset="0"/>
              </a:rPr>
              <a:t>Ankara Üniversitesi </a:t>
            </a:r>
            <a:br>
              <a:rPr lang="tr-TR" sz="3100" b="1" spc="-1" dirty="0">
                <a:solidFill>
                  <a:schemeClr val="tx1"/>
                </a:solidFill>
                <a:uFill>
                  <a:solidFill>
                    <a:srgbClr val="FFFFFF"/>
                  </a:solidFill>
                </a:uFill>
                <a:latin typeface="Calibri" panose="020F0502020204030204" pitchFamily="34" charset="0"/>
                <a:cs typeface="Calibri" panose="020F0502020204030204" pitchFamily="34" charset="0"/>
              </a:rPr>
            </a:br>
            <a:r>
              <a:rPr lang="tr-TR" sz="3100" b="1" spc="-1" dirty="0">
                <a:solidFill>
                  <a:schemeClr val="tx1"/>
                </a:solidFill>
                <a:uFill>
                  <a:solidFill>
                    <a:srgbClr val="FFFFFF"/>
                  </a:solidFill>
                </a:uFill>
                <a:latin typeface="Calibri" panose="020F0502020204030204" pitchFamily="34" charset="0"/>
                <a:cs typeface="Calibri" panose="020F0502020204030204" pitchFamily="34" charset="0"/>
              </a:rPr>
              <a:t>Sağlık Bilimleri Fakültesi</a:t>
            </a:r>
            <a:br>
              <a:rPr lang="tr-TR" sz="3100" b="1" spc="-1" dirty="0">
                <a:solidFill>
                  <a:schemeClr val="tx1"/>
                </a:solidFill>
                <a:uFill>
                  <a:solidFill>
                    <a:srgbClr val="FFFFFF"/>
                  </a:solidFill>
                </a:uFill>
                <a:latin typeface="Calibri" panose="020F0502020204030204" pitchFamily="34" charset="0"/>
                <a:cs typeface="Calibri" panose="020F0502020204030204" pitchFamily="34" charset="0"/>
              </a:rPr>
            </a:br>
            <a:r>
              <a:rPr lang="tr-TR" sz="3100" b="1" spc="-1" dirty="0">
                <a:solidFill>
                  <a:schemeClr val="tx1"/>
                </a:solidFill>
                <a:uFill>
                  <a:solidFill>
                    <a:srgbClr val="FFFFFF"/>
                  </a:solidFill>
                </a:uFill>
                <a:latin typeface="Calibri" panose="020F0502020204030204" pitchFamily="34" charset="0"/>
                <a:cs typeface="Calibri" panose="020F0502020204030204" pitchFamily="34" charset="0"/>
              </a:rPr>
              <a:t>Sosyal Hizmet Anabilim Dalı</a:t>
            </a:r>
            <a:br>
              <a:rPr lang="tr-TR" sz="3100" b="1" spc="-1" dirty="0">
                <a:solidFill>
                  <a:schemeClr val="tx1"/>
                </a:solidFill>
                <a:uFill>
                  <a:solidFill>
                    <a:srgbClr val="FFFFFF"/>
                  </a:solidFill>
                </a:uFill>
                <a:latin typeface="Calibri" panose="020F0502020204030204" pitchFamily="34" charset="0"/>
                <a:cs typeface="Calibri" panose="020F0502020204030204" pitchFamily="34" charset="0"/>
              </a:rPr>
            </a:br>
            <a:br>
              <a:rPr lang="tr-TR" sz="3100" b="1" spc="-1" dirty="0">
                <a:solidFill>
                  <a:schemeClr val="tx1"/>
                </a:solidFill>
                <a:uFill>
                  <a:solidFill>
                    <a:srgbClr val="FFFFFF"/>
                  </a:solidFill>
                </a:uFill>
                <a:latin typeface="Calibri" panose="020F0502020204030204" pitchFamily="34" charset="0"/>
                <a:cs typeface="Calibri" panose="020F0502020204030204" pitchFamily="34" charset="0"/>
              </a:rPr>
            </a:br>
            <a:endParaRPr lang="tr-TR" sz="31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2783632" y="3158970"/>
            <a:ext cx="8280920" cy="2574286"/>
          </a:xfrm>
        </p:spPr>
        <p:txBody>
          <a:bodyPr>
            <a:normAutofit fontScale="92500"/>
          </a:bodyPr>
          <a:lstStyle/>
          <a:p>
            <a:pPr marL="257310" indent="-256770" algn="just">
              <a:spcBef>
                <a:spcPts val="751"/>
              </a:spcBef>
            </a:pPr>
            <a:r>
              <a:rPr lang="tr-TR" sz="3000" spc="-1" dirty="0">
                <a:solidFill>
                  <a:schemeClr val="tx1"/>
                </a:solidFill>
                <a:uFill>
                  <a:solidFill>
                    <a:srgbClr val="FFFFFF"/>
                  </a:solidFill>
                </a:uFill>
                <a:cs typeface="Calibri" panose="020F0502020204030204" pitchFamily="34" charset="0"/>
              </a:rPr>
              <a:t>Dersin adı: </a:t>
            </a:r>
            <a:r>
              <a:rPr lang="tr-TR" sz="3000" spc="-1" dirty="0" err="1">
                <a:solidFill>
                  <a:schemeClr val="tx1"/>
                </a:solidFill>
                <a:uFill>
                  <a:solidFill>
                    <a:srgbClr val="FFFFFF"/>
                  </a:solidFill>
                </a:uFill>
                <a:cs typeface="Calibri" panose="020F0502020204030204" pitchFamily="34" charset="0"/>
              </a:rPr>
              <a:t>Gerontolojik</a:t>
            </a:r>
            <a:r>
              <a:rPr lang="tr-TR" sz="3000" spc="-1" dirty="0">
                <a:solidFill>
                  <a:schemeClr val="tx1"/>
                </a:solidFill>
                <a:uFill>
                  <a:solidFill>
                    <a:srgbClr val="FFFFFF"/>
                  </a:solidFill>
                </a:uFill>
                <a:cs typeface="Calibri" panose="020F0502020204030204" pitchFamily="34" charset="0"/>
              </a:rPr>
              <a:t> Sosyal Hizmet</a:t>
            </a:r>
          </a:p>
          <a:p>
            <a:pPr marL="257310" indent="-256770" algn="just">
              <a:spcBef>
                <a:spcPts val="751"/>
              </a:spcBef>
            </a:pPr>
            <a:r>
              <a:rPr lang="tr-TR" sz="3000" spc="-1" dirty="0">
                <a:solidFill>
                  <a:schemeClr val="tx1"/>
                </a:solidFill>
                <a:uFill>
                  <a:solidFill>
                    <a:srgbClr val="FFFFFF"/>
                  </a:solidFill>
                </a:uFill>
                <a:cs typeface="Calibri" panose="020F0502020204030204" pitchFamily="34" charset="0"/>
              </a:rPr>
              <a:t>Dersin kodu: USHB 239</a:t>
            </a:r>
          </a:p>
          <a:p>
            <a:pPr marL="257310" indent="-256770" algn="just">
              <a:spcBef>
                <a:spcPts val="751"/>
              </a:spcBef>
            </a:pPr>
            <a:r>
              <a:rPr lang="tr-TR" sz="3000" spc="-1" dirty="0">
                <a:solidFill>
                  <a:schemeClr val="tx1"/>
                </a:solidFill>
                <a:uFill>
                  <a:solidFill>
                    <a:srgbClr val="FFFFFF"/>
                  </a:solidFill>
                </a:uFill>
                <a:cs typeface="Calibri" panose="020F0502020204030204" pitchFamily="34" charset="0"/>
              </a:rPr>
              <a:t>Sorumlu öğretim üyesi: Satı GÜL KAPISIZ</a:t>
            </a:r>
          </a:p>
          <a:p>
            <a:pPr marL="257310" indent="-256770" algn="just">
              <a:spcBef>
                <a:spcPts val="751"/>
              </a:spcBef>
            </a:pPr>
            <a:r>
              <a:rPr lang="tr-TR" sz="3000" spc="-1" dirty="0">
                <a:solidFill>
                  <a:schemeClr val="tx1"/>
                </a:solidFill>
                <a:uFill>
                  <a:solidFill>
                    <a:srgbClr val="FFFFFF"/>
                  </a:solidFill>
                </a:uFill>
                <a:cs typeface="Calibri" panose="020F0502020204030204" pitchFamily="34" charset="0"/>
              </a:rPr>
              <a:t>Ünitenin adı: </a:t>
            </a:r>
            <a:r>
              <a:rPr lang="tr-TR" sz="3000" spc="-1" dirty="0" err="1">
                <a:solidFill>
                  <a:schemeClr val="tx1"/>
                </a:solidFill>
                <a:uFill>
                  <a:solidFill>
                    <a:srgbClr val="FFFFFF"/>
                  </a:solidFill>
                </a:uFill>
                <a:cs typeface="Times New Roman" pitchFamily="18" charset="0"/>
              </a:rPr>
              <a:t>Gerontolojik</a:t>
            </a:r>
            <a:r>
              <a:rPr lang="tr-TR" sz="3000" spc="-1" dirty="0">
                <a:solidFill>
                  <a:schemeClr val="tx1"/>
                </a:solidFill>
                <a:uFill>
                  <a:solidFill>
                    <a:srgbClr val="FFFFFF"/>
                  </a:solidFill>
                </a:uFill>
                <a:cs typeface="Times New Roman" pitchFamily="18" charset="0"/>
              </a:rPr>
              <a:t> ve Geriatrik Sosyal Hizmet, Sosyal Hizmet Uzmanının Rol </a:t>
            </a:r>
            <a:r>
              <a:rPr lang="tr-TR" sz="3000" spc="-1">
                <a:solidFill>
                  <a:schemeClr val="tx1"/>
                </a:solidFill>
                <a:uFill>
                  <a:solidFill>
                    <a:srgbClr val="FFFFFF"/>
                  </a:solidFill>
                </a:uFill>
                <a:cs typeface="Times New Roman" pitchFamily="18" charset="0"/>
              </a:rPr>
              <a:t>ve Sorumlulukları</a:t>
            </a:r>
            <a:endParaRPr lang="tr-TR" sz="3000" spc="-1" dirty="0">
              <a:solidFill>
                <a:schemeClr val="tx1"/>
              </a:solidFill>
              <a:uFill>
                <a:solidFill>
                  <a:srgbClr val="FFFFFF"/>
                </a:solidFill>
              </a:uFill>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Gerontolojik</a:t>
            </a:r>
            <a:r>
              <a:rPr lang="tr-TR" sz="2800" b="1" dirty="0">
                <a:solidFill>
                  <a:schemeClr val="tx1"/>
                </a:solidFill>
                <a:latin typeface="Calibri" panose="020F0502020204030204" pitchFamily="34" charset="0"/>
                <a:cs typeface="Calibri" panose="020F0502020204030204" pitchFamily="34" charset="0"/>
              </a:rPr>
              <a:t> Sosyal Hizmet Uzmanlarının Rol ve İşlevleri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57740" indent="-457200" algn="just">
              <a:buClr>
                <a:srgbClr val="B31166"/>
              </a:buClr>
              <a:buFont typeface="Arial" panose="020B0604020202020204" pitchFamily="34" charset="0"/>
              <a:buChar char="•"/>
            </a:pPr>
            <a:endParaRPr lang="tr-TR" sz="2800" dirty="0">
              <a:effectLst/>
              <a:latin typeface="Calibri" panose="020F0502020204030204" pitchFamily="34" charset="0"/>
              <a:ea typeface="Times New Roman" panose="02020603050405020304" pitchFamily="18" charset="0"/>
              <a:cs typeface="Calibri" panose="020F0502020204030204" pitchFamily="34" charset="0"/>
            </a:endParaRPr>
          </a:p>
          <a:p>
            <a:pPr marL="457740" indent="-457200" algn="just">
              <a:buClr>
                <a:srgbClr val="B31166"/>
              </a:buClr>
              <a:buFont typeface="Arial" panose="020B0604020202020204" pitchFamily="34" charset="0"/>
              <a:buChar char="•"/>
            </a:pPr>
            <a:r>
              <a:rPr lang="tr-TR" sz="2800" b="1" dirty="0" err="1">
                <a:effectLst/>
                <a:latin typeface="Calibri" panose="020F0502020204030204" pitchFamily="34" charset="0"/>
                <a:ea typeface="Times New Roman" panose="02020603050405020304" pitchFamily="18" charset="0"/>
                <a:cs typeface="Calibri" panose="020F0502020204030204" pitchFamily="34" charset="0"/>
              </a:rPr>
              <a:t>Gerontolojik</a:t>
            </a:r>
            <a:r>
              <a:rPr lang="tr-TR" sz="2800" b="1" dirty="0">
                <a:effectLst/>
                <a:latin typeface="Calibri" panose="020F0502020204030204" pitchFamily="34" charset="0"/>
                <a:ea typeface="Times New Roman" panose="02020603050405020304" pitchFamily="18" charset="0"/>
                <a:cs typeface="Calibri" panose="020F0502020204030204" pitchFamily="34" charset="0"/>
              </a:rPr>
              <a:t> sosyal hizmet uzmanları, </a:t>
            </a:r>
            <a:r>
              <a:rPr lang="tr-TR" sz="2800" dirty="0">
                <a:effectLst/>
                <a:latin typeface="Calibri" panose="020F0502020204030204" pitchFamily="34" charset="0"/>
                <a:ea typeface="Times New Roman" panose="02020603050405020304" pitchFamily="18" charset="0"/>
                <a:cs typeface="Calibri" panose="020F0502020204030204" pitchFamily="34" charset="0"/>
              </a:rPr>
              <a:t>yaşlı yetişkinlerin biyolojik, sosyal ve psikolojik ihtiyaçlarını karşılayan profesyonellerdir. </a:t>
            </a:r>
            <a:r>
              <a:rPr lang="tr-TR" sz="2800" b="1" dirty="0">
                <a:effectLst/>
                <a:latin typeface="Calibri" panose="020F0502020204030204" pitchFamily="34" charset="0"/>
                <a:ea typeface="Times New Roman" panose="02020603050405020304" pitchFamily="18" charset="0"/>
                <a:cs typeface="Calibri" panose="020F0502020204030204" pitchFamily="34" charset="0"/>
              </a:rPr>
              <a:t>Sorunların tespit edilmesi, kalıcı çözümler bulunması </a:t>
            </a:r>
            <a:r>
              <a:rPr lang="tr-TR" sz="2800" dirty="0">
                <a:effectLst/>
                <a:latin typeface="Calibri" panose="020F0502020204030204" pitchFamily="34" charset="0"/>
                <a:ea typeface="Times New Roman" panose="02020603050405020304" pitchFamily="18" charset="0"/>
                <a:cs typeface="Calibri" panose="020F0502020204030204" pitchFamily="34" charset="0"/>
              </a:rPr>
              <a:t>için mesleki çalışmalar yürütür. </a:t>
            </a:r>
          </a:p>
          <a:p>
            <a:pPr marL="457740" indent="-457200" algn="just">
              <a:buClr>
                <a:srgbClr val="B31166"/>
              </a:buClr>
              <a:buFont typeface="Arial" panose="020B0604020202020204" pitchFamily="34" charset="0"/>
              <a:buChar char="•"/>
            </a:pPr>
            <a:r>
              <a:rPr lang="tr-TR" sz="2800" dirty="0">
                <a:effectLst/>
                <a:latin typeface="Calibri" panose="020F0502020204030204" pitchFamily="34" charset="0"/>
                <a:ea typeface="Times New Roman" panose="02020603050405020304" pitchFamily="18" charset="0"/>
                <a:cs typeface="Calibri" panose="020F0502020204030204" pitchFamily="34" charset="0"/>
              </a:rPr>
              <a:t>Sosyal hizmet uzmanları, yaşlı bireyler ile uzun süreli bakım merkezleri, hastaneler, destekli yaşam merkezleri, huzurevleri, gündüz bakım merkezleri veya ev ortamında çalışabildiği gibi, politika ve program geliştirme konularında da çalışmalar yürütmektedirler.</a:t>
            </a: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9275" indent="-457200" algn="just">
              <a:buFont typeface="Arial" panose="020B0604020202020204" pitchFamily="34" charset="0"/>
              <a:buChar char="•"/>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9275" indent="-457200" algn="just">
              <a:buFont typeface="Arial" panose="020B0604020202020204" pitchFamily="34" charset="0"/>
              <a:buChar char="•"/>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1052484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Gerontolojik</a:t>
            </a:r>
            <a:r>
              <a:rPr lang="tr-TR" sz="2800" b="1" dirty="0">
                <a:solidFill>
                  <a:schemeClr val="tx1"/>
                </a:solidFill>
                <a:latin typeface="Calibri" panose="020F0502020204030204" pitchFamily="34" charset="0"/>
                <a:cs typeface="Calibri" panose="020F0502020204030204" pitchFamily="34" charset="0"/>
              </a:rPr>
              <a:t> Sosyal Hizmet Uzmanlarının Rol ve İşlevleri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57740" indent="-457200" algn="just">
              <a:buClr>
                <a:srgbClr val="B31166"/>
              </a:buClr>
              <a:buFont typeface="Arial" panose="020B0604020202020204" pitchFamily="34" charset="0"/>
              <a:buChar char="•"/>
            </a:pPr>
            <a:endParaRPr lang="tr-TR" sz="2800" dirty="0">
              <a:effectLst/>
              <a:latin typeface="Calibri" panose="020F0502020204030204" pitchFamily="34" charset="0"/>
              <a:ea typeface="Times New Roman" panose="02020603050405020304" pitchFamily="18" charset="0"/>
              <a:cs typeface="Calibri" panose="020F0502020204030204" pitchFamily="34" charset="0"/>
            </a:endParaRPr>
          </a:p>
          <a:p>
            <a:pPr marL="457740" indent="-457200" algn="just">
              <a:buClr>
                <a:srgbClr val="B31166"/>
              </a:buClr>
              <a:buFont typeface="Arial" panose="020B0604020202020204" pitchFamily="34" charset="0"/>
              <a:buChar char="•"/>
            </a:pPr>
            <a:r>
              <a:rPr lang="tr-TR" sz="2800" dirty="0" err="1">
                <a:effectLst/>
                <a:latin typeface="Calibri" panose="020F0502020204030204" pitchFamily="34" charset="0"/>
                <a:ea typeface="Times New Roman" panose="02020603050405020304" pitchFamily="18" charset="0"/>
                <a:cs typeface="Calibri" panose="020F0502020204030204" pitchFamily="34" charset="0"/>
              </a:rPr>
              <a:t>Gerontolojik</a:t>
            </a:r>
            <a:r>
              <a:rPr lang="tr-TR" sz="2800" dirty="0">
                <a:effectLst/>
                <a:latin typeface="Calibri" panose="020F0502020204030204" pitchFamily="34" charset="0"/>
                <a:ea typeface="Times New Roman" panose="02020603050405020304" pitchFamily="18" charset="0"/>
                <a:cs typeface="Calibri" panose="020F0502020204030204" pitchFamily="34" charset="0"/>
              </a:rPr>
              <a:t> sosyal hizmet uzmanlarının </a:t>
            </a:r>
            <a:r>
              <a:rPr lang="tr-TR" sz="2800" b="1" dirty="0">
                <a:effectLst/>
                <a:latin typeface="Calibri" panose="020F0502020204030204" pitchFamily="34" charset="0"/>
                <a:ea typeface="Times New Roman" panose="02020603050405020304" pitchFamily="18" charset="0"/>
                <a:cs typeface="Calibri" panose="020F0502020204030204" pitchFamily="34" charset="0"/>
              </a:rPr>
              <a:t>birincil rolü, </a:t>
            </a:r>
            <a:r>
              <a:rPr lang="tr-TR" sz="2800" dirty="0">
                <a:effectLst/>
                <a:latin typeface="Calibri" panose="020F0502020204030204" pitchFamily="34" charset="0"/>
                <a:ea typeface="Times New Roman" panose="02020603050405020304" pitchFamily="18" charset="0"/>
                <a:cs typeface="Calibri" panose="020F0502020204030204" pitchFamily="34" charset="0"/>
              </a:rPr>
              <a:t>toplum içerisinde yetersiz hizmet alan grupların korunmasını sağlamak ve savunuculuğunu yapmaktır.</a:t>
            </a:r>
          </a:p>
          <a:p>
            <a:pPr marL="457740" indent="-457200" algn="just">
              <a:buClr>
                <a:srgbClr val="B31166"/>
              </a:buClr>
              <a:buFont typeface="Arial" panose="020B0604020202020204" pitchFamily="34" charset="0"/>
              <a:buChar char="•"/>
            </a:pPr>
            <a:r>
              <a:rPr lang="tr-TR" sz="2800" dirty="0">
                <a:effectLst/>
                <a:latin typeface="Calibri" panose="020F0502020204030204" pitchFamily="34" charset="0"/>
                <a:ea typeface="Times New Roman" panose="02020603050405020304" pitchFamily="18" charset="0"/>
                <a:cs typeface="Calibri" panose="020F0502020204030204" pitchFamily="34" charset="0"/>
              </a:rPr>
              <a:t> </a:t>
            </a:r>
            <a:r>
              <a:rPr lang="tr-TR" sz="2800" dirty="0" err="1">
                <a:effectLst/>
                <a:latin typeface="Calibri" panose="020F0502020204030204" pitchFamily="34" charset="0"/>
                <a:ea typeface="Times New Roman" panose="02020603050405020304" pitchFamily="18" charset="0"/>
                <a:cs typeface="Calibri" panose="020F0502020204030204" pitchFamily="34" charset="0"/>
              </a:rPr>
              <a:t>Gerontolojik</a:t>
            </a:r>
            <a:r>
              <a:rPr lang="tr-TR" sz="2800" dirty="0">
                <a:effectLst/>
                <a:latin typeface="Calibri" panose="020F0502020204030204" pitchFamily="34" charset="0"/>
                <a:ea typeface="Times New Roman" panose="02020603050405020304" pitchFamily="18" charset="0"/>
                <a:cs typeface="Calibri" panose="020F0502020204030204" pitchFamily="34" charset="0"/>
              </a:rPr>
              <a:t> sosyal hizmet uzmanları kurum ve kuruluşlarda </a:t>
            </a:r>
            <a:r>
              <a:rPr lang="tr-TR" sz="2800" b="1" dirty="0">
                <a:effectLst/>
                <a:latin typeface="Calibri" panose="020F0502020204030204" pitchFamily="34" charset="0"/>
                <a:ea typeface="Times New Roman" panose="02020603050405020304" pitchFamily="18" charset="0"/>
                <a:cs typeface="Calibri" panose="020F0502020204030204" pitchFamily="34" charset="0"/>
              </a:rPr>
              <a:t>bakım planlayıcısı, değerlendirici, politika yapıcı, danışman, aile terapisti, arabulucu, eğitimci </a:t>
            </a:r>
            <a:r>
              <a:rPr lang="tr-TR" sz="2800" dirty="0">
                <a:effectLst/>
                <a:latin typeface="Calibri" panose="020F0502020204030204" pitchFamily="34" charset="0"/>
                <a:ea typeface="Times New Roman" panose="02020603050405020304" pitchFamily="18" charset="0"/>
                <a:cs typeface="Calibri" panose="020F0502020204030204" pitchFamily="34" charset="0"/>
              </a:rPr>
              <a:t>gibi rolleri yerine getirirler. </a:t>
            </a:r>
          </a:p>
          <a:p>
            <a:pPr marL="549275" indent="-457200" algn="just">
              <a:buFont typeface="Arial" panose="020B0604020202020204" pitchFamily="34" charset="0"/>
              <a:buChar char="•"/>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9275" indent="-457200" algn="just">
              <a:buFont typeface="Arial" panose="020B0604020202020204" pitchFamily="34" charset="0"/>
              <a:buChar char="•"/>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3910988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Gerontolojik</a:t>
            </a:r>
            <a:r>
              <a:rPr lang="tr-TR" sz="2800" b="1" dirty="0">
                <a:solidFill>
                  <a:schemeClr val="tx1"/>
                </a:solidFill>
                <a:latin typeface="Calibri" panose="020F0502020204030204" pitchFamily="34" charset="0"/>
                <a:cs typeface="Calibri" panose="020F0502020204030204" pitchFamily="34" charset="0"/>
              </a:rPr>
              <a:t> Sosyal Hizmet Uzmanlarının Rol ve İşlevleri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57740" indent="-457200" algn="just">
              <a:buClr>
                <a:srgbClr val="B31166"/>
              </a:buClr>
              <a:buFont typeface="Arial" panose="020B0604020202020204" pitchFamily="34" charset="0"/>
              <a:buChar char="•"/>
            </a:pPr>
            <a:endParaRPr lang="tr-TR" sz="2800" dirty="0">
              <a:effectLst/>
              <a:latin typeface="Calibri" panose="020F0502020204030204" pitchFamily="34" charset="0"/>
              <a:ea typeface="Times New Roman" panose="02020603050405020304" pitchFamily="18" charset="0"/>
              <a:cs typeface="Calibri" panose="020F0502020204030204" pitchFamily="34" charset="0"/>
            </a:endParaRPr>
          </a:p>
          <a:p>
            <a:pPr marL="457740" indent="-457200" algn="just">
              <a:buClr>
                <a:srgbClr val="B31166"/>
              </a:buClr>
              <a:buFont typeface="Arial" panose="020B0604020202020204" pitchFamily="34" charset="0"/>
              <a:buChar char="•"/>
            </a:pPr>
            <a:r>
              <a:rPr lang="tr-TR" sz="2800" dirty="0">
                <a:effectLst/>
                <a:latin typeface="Calibri" panose="020F0502020204030204" pitchFamily="34" charset="0"/>
                <a:ea typeface="Times New Roman" panose="02020603050405020304" pitchFamily="18" charset="0"/>
                <a:cs typeface="Calibri" panose="020F0502020204030204" pitchFamily="34" charset="0"/>
              </a:rPr>
              <a:t>Sosyal hizmet uzmanları, yaşlılık döneminde karşılaşılan fiziksel, zihinsel ve sosyal sorunlara müdahale eden çok disiplinli ekipler içerisinde önemli rollere sahiptir. K</a:t>
            </a:r>
            <a:r>
              <a:rPr lang="tr-TR" sz="2800" dirty="0">
                <a:latin typeface="Calibri" panose="020F0502020204030204" pitchFamily="34" charset="0"/>
                <a:ea typeface="Times New Roman" panose="02020603050405020304" pitchFamily="18" charset="0"/>
                <a:cs typeface="Calibri" panose="020F0502020204030204" pitchFamily="34" charset="0"/>
              </a:rPr>
              <a:t>linik, sosyal, vaka yönetimi ve savunuculuk rollerinin yanı sıra çok disiplinli </a:t>
            </a:r>
            <a:r>
              <a:rPr lang="tr-TR" sz="2800" b="1" dirty="0">
                <a:latin typeface="Calibri" panose="020F0502020204030204" pitchFamily="34" charset="0"/>
                <a:ea typeface="Times New Roman" panose="02020603050405020304" pitchFamily="18" charset="0"/>
                <a:cs typeface="Calibri" panose="020F0502020204030204" pitchFamily="34" charset="0"/>
              </a:rPr>
              <a:t>ekiplerin önemli bir üyesidir</a:t>
            </a:r>
            <a:r>
              <a:rPr lang="tr-TR" sz="2800" dirty="0">
                <a:latin typeface="Calibri" panose="020F0502020204030204" pitchFamily="34" charset="0"/>
                <a:ea typeface="Times New Roman" panose="02020603050405020304" pitchFamily="18" charset="0"/>
                <a:cs typeface="Calibri" panose="020F0502020204030204" pitchFamily="34" charset="0"/>
              </a:rPr>
              <a:t>.</a:t>
            </a:r>
            <a:endParaRPr lang="tr-TR" sz="2800" dirty="0">
              <a:effectLst/>
              <a:latin typeface="Calibri" panose="020F0502020204030204" pitchFamily="34" charset="0"/>
              <a:ea typeface="Times New Roman" panose="02020603050405020304" pitchFamily="18" charset="0"/>
              <a:cs typeface="Calibri" panose="020F0502020204030204" pitchFamily="34" charset="0"/>
            </a:endParaRPr>
          </a:p>
          <a:p>
            <a:pPr marL="457740" indent="-457200" algn="just">
              <a:buClr>
                <a:srgbClr val="B31166"/>
              </a:buClr>
              <a:buFont typeface="Arial" panose="020B0604020202020204" pitchFamily="34" charset="0"/>
              <a:buChar char="•"/>
            </a:pPr>
            <a:r>
              <a:rPr lang="tr-TR" sz="2800" dirty="0">
                <a:effectLst/>
                <a:latin typeface="Calibri" panose="020F0502020204030204" pitchFamily="34" charset="0"/>
                <a:ea typeface="Times New Roman" panose="02020603050405020304" pitchFamily="18" charset="0"/>
                <a:cs typeface="Calibri" panose="020F0502020204030204" pitchFamily="34" charset="0"/>
              </a:rPr>
              <a:t>Sosyal hizmet uzmanları, </a:t>
            </a:r>
            <a:r>
              <a:rPr lang="tr-TR" sz="2800" b="1" dirty="0">
                <a:effectLst/>
                <a:latin typeface="Calibri" panose="020F0502020204030204" pitchFamily="34" charset="0"/>
                <a:ea typeface="Times New Roman" panose="02020603050405020304" pitchFamily="18" charset="0"/>
                <a:cs typeface="Calibri" panose="020F0502020204030204" pitchFamily="34" charset="0"/>
              </a:rPr>
              <a:t>yaşam sonu bakımı gibi zor k</a:t>
            </a:r>
            <a:r>
              <a:rPr lang="tr-TR" sz="2800" dirty="0">
                <a:effectLst/>
                <a:latin typeface="Calibri" panose="020F0502020204030204" pitchFamily="34" charset="0"/>
                <a:ea typeface="Times New Roman" panose="02020603050405020304" pitchFamily="18" charset="0"/>
                <a:cs typeface="Calibri" panose="020F0502020204030204" pitchFamily="34" charset="0"/>
              </a:rPr>
              <a:t>ararların alınmasında </a:t>
            </a:r>
            <a:r>
              <a:rPr lang="tr-TR" sz="2800" b="1" dirty="0">
                <a:effectLst/>
                <a:latin typeface="Calibri" panose="020F0502020204030204" pitchFamily="34" charset="0"/>
                <a:ea typeface="Times New Roman" panose="02020603050405020304" pitchFamily="18" charset="0"/>
                <a:cs typeface="Calibri" panose="020F0502020204030204" pitchFamily="34" charset="0"/>
              </a:rPr>
              <a:t>aile terapisti, arabulucu, danışman ve savunucu </a:t>
            </a:r>
            <a:r>
              <a:rPr lang="tr-TR" sz="2800" dirty="0">
                <a:effectLst/>
                <a:latin typeface="Calibri" panose="020F0502020204030204" pitchFamily="34" charset="0"/>
                <a:ea typeface="Times New Roman" panose="02020603050405020304" pitchFamily="18" charset="0"/>
                <a:cs typeface="Calibri" panose="020F0502020204030204" pitchFamily="34" charset="0"/>
              </a:rPr>
              <a:t>olarak görev almaktadır.</a:t>
            </a:r>
          </a:p>
          <a:p>
            <a:pPr marL="457740" indent="-457200" algn="just">
              <a:buClr>
                <a:srgbClr val="B31166"/>
              </a:buClr>
              <a:buFont typeface="Arial" panose="020B0604020202020204" pitchFamily="34" charset="0"/>
              <a:buChar char="•"/>
            </a:pPr>
            <a:endParaRPr lang="tr-TR" sz="2800" dirty="0">
              <a:effectLst/>
              <a:latin typeface="Calibri" panose="020F0502020204030204" pitchFamily="34" charset="0"/>
              <a:ea typeface="Times New Roman" panose="02020603050405020304" pitchFamily="18" charset="0"/>
              <a:cs typeface="Calibri" panose="020F0502020204030204" pitchFamily="34" charset="0"/>
            </a:endParaRPr>
          </a:p>
          <a:p>
            <a:pPr marL="549275" indent="-457200" algn="just">
              <a:buFont typeface="Arial" panose="020B0604020202020204" pitchFamily="34" charset="0"/>
              <a:buChar char="•"/>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9275" indent="-457200" algn="just">
              <a:buFont typeface="Wingdings" panose="05000000000000000000" pitchFamily="2" charset="2"/>
              <a:buChar char="ü"/>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12</a:t>
            </a:fld>
            <a:endParaRPr lang="tr-TR"/>
          </a:p>
        </p:txBody>
      </p:sp>
    </p:spTree>
    <p:extLst>
      <p:ext uri="{BB962C8B-B14F-4D97-AF65-F5344CB8AC3E}">
        <p14:creationId xmlns:p14="http://schemas.microsoft.com/office/powerpoint/2010/main" val="38204418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Gerontolojik</a:t>
            </a:r>
            <a:r>
              <a:rPr lang="tr-TR" sz="2800" b="1" dirty="0">
                <a:solidFill>
                  <a:schemeClr val="tx1"/>
                </a:solidFill>
                <a:latin typeface="Calibri" panose="020F0502020204030204" pitchFamily="34" charset="0"/>
                <a:cs typeface="Calibri" panose="020F0502020204030204" pitchFamily="34" charset="0"/>
              </a:rPr>
              <a:t> Sosyal Hizmet Uzmanlarının Rol ve İşlevleri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57740" indent="-457200" algn="just">
              <a:buClr>
                <a:srgbClr val="B31166"/>
              </a:buClr>
              <a:buFont typeface="Arial" panose="020B0604020202020204" pitchFamily="34" charset="0"/>
              <a:buChar char="•"/>
            </a:pPr>
            <a:endParaRPr lang="tr-TR" sz="2800" dirty="0">
              <a:effectLst/>
              <a:latin typeface="Calibri" panose="020F0502020204030204" pitchFamily="34" charset="0"/>
              <a:ea typeface="Times New Roman" panose="02020603050405020304" pitchFamily="18" charset="0"/>
              <a:cs typeface="Calibri" panose="020F0502020204030204" pitchFamily="34" charset="0"/>
            </a:endParaRPr>
          </a:p>
          <a:p>
            <a:pPr marL="457740" indent="-457200" algn="just">
              <a:buClr>
                <a:srgbClr val="B31166"/>
              </a:buClr>
              <a:buFont typeface="Arial" panose="020B0604020202020204" pitchFamily="34" charset="0"/>
              <a:buChar char="•"/>
            </a:pPr>
            <a:r>
              <a:rPr lang="tr-TR" sz="2800" dirty="0">
                <a:effectLst/>
                <a:latin typeface="Calibri" panose="020F0502020204030204" pitchFamily="34" charset="0"/>
                <a:ea typeface="Times New Roman" panose="02020603050405020304" pitchFamily="18" charset="0"/>
                <a:cs typeface="Calibri" panose="020F0502020204030204" pitchFamily="34" charset="0"/>
              </a:rPr>
              <a:t>Sosyal hizmet uzmanları, müracaatçıların mevcut politika ve sağlık hizmetleri sistemlerinden yararlanmasına yardımcı olur ayrıca değişen aile yapısı ve uzayan yaşam süresi bağlamında kurum bakımı yerine evde yardım yoluyla yaşlı bireylerin "</a:t>
            </a:r>
            <a:r>
              <a:rPr lang="tr-TR" sz="2800" b="1" dirty="0">
                <a:effectLst/>
                <a:latin typeface="Calibri" panose="020F0502020204030204" pitchFamily="34" charset="0"/>
                <a:ea typeface="Times New Roman" panose="02020603050405020304" pitchFamily="18" charset="0"/>
                <a:cs typeface="Calibri" panose="020F0502020204030204" pitchFamily="34" charset="0"/>
              </a:rPr>
              <a:t>yerinde yaşlanmalarına</a:t>
            </a:r>
            <a:r>
              <a:rPr lang="tr-TR" sz="2800" dirty="0">
                <a:effectLst/>
                <a:latin typeface="Calibri" panose="020F0502020204030204" pitchFamily="34" charset="0"/>
                <a:ea typeface="Times New Roman" panose="02020603050405020304" pitchFamily="18" charset="0"/>
                <a:cs typeface="Calibri" panose="020F0502020204030204" pitchFamily="34" charset="0"/>
              </a:rPr>
              <a:t>” yardımcı olacak müdahaleler gerçekleştirir.</a:t>
            </a:r>
          </a:p>
          <a:p>
            <a:pPr marL="540" indent="0" algn="just">
              <a:buClr>
                <a:srgbClr val="B31166"/>
              </a:buClr>
              <a:buNone/>
            </a:pPr>
            <a:r>
              <a:rPr lang="tr-TR" sz="2800" dirty="0">
                <a:effectLst/>
                <a:latin typeface="Calibri" panose="020F0502020204030204" pitchFamily="34" charset="0"/>
                <a:ea typeface="Times New Roman" panose="02020603050405020304" pitchFamily="18" charset="0"/>
                <a:cs typeface="Calibri" panose="020F0502020204030204" pitchFamily="34" charset="0"/>
              </a:rPr>
              <a:t> </a:t>
            </a:r>
          </a:p>
          <a:p>
            <a:pPr marL="549275" indent="-457200" algn="just">
              <a:buFont typeface="Arial" panose="020B0604020202020204" pitchFamily="34" charset="0"/>
              <a:buChar char="•"/>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9275" indent="-457200" algn="just">
              <a:buFont typeface="Wingdings" panose="05000000000000000000" pitchFamily="2" charset="2"/>
              <a:buChar char="ü"/>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13</a:t>
            </a:fld>
            <a:endParaRPr lang="tr-TR"/>
          </a:p>
        </p:txBody>
      </p:sp>
    </p:spTree>
    <p:extLst>
      <p:ext uri="{BB962C8B-B14F-4D97-AF65-F5344CB8AC3E}">
        <p14:creationId xmlns:p14="http://schemas.microsoft.com/office/powerpoint/2010/main" val="463235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Gerontolojik</a:t>
            </a:r>
            <a:r>
              <a:rPr lang="tr-TR" sz="2800" b="1" dirty="0">
                <a:solidFill>
                  <a:schemeClr val="tx1"/>
                </a:solidFill>
                <a:latin typeface="Calibri" panose="020F0502020204030204" pitchFamily="34" charset="0"/>
                <a:cs typeface="Calibri" panose="020F0502020204030204" pitchFamily="34" charset="0"/>
              </a:rPr>
              <a:t> Sosyal Hizmet Uzmanlarının Rol ve İşlevleri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57740" indent="-457200" algn="just">
              <a:buClr>
                <a:srgbClr val="B31166"/>
              </a:buClr>
              <a:buFont typeface="Arial" panose="020B0604020202020204" pitchFamily="34" charset="0"/>
              <a:buChar char="•"/>
            </a:pPr>
            <a:endParaRPr lang="tr-TR" sz="2800" dirty="0">
              <a:effectLst/>
              <a:latin typeface="Calibri" panose="020F0502020204030204" pitchFamily="34" charset="0"/>
              <a:ea typeface="Times New Roman" panose="02020603050405020304" pitchFamily="18" charset="0"/>
              <a:cs typeface="Calibri" panose="020F0502020204030204" pitchFamily="34" charset="0"/>
            </a:endParaRPr>
          </a:p>
          <a:p>
            <a:pPr marL="0" indent="0" algn="just">
              <a:buNone/>
            </a:pPr>
            <a:r>
              <a:rPr lang="tr-TR" sz="2800" b="1" dirty="0">
                <a:latin typeface="Calibri" panose="020F0502020204030204" pitchFamily="34" charset="0"/>
                <a:ea typeface="Times New Roman" panose="02020603050405020304" pitchFamily="18" charset="0"/>
                <a:cs typeface="Calibri" panose="020F0502020204030204" pitchFamily="34" charset="0"/>
              </a:rPr>
              <a:t>Sosyal hizmet uzmanları yaşlı bireylerle çalışma yaparken;</a:t>
            </a:r>
          </a:p>
          <a:p>
            <a:pPr lvl="1" algn="jus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Psikolojik ve sosyal işlevselliklerini koruma ve geliştirme</a:t>
            </a:r>
          </a:p>
          <a:p>
            <a:pPr lvl="1" algn="just">
              <a:buFont typeface="Arial" panose="020B0604020202020204" pitchFamily="34" charset="0"/>
              <a:buChar char="•"/>
            </a:pPr>
            <a:r>
              <a:rPr lang="tr-TR" sz="2800" dirty="0" err="1">
                <a:latin typeface="Calibri" panose="020F0502020204030204" pitchFamily="34" charset="0"/>
                <a:ea typeface="Times New Roman" panose="02020603050405020304" pitchFamily="18" charset="0"/>
                <a:cs typeface="Calibri" panose="020F0502020204030204" pitchFamily="34" charset="0"/>
              </a:rPr>
              <a:t>Psikososyal</a:t>
            </a:r>
            <a:r>
              <a:rPr lang="tr-TR" sz="2800" dirty="0">
                <a:latin typeface="Calibri" panose="020F0502020204030204" pitchFamily="34" charset="0"/>
                <a:ea typeface="Times New Roman" panose="02020603050405020304" pitchFamily="18" charset="0"/>
                <a:cs typeface="Calibri" panose="020F0502020204030204" pitchFamily="34" charset="0"/>
              </a:rPr>
              <a:t> sorunların tespit edilmesi</a:t>
            </a:r>
          </a:p>
          <a:p>
            <a:pPr lvl="1" algn="just">
              <a:buFont typeface="Arial" panose="020B0604020202020204" pitchFamily="34" charset="0"/>
              <a:buChar char="•"/>
            </a:pPr>
            <a:r>
              <a:rPr lang="tr-TR" sz="2800" dirty="0" err="1">
                <a:latin typeface="Calibri" panose="020F0502020204030204" pitchFamily="34" charset="0"/>
                <a:ea typeface="Times New Roman" panose="02020603050405020304" pitchFamily="18" charset="0"/>
                <a:cs typeface="Calibri" panose="020F0502020204030204" pitchFamily="34" charset="0"/>
              </a:rPr>
              <a:t>Multidisipliner</a:t>
            </a:r>
            <a:r>
              <a:rPr lang="tr-TR" sz="2800" dirty="0">
                <a:latin typeface="Calibri" panose="020F0502020204030204" pitchFamily="34" charset="0"/>
                <a:ea typeface="Times New Roman" panose="02020603050405020304" pitchFamily="18" charset="0"/>
                <a:cs typeface="Calibri" panose="020F0502020204030204" pitchFamily="34" charset="0"/>
              </a:rPr>
              <a:t> bir ekip oluşturulmasında ve bu ekibin çalışır hale getirilmesinde</a:t>
            </a:r>
          </a:p>
          <a:p>
            <a:pPr lvl="1" algn="jus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Amaçları belirleme, bakım planlaması oluşturma ve süreci takip etmede önemli rollere sahiptir. </a:t>
            </a:r>
          </a:p>
          <a:p>
            <a:pPr lvl="1" algn="just">
              <a:buFont typeface="Arial" panose="020B0604020202020204" pitchFamily="34" charset="0"/>
              <a:buChar char="•"/>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92075" indent="0" algn="just">
              <a:buNone/>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9275" indent="-457200" algn="just">
              <a:buFont typeface="Wingdings" panose="05000000000000000000" pitchFamily="2" charset="2"/>
              <a:buChar char="ü"/>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9364468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2279576" y="465457"/>
            <a:ext cx="921702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Geriatrik</a:t>
            </a:r>
            <a:r>
              <a:rPr lang="tr-TR" sz="2800" b="1" dirty="0">
                <a:solidFill>
                  <a:schemeClr val="tx1"/>
                </a:solidFill>
                <a:latin typeface="Calibri" panose="020F0502020204030204" pitchFamily="34" charset="0"/>
                <a:cs typeface="Calibri" panose="020F0502020204030204" pitchFamily="34" charset="0"/>
              </a:rPr>
              <a:t> Sosyal Hizmet</a:t>
            </a:r>
          </a:p>
        </p:txBody>
      </p:sp>
      <p:sp>
        <p:nvSpPr>
          <p:cNvPr id="3" name="2 İçerik Yer Tutucusu"/>
          <p:cNvSpPr>
            <a:spLocks noGrp="1"/>
          </p:cNvSpPr>
          <p:nvPr>
            <p:ph idx="1"/>
          </p:nvPr>
        </p:nvSpPr>
        <p:spPr>
          <a:xfrm>
            <a:off x="1775520" y="1268760"/>
            <a:ext cx="9721080" cy="5040560"/>
          </a:xfrm>
        </p:spPr>
        <p:txBody>
          <a:bodyPr anchor="ctr">
            <a:normAutofit/>
          </a:bodyPr>
          <a:lstStyle/>
          <a:p>
            <a:pPr marL="540" indent="0" algn="just">
              <a:spcBef>
                <a:spcPts val="751"/>
              </a:spcBef>
              <a:buNone/>
            </a:pPr>
            <a:endParaRPr lang="tr-TR" sz="2000" spc="-1" dirty="0">
              <a:solidFill>
                <a:srgbClr val="000000"/>
              </a:solidFill>
              <a:uFill>
                <a:solidFill>
                  <a:srgbClr val="FFFFFF"/>
                </a:solidFill>
              </a:uFill>
              <a:latin typeface="Times New Roman" pitchFamily="18" charset="0"/>
              <a:cs typeface="Times New Roman" pitchFamily="18" charset="0"/>
            </a:endParaRPr>
          </a:p>
          <a:p>
            <a:pPr marL="457740" indent="-457200" algn="just">
              <a:spcBef>
                <a:spcPts val="751"/>
              </a:spcBef>
              <a:buFont typeface="Arial" panose="020B0604020202020204" pitchFamily="34" charset="0"/>
              <a:buChar char="•"/>
            </a:pPr>
            <a:r>
              <a:rPr lang="tr-TR" sz="2800" b="1" spc="-1" dirty="0">
                <a:solidFill>
                  <a:srgbClr val="000000"/>
                </a:solidFill>
                <a:uFill>
                  <a:solidFill>
                    <a:srgbClr val="FFFFFF"/>
                  </a:solidFill>
                </a:uFill>
                <a:latin typeface="Calibri" panose="020F0502020204030204" pitchFamily="34" charset="0"/>
                <a:cs typeface="Calibri" panose="020F0502020204030204" pitchFamily="34" charset="0"/>
              </a:rPr>
              <a:t>Geriatri,</a:t>
            </a:r>
            <a:r>
              <a:rPr lang="tr-TR" sz="2800" spc="-1" dirty="0">
                <a:solidFill>
                  <a:srgbClr val="000000"/>
                </a:solidFill>
                <a:uFill>
                  <a:solidFill>
                    <a:srgbClr val="FFFFFF"/>
                  </a:solidFill>
                </a:uFill>
                <a:latin typeface="Calibri" panose="020F0502020204030204" pitchFamily="34" charset="0"/>
                <a:cs typeface="Calibri" panose="020F0502020204030204" pitchFamily="34" charset="0"/>
              </a:rPr>
              <a:t> 65 ve daha büyük yaştaki insanların sağlık durumları, kendilik algıları, bilişsel düzeyleri, yaşam standartları, psikolojik durumları, koruyucu önleyici hizmetleri ve toplum yaşlanmasını konu alan tıp dalıdır.</a:t>
            </a:r>
          </a:p>
          <a:p>
            <a:pPr marL="457740" indent="-457200" algn="just">
              <a:spcBef>
                <a:spcPts val="751"/>
              </a:spcBef>
              <a:buFont typeface="Arial" panose="020B0604020202020204" pitchFamily="34" charset="0"/>
              <a:buChar char="•"/>
            </a:pPr>
            <a:r>
              <a:rPr lang="tr-TR" sz="2800" spc="-1" dirty="0" err="1">
                <a:solidFill>
                  <a:srgbClr val="000000"/>
                </a:solidFill>
                <a:uFill>
                  <a:solidFill>
                    <a:srgbClr val="FFFFFF"/>
                  </a:solidFill>
                </a:uFill>
                <a:latin typeface="Calibri" panose="020F0502020204030204" pitchFamily="34" charset="0"/>
                <a:cs typeface="Calibri" panose="020F0502020204030204" pitchFamily="34" charset="0"/>
              </a:rPr>
              <a:t>Geriatrik</a:t>
            </a:r>
            <a:r>
              <a:rPr lang="tr-TR" sz="2800" spc="-1" dirty="0">
                <a:solidFill>
                  <a:srgbClr val="000000"/>
                </a:solidFill>
                <a:uFill>
                  <a:solidFill>
                    <a:srgbClr val="FFFFFF"/>
                  </a:solidFill>
                </a:uFill>
                <a:latin typeface="Calibri" panose="020F0502020204030204" pitchFamily="34" charset="0"/>
                <a:cs typeface="Calibri" panose="020F0502020204030204" pitchFamily="34" charset="0"/>
              </a:rPr>
              <a:t> hizmetlerin gelişmiş olması; mikro düzeyde yaşlı bireylerin kendileri için, </a:t>
            </a:r>
            <a:r>
              <a:rPr lang="tr-TR" sz="2800" spc="-1" dirty="0" err="1">
                <a:solidFill>
                  <a:srgbClr val="000000"/>
                </a:solidFill>
                <a:uFill>
                  <a:solidFill>
                    <a:srgbClr val="FFFFFF"/>
                  </a:solidFill>
                </a:uFill>
                <a:latin typeface="Calibri" panose="020F0502020204030204" pitchFamily="34" charset="0"/>
                <a:cs typeface="Calibri" panose="020F0502020204030204" pitchFamily="34" charset="0"/>
              </a:rPr>
              <a:t>mezzo</a:t>
            </a:r>
            <a:r>
              <a:rPr lang="tr-TR" sz="2800" spc="-1" dirty="0">
                <a:solidFill>
                  <a:srgbClr val="000000"/>
                </a:solidFill>
                <a:uFill>
                  <a:solidFill>
                    <a:srgbClr val="FFFFFF"/>
                  </a:solidFill>
                </a:uFill>
                <a:latin typeface="Calibri" panose="020F0502020204030204" pitchFamily="34" charset="0"/>
                <a:cs typeface="Calibri" panose="020F0502020204030204" pitchFamily="34" charset="0"/>
              </a:rPr>
              <a:t> düzeyde yaşlı bireylerin yakınları için, makro düzeyde de toplumun genelinin refahı için hayati bir ihtiyaçtır. </a:t>
            </a:r>
          </a:p>
          <a:p>
            <a:pPr marL="540" indent="0" algn="just">
              <a:spcBef>
                <a:spcPts val="751"/>
              </a:spcBef>
              <a:buNone/>
            </a:pPr>
            <a:endParaRPr lang="tr-TR" sz="1600" spc="-1" dirty="0">
              <a:solidFill>
                <a:srgbClr val="000000"/>
              </a:solidFill>
              <a:uFill>
                <a:solidFill>
                  <a:srgbClr val="FFFFFF"/>
                </a:solidFill>
              </a:uFill>
              <a:latin typeface="Times New Roman" pitchFamily="18" charset="0"/>
              <a:cs typeface="Times New Roman" pitchFamily="18" charset="0"/>
            </a:endParaRPr>
          </a:p>
          <a:p>
            <a:pPr marL="540" indent="0" algn="just">
              <a:spcBef>
                <a:spcPts val="751"/>
              </a:spcBef>
              <a:buNone/>
            </a:pPr>
            <a:endParaRPr lang="tr-TR" sz="1600" b="1" spc="-1" dirty="0">
              <a:solidFill>
                <a:srgbClr val="000000"/>
              </a:solidFill>
              <a:uFill>
                <a:solidFill>
                  <a:srgbClr val="FFFFFF"/>
                </a:solidFill>
              </a:uFill>
              <a:latin typeface="Times New Roman" pitchFamily="18" charset="0"/>
              <a:cs typeface="Times New Roman" pitchFamily="18" charset="0"/>
            </a:endParaRPr>
          </a:p>
          <a:p>
            <a:pPr marL="540" indent="0" algn="just">
              <a:spcBef>
                <a:spcPts val="751"/>
              </a:spcBef>
              <a:buNone/>
            </a:pPr>
            <a:endParaRPr lang="tr-TR" sz="1600" spc="-1" dirty="0">
              <a:solidFill>
                <a:srgbClr val="000000"/>
              </a:solidFill>
              <a:uFill>
                <a:solidFill>
                  <a:srgbClr val="FFFFFF"/>
                </a:solidFill>
              </a:u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15</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29191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2279576" y="465457"/>
            <a:ext cx="921702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Geriatrik</a:t>
            </a:r>
            <a:r>
              <a:rPr lang="tr-TR" sz="2800" b="1" dirty="0">
                <a:solidFill>
                  <a:schemeClr val="tx1"/>
                </a:solidFill>
                <a:latin typeface="Calibri" panose="020F0502020204030204" pitchFamily="34" charset="0"/>
                <a:cs typeface="Calibri" panose="020F0502020204030204" pitchFamily="34" charset="0"/>
              </a:rPr>
              <a:t> Sosyal Hizmet</a:t>
            </a:r>
          </a:p>
        </p:txBody>
      </p:sp>
      <p:sp>
        <p:nvSpPr>
          <p:cNvPr id="3" name="2 İçerik Yer Tutucusu"/>
          <p:cNvSpPr>
            <a:spLocks noGrp="1"/>
          </p:cNvSpPr>
          <p:nvPr>
            <p:ph idx="1"/>
          </p:nvPr>
        </p:nvSpPr>
        <p:spPr>
          <a:xfrm>
            <a:off x="1775520" y="1268760"/>
            <a:ext cx="9721080" cy="5040560"/>
          </a:xfrm>
        </p:spPr>
        <p:txBody>
          <a:bodyPr anchor="ctr">
            <a:normAutofit fontScale="62500" lnSpcReduction="20000"/>
          </a:bodyPr>
          <a:lstStyle/>
          <a:p>
            <a:pPr algn="just">
              <a:lnSpc>
                <a:spcPct val="150000"/>
              </a:lnSpc>
              <a:spcAft>
                <a:spcPts val="750"/>
              </a:spcAft>
              <a:buFont typeface="Arial" panose="020B0604020202020204" pitchFamily="34" charset="0"/>
              <a:buChar char="•"/>
            </a:pPr>
            <a:r>
              <a:rPr lang="tr-TR" sz="4000" b="1" dirty="0" err="1">
                <a:latin typeface="Calibri" panose="020F0502020204030204" pitchFamily="34" charset="0"/>
                <a:ea typeface="Times New Roman" panose="02020603050405020304" pitchFamily="18" charset="0"/>
                <a:cs typeface="Calibri" panose="020F0502020204030204" pitchFamily="34" charset="0"/>
              </a:rPr>
              <a:t>Geriatrik</a:t>
            </a:r>
            <a:r>
              <a:rPr lang="tr-TR" sz="4000" b="1" dirty="0">
                <a:latin typeface="Calibri" panose="020F0502020204030204" pitchFamily="34" charset="0"/>
                <a:ea typeface="Times New Roman" panose="02020603050405020304" pitchFamily="18" charset="0"/>
                <a:cs typeface="Calibri" panose="020F0502020204030204" pitchFamily="34" charset="0"/>
              </a:rPr>
              <a:t> sosyal hizmet alanı, </a:t>
            </a:r>
            <a:r>
              <a:rPr lang="tr-TR" sz="4000" dirty="0">
                <a:latin typeface="Calibri" panose="020F0502020204030204" pitchFamily="34" charset="0"/>
                <a:ea typeface="Times New Roman" panose="02020603050405020304" pitchFamily="18" charset="0"/>
                <a:cs typeface="Calibri" panose="020F0502020204030204" pitchFamily="34" charset="0"/>
              </a:rPr>
              <a:t>yaşlı birey ve kendisine sosyal destek sağlayan yakınlarının </a:t>
            </a:r>
            <a:r>
              <a:rPr lang="tr-TR" sz="4000" b="1" i="1" dirty="0">
                <a:latin typeface="Calibri" panose="020F0502020204030204" pitchFamily="34" charset="0"/>
                <a:ea typeface="Times New Roman" panose="02020603050405020304" pitchFamily="18" charset="0"/>
                <a:cs typeface="Calibri" panose="020F0502020204030204" pitchFamily="34" charset="0"/>
              </a:rPr>
              <a:t>hastalık, engel durumu, bakım kurumuna yerleştirilme, kayıp </a:t>
            </a:r>
            <a:r>
              <a:rPr lang="tr-TR" sz="4000" dirty="0">
                <a:latin typeface="Calibri" panose="020F0502020204030204" pitchFamily="34" charset="0"/>
                <a:ea typeface="Times New Roman" panose="02020603050405020304" pitchFamily="18" charset="0"/>
                <a:cs typeface="Calibri" panose="020F0502020204030204" pitchFamily="34" charset="0"/>
              </a:rPr>
              <a:t>gibi olumsuz yaşam olaylarına ve diğer değişikliklere uyum sağlamasına zemin hazırlar.</a:t>
            </a:r>
          </a:p>
          <a:p>
            <a:pPr algn="just">
              <a:lnSpc>
                <a:spcPct val="150000"/>
              </a:lnSpc>
              <a:spcAft>
                <a:spcPts val="750"/>
              </a:spcAft>
              <a:buFont typeface="Arial" panose="020B0604020202020204" pitchFamily="34" charset="0"/>
              <a:buChar char="•"/>
            </a:pPr>
            <a:r>
              <a:rPr lang="tr-TR" sz="4000" dirty="0">
                <a:latin typeface="Calibri" panose="020F0502020204030204" pitchFamily="34" charset="0"/>
                <a:ea typeface="Times New Roman" panose="02020603050405020304" pitchFamily="18" charset="0"/>
                <a:cs typeface="Calibri" panose="020F0502020204030204" pitchFamily="34" charset="0"/>
              </a:rPr>
              <a:t>Kişinin yaşam kalitesi üzerinde etkili olacak şekilde tedavi ve iyileşme sürecine dahil olmasına, bilişsel ve fiziksel açıdan rahatlamasına, vakti geldiğinde sağlık kuruluşundan ayrılmasına ve gelecek yaşantısına yön verme yetisi kazanmasına da destek olur.</a:t>
            </a:r>
          </a:p>
          <a:p>
            <a:pPr marL="540" indent="0" algn="just">
              <a:spcBef>
                <a:spcPts val="751"/>
              </a:spcBef>
              <a:buNone/>
            </a:pPr>
            <a:endParaRPr lang="tr-TR" sz="1600" b="1" spc="-1" dirty="0">
              <a:solidFill>
                <a:srgbClr val="000000"/>
              </a:solidFill>
              <a:uFill>
                <a:solidFill>
                  <a:srgbClr val="FFFFFF"/>
                </a:solidFill>
              </a:uFill>
              <a:latin typeface="Times New Roman" pitchFamily="18" charset="0"/>
              <a:cs typeface="Times New Roman" pitchFamily="18" charset="0"/>
            </a:endParaRPr>
          </a:p>
          <a:p>
            <a:pPr marL="540" indent="0" algn="just">
              <a:spcBef>
                <a:spcPts val="751"/>
              </a:spcBef>
              <a:buNone/>
            </a:pPr>
            <a:endParaRPr lang="tr-TR" sz="1600" spc="-1" dirty="0">
              <a:solidFill>
                <a:srgbClr val="000000"/>
              </a:solidFill>
              <a:uFill>
                <a:solidFill>
                  <a:srgbClr val="FFFFFF"/>
                </a:solidFill>
              </a:u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16</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280755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2279576" y="465457"/>
            <a:ext cx="921702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Geriatrik</a:t>
            </a:r>
            <a:r>
              <a:rPr lang="tr-TR" sz="2800" b="1" dirty="0">
                <a:solidFill>
                  <a:schemeClr val="tx1"/>
                </a:solidFill>
                <a:latin typeface="Calibri" panose="020F0502020204030204" pitchFamily="34" charset="0"/>
                <a:cs typeface="Calibri" panose="020F0502020204030204" pitchFamily="34" charset="0"/>
              </a:rPr>
              <a:t> Sosyal Hizmet</a:t>
            </a:r>
          </a:p>
        </p:txBody>
      </p:sp>
      <p:sp>
        <p:nvSpPr>
          <p:cNvPr id="3" name="2 İçerik Yer Tutucusu"/>
          <p:cNvSpPr>
            <a:spLocks noGrp="1"/>
          </p:cNvSpPr>
          <p:nvPr>
            <p:ph idx="1"/>
          </p:nvPr>
        </p:nvSpPr>
        <p:spPr>
          <a:xfrm>
            <a:off x="1791481" y="1268760"/>
            <a:ext cx="9721080" cy="5040560"/>
          </a:xfrm>
        </p:spPr>
        <p:txBody>
          <a:bodyPr anchor="ctr">
            <a:normAutofit/>
          </a:bodyPr>
          <a:lstStyle/>
          <a:p>
            <a:pPr marL="757778" lvl="1" indent="-457200" algn="just">
              <a:buClr>
                <a:srgbClr val="B31166"/>
              </a:buClr>
              <a:buFont typeface="Wingdings" panose="05000000000000000000" pitchFamily="2" charset="2"/>
              <a:buChar char="ü"/>
            </a:pPr>
            <a:r>
              <a:rPr lang="tr-TR" sz="2800" dirty="0" err="1">
                <a:latin typeface="Calibri" panose="020F0502020204030204" pitchFamily="34" charset="0"/>
                <a:ea typeface="Times New Roman" panose="02020603050405020304" pitchFamily="18" charset="0"/>
                <a:cs typeface="Calibri" panose="020F0502020204030204" pitchFamily="34" charset="0"/>
              </a:rPr>
              <a:t>Geriatrik</a:t>
            </a:r>
            <a:r>
              <a:rPr lang="tr-TR" sz="2800" dirty="0">
                <a:latin typeface="Calibri" panose="020F0502020204030204" pitchFamily="34" charset="0"/>
                <a:ea typeface="Times New Roman" panose="02020603050405020304" pitchFamily="18" charset="0"/>
                <a:cs typeface="Calibri" panose="020F0502020204030204" pitchFamily="34" charset="0"/>
              </a:rPr>
              <a:t> sosyal hizmet alanında, genellikle ev ortamlarında, hastanelerde, yaşlı bakımı konusunda özelleşmiş yaşam kompleksleri ya da bakım evlerinde </a:t>
            </a:r>
            <a:r>
              <a:rPr lang="tr-TR" sz="2800" b="1" dirty="0">
                <a:latin typeface="Calibri" panose="020F0502020204030204" pitchFamily="34" charset="0"/>
                <a:ea typeface="Times New Roman" panose="02020603050405020304" pitchFamily="18" charset="0"/>
                <a:cs typeface="Calibri" panose="020F0502020204030204" pitchFamily="34" charset="0"/>
              </a:rPr>
              <a:t>danışmanlık, doğrudan hizmetler, bakım koordinasyonu, toplum planlaması, aracılık </a:t>
            </a:r>
            <a:r>
              <a:rPr lang="tr-TR" sz="2800" dirty="0">
                <a:latin typeface="Calibri" panose="020F0502020204030204" pitchFamily="34" charset="0"/>
                <a:ea typeface="Times New Roman" panose="02020603050405020304" pitchFamily="18" charset="0"/>
                <a:cs typeface="Calibri" panose="020F0502020204030204" pitchFamily="34" charset="0"/>
              </a:rPr>
              <a:t>ya da </a:t>
            </a:r>
            <a:r>
              <a:rPr lang="tr-TR" sz="2800" b="1" dirty="0">
                <a:latin typeface="Calibri" panose="020F0502020204030204" pitchFamily="34" charset="0"/>
                <a:ea typeface="Times New Roman" panose="02020603050405020304" pitchFamily="18" charset="0"/>
                <a:cs typeface="Calibri" panose="020F0502020204030204" pitchFamily="34" charset="0"/>
              </a:rPr>
              <a:t>savunuculuk</a:t>
            </a:r>
            <a:r>
              <a:rPr lang="tr-TR" sz="2800" dirty="0">
                <a:latin typeface="Calibri" panose="020F0502020204030204" pitchFamily="34" charset="0"/>
                <a:ea typeface="Times New Roman" panose="02020603050405020304" pitchFamily="18" charset="0"/>
                <a:cs typeface="Calibri" panose="020F0502020204030204" pitchFamily="34" charset="0"/>
              </a:rPr>
              <a:t> gibi hizmetler sağlanmaktadır. </a:t>
            </a:r>
          </a:p>
          <a:p>
            <a:pPr marL="757778" lvl="1" indent="-457200" algn="just">
              <a:buClr>
                <a:srgbClr val="B31166"/>
              </a:buClr>
              <a:buFont typeface="Wingdings" panose="05000000000000000000" pitchFamily="2" charset="2"/>
              <a:buChar char="ü"/>
            </a:pPr>
            <a:r>
              <a:rPr lang="tr-TR" sz="2800" dirty="0">
                <a:latin typeface="Calibri" panose="020F0502020204030204" pitchFamily="34" charset="0"/>
                <a:ea typeface="Times New Roman" panose="02020603050405020304" pitchFamily="18" charset="0"/>
                <a:cs typeface="Calibri" panose="020F0502020204030204" pitchFamily="34" charset="0"/>
              </a:rPr>
              <a:t>Yaşlı bireyler, onların aileleri ya da toplumun geneli ile gerçekleştirilen yaşlılıkla ilgili çalışmaların yanı sıra yaşlanma ile ilgili yürütülen politikalar da </a:t>
            </a:r>
            <a:r>
              <a:rPr lang="tr-TR" sz="2800" dirty="0" err="1">
                <a:latin typeface="Calibri" panose="020F0502020204030204" pitchFamily="34" charset="0"/>
                <a:ea typeface="Times New Roman" panose="02020603050405020304" pitchFamily="18" charset="0"/>
                <a:cs typeface="Calibri" panose="020F0502020204030204" pitchFamily="34" charset="0"/>
              </a:rPr>
              <a:t>geriatrik</a:t>
            </a:r>
            <a:r>
              <a:rPr lang="tr-TR" sz="2800" dirty="0">
                <a:latin typeface="Calibri" panose="020F0502020204030204" pitchFamily="34" charset="0"/>
                <a:ea typeface="Times New Roman" panose="02020603050405020304" pitchFamily="18" charset="0"/>
                <a:cs typeface="Calibri" panose="020F0502020204030204" pitchFamily="34" charset="0"/>
              </a:rPr>
              <a:t> sosyal hizmet alanına girmektedir.</a:t>
            </a:r>
          </a:p>
          <a:p>
            <a:pPr marL="540" indent="0" algn="just">
              <a:spcBef>
                <a:spcPts val="751"/>
              </a:spcBef>
              <a:buNone/>
            </a:pPr>
            <a:endParaRPr lang="tr-TR" sz="2800" spc="-1" dirty="0">
              <a:solidFill>
                <a:srgbClr val="000000"/>
              </a:solidFill>
              <a:uFill>
                <a:solidFill>
                  <a:srgbClr val="FFFFFF"/>
                </a:solidFill>
              </a:uFill>
              <a:latin typeface="Calibri" panose="020F0502020204030204" pitchFamily="34" charset="0"/>
              <a:cs typeface="Calibri" panose="020F0502020204030204" pitchFamily="34" charset="0"/>
            </a:endParaRPr>
          </a:p>
          <a:p>
            <a:pPr marL="540" indent="0" algn="just">
              <a:spcBef>
                <a:spcPts val="751"/>
              </a:spcBef>
              <a:buNone/>
            </a:pPr>
            <a:endParaRPr lang="tr-TR" sz="1600" spc="-1" dirty="0">
              <a:solidFill>
                <a:srgbClr val="000000"/>
              </a:solidFill>
              <a:uFill>
                <a:solidFill>
                  <a:srgbClr val="FFFFFF"/>
                </a:solidFill>
              </a:u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17</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9517329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2279576" y="465457"/>
            <a:ext cx="921702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Geriatrik</a:t>
            </a:r>
            <a:r>
              <a:rPr lang="tr-TR" sz="2800" b="1" dirty="0">
                <a:solidFill>
                  <a:schemeClr val="tx1"/>
                </a:solidFill>
                <a:latin typeface="Calibri" panose="020F0502020204030204" pitchFamily="34" charset="0"/>
                <a:cs typeface="Calibri" panose="020F0502020204030204" pitchFamily="34" charset="0"/>
              </a:rPr>
              <a:t> Sosyal Hizmet</a:t>
            </a:r>
          </a:p>
        </p:txBody>
      </p:sp>
      <p:sp>
        <p:nvSpPr>
          <p:cNvPr id="3" name="2 İçerik Yer Tutucusu"/>
          <p:cNvSpPr>
            <a:spLocks noGrp="1"/>
          </p:cNvSpPr>
          <p:nvPr>
            <p:ph idx="1"/>
          </p:nvPr>
        </p:nvSpPr>
        <p:spPr>
          <a:xfrm>
            <a:off x="1791481" y="1152907"/>
            <a:ext cx="9721080" cy="5156413"/>
          </a:xfrm>
        </p:spPr>
        <p:txBody>
          <a:bodyPr anchor="ctr">
            <a:normAutofit fontScale="92500"/>
          </a:bodyPr>
          <a:lstStyle/>
          <a:p>
            <a:pPr marL="540" indent="0" algn="just">
              <a:buClr>
                <a:srgbClr val="B31166"/>
              </a:buClr>
              <a:buNone/>
            </a:pPr>
            <a:r>
              <a:rPr lang="tr-TR" sz="2800" b="1" dirty="0" err="1">
                <a:latin typeface="Calibri" panose="020F0502020204030204" pitchFamily="34" charset="0"/>
                <a:cs typeface="Calibri" panose="020F0502020204030204" pitchFamily="34" charset="0"/>
              </a:rPr>
              <a:t>Geriatrik</a:t>
            </a:r>
            <a:r>
              <a:rPr lang="tr-TR" sz="2800" b="1" dirty="0">
                <a:latin typeface="Calibri" panose="020F0502020204030204" pitchFamily="34" charset="0"/>
                <a:cs typeface="Calibri" panose="020F0502020204030204" pitchFamily="34" charset="0"/>
              </a:rPr>
              <a:t> sosyal hizmet; </a:t>
            </a:r>
          </a:p>
          <a:p>
            <a:pPr marL="457740" indent="-457200" algn="just">
              <a:buClr>
                <a:srgbClr val="B31166"/>
              </a:buClr>
              <a:buFont typeface="Arial" panose="020B0604020202020204" pitchFamily="34" charset="0"/>
              <a:buChar char="•"/>
            </a:pPr>
            <a:r>
              <a:rPr lang="tr-TR" sz="2800" dirty="0">
                <a:latin typeface="Calibri" panose="020F0502020204030204" pitchFamily="34" charset="0"/>
                <a:cs typeface="Calibri" panose="020F0502020204030204" pitchFamily="34" charset="0"/>
              </a:rPr>
              <a:t>Yaşlı birey ile ailesinin güçlü ve zayıf yönlerinin tespit edilmesi, 	</a:t>
            </a:r>
          </a:p>
          <a:p>
            <a:pPr marL="457740" indent="-457200" algn="just">
              <a:buClr>
                <a:srgbClr val="B31166"/>
              </a:buClr>
              <a:buFont typeface="Arial" panose="020B0604020202020204" pitchFamily="34" charset="0"/>
              <a:buChar char="•"/>
            </a:pPr>
            <a:r>
              <a:rPr lang="tr-TR" sz="2800" dirty="0">
                <a:latin typeface="Calibri" panose="020F0502020204030204" pitchFamily="34" charset="0"/>
                <a:cs typeface="Calibri" panose="020F0502020204030204" pitchFamily="34" charset="0"/>
              </a:rPr>
              <a:t>Kişinin geriatri kliniğine başvurmasına sebep olan rahatsızlığın giderilmesine yönelik planlamalar yapılması, </a:t>
            </a:r>
          </a:p>
          <a:p>
            <a:pPr marL="457740" indent="-457200" algn="just">
              <a:buClr>
                <a:srgbClr val="B31166"/>
              </a:buClr>
              <a:buFont typeface="Arial" panose="020B0604020202020204" pitchFamily="34" charset="0"/>
              <a:buChar char="•"/>
            </a:pPr>
            <a:r>
              <a:rPr lang="tr-TR" sz="2800" dirty="0">
                <a:latin typeface="Calibri" panose="020F0502020204030204" pitchFamily="34" charset="0"/>
                <a:cs typeface="Calibri" panose="020F0502020204030204" pitchFamily="34" charset="0"/>
              </a:rPr>
              <a:t>Yaşlı birey ve ailesinin işlevselliğinin en üst düzeyde olabilmesini sağlamak amacıyla toplumsal kaynakların etkin hale getirilmesi.</a:t>
            </a:r>
          </a:p>
          <a:p>
            <a:pPr marL="457740" indent="-457200" algn="just">
              <a:buClr>
                <a:srgbClr val="B31166"/>
              </a:buClr>
              <a:buFont typeface="Arial" panose="020B0604020202020204" pitchFamily="34" charset="0"/>
              <a:buChar char="•"/>
            </a:pPr>
            <a:r>
              <a:rPr lang="tr-TR" sz="2800" dirty="0">
                <a:latin typeface="Calibri" panose="020F0502020204030204" pitchFamily="34" charset="0"/>
                <a:cs typeface="Calibri" panose="020F0502020204030204" pitchFamily="34" charset="0"/>
              </a:rPr>
              <a:t>Yaşam kalitesini ve genel iyilik halini iyileştirmek için mevcut ihtiyaçları değerlendirerek bireylere ve topluluklara destek hizmetleri sunulması,</a:t>
            </a:r>
          </a:p>
          <a:p>
            <a:pPr marL="457740" indent="-457200" algn="just">
              <a:buClr>
                <a:srgbClr val="B31166"/>
              </a:buClr>
              <a:buFont typeface="Arial" panose="020B0604020202020204" pitchFamily="34" charset="0"/>
              <a:buChar char="•"/>
            </a:pPr>
            <a:r>
              <a:rPr lang="tr-TR" sz="2800" dirty="0">
                <a:latin typeface="Calibri" panose="020F0502020204030204" pitchFamily="34" charset="0"/>
                <a:cs typeface="Calibri" panose="020F0502020204030204" pitchFamily="34" charset="0"/>
              </a:rPr>
              <a:t>Koruyucu ve önleyici hizmetlerin yanı sıra, savunmasız ve ihtiyaç sahibi durumda bulunan yaşlı bireylerin sosyal çevrelerinde ve kendilik değerlerinde olumlu değişiklikler yaratılması üzerine çalışır. </a:t>
            </a:r>
          </a:p>
          <a:p>
            <a:pPr marL="540" indent="0" algn="just">
              <a:spcBef>
                <a:spcPts val="751"/>
              </a:spcBef>
              <a:buNone/>
            </a:pPr>
            <a:endParaRPr lang="tr-TR" sz="1600" spc="-1" dirty="0">
              <a:solidFill>
                <a:srgbClr val="000000"/>
              </a:solidFill>
              <a:uFill>
                <a:solidFill>
                  <a:srgbClr val="FFFFFF"/>
                </a:solidFill>
              </a:u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18</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2113570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2279576" y="465457"/>
            <a:ext cx="921702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Geriatrik</a:t>
            </a:r>
            <a:r>
              <a:rPr lang="tr-TR" sz="2800" b="1" dirty="0">
                <a:solidFill>
                  <a:schemeClr val="tx1"/>
                </a:solidFill>
                <a:latin typeface="Calibri" panose="020F0502020204030204" pitchFamily="34" charset="0"/>
                <a:cs typeface="Calibri" panose="020F0502020204030204" pitchFamily="34" charset="0"/>
              </a:rPr>
              <a:t> Sosyal Hizmet</a:t>
            </a:r>
          </a:p>
        </p:txBody>
      </p:sp>
      <p:sp>
        <p:nvSpPr>
          <p:cNvPr id="3" name="2 İçerik Yer Tutucusu"/>
          <p:cNvSpPr>
            <a:spLocks noGrp="1"/>
          </p:cNvSpPr>
          <p:nvPr>
            <p:ph idx="1"/>
          </p:nvPr>
        </p:nvSpPr>
        <p:spPr>
          <a:xfrm>
            <a:off x="1775520" y="1212948"/>
            <a:ext cx="9721080" cy="5040560"/>
          </a:xfrm>
        </p:spPr>
        <p:txBody>
          <a:bodyPr anchor="ctr">
            <a:normAutofit fontScale="85000" lnSpcReduction="20000"/>
          </a:bodyPr>
          <a:lstStyle/>
          <a:p>
            <a:pPr marL="0" indent="0" algn="just">
              <a:lnSpc>
                <a:spcPct val="150000"/>
              </a:lnSpc>
              <a:spcAft>
                <a:spcPts val="750"/>
              </a:spcAft>
              <a:buNone/>
            </a:pPr>
            <a:r>
              <a:rPr lang="tr-TR" sz="2800" b="1" dirty="0" err="1">
                <a:latin typeface="Calibri" panose="020F0502020204030204" pitchFamily="34" charset="0"/>
                <a:ea typeface="Times New Roman" panose="02020603050405020304" pitchFamily="18" charset="0"/>
                <a:cs typeface="Calibri" panose="020F0502020204030204" pitchFamily="34" charset="0"/>
              </a:rPr>
              <a:t>Geriatrik</a:t>
            </a:r>
            <a:r>
              <a:rPr lang="tr-TR" sz="2800" b="1" dirty="0">
                <a:latin typeface="Calibri" panose="020F0502020204030204" pitchFamily="34" charset="0"/>
                <a:ea typeface="Times New Roman" panose="02020603050405020304" pitchFamily="18" charset="0"/>
                <a:cs typeface="Calibri" panose="020F0502020204030204" pitchFamily="34" charset="0"/>
              </a:rPr>
              <a:t> sosyal hizmetler kapsamında; </a:t>
            </a:r>
          </a:p>
          <a:p>
            <a:pPr algn="just">
              <a:lnSpc>
                <a:spcPct val="150000"/>
              </a:lnSpc>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Yaşlı bireylerin kendilerini gerçekleştirebilecekleri sosyal ortamların oluşturulması, </a:t>
            </a:r>
          </a:p>
          <a:p>
            <a:pPr algn="just">
              <a:lnSpc>
                <a:spcPct val="150000"/>
              </a:lnSpc>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Maddi koşulların iyileştirilmesi, </a:t>
            </a:r>
          </a:p>
          <a:p>
            <a:pPr algn="just">
              <a:lnSpc>
                <a:spcPct val="150000"/>
              </a:lnSpc>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Sosyal destek sistemlerinin geliştirilmesi amacıyla sağlıklı ve güvenilir aile ilişkilerinin sağlanması, </a:t>
            </a:r>
          </a:p>
          <a:p>
            <a:pPr algn="just">
              <a:lnSpc>
                <a:spcPct val="150000"/>
              </a:lnSpc>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Fiziksel kapasitelerinin iyileştirilmesi amacıyla ihtiyaçlarının giderilmesi gibi koruyucu ve önleyici tedbirlerin alınması önemlidir.</a:t>
            </a:r>
          </a:p>
          <a:p>
            <a:pPr marL="540" indent="0" algn="just">
              <a:spcBef>
                <a:spcPts val="751"/>
              </a:spcBef>
              <a:buNone/>
            </a:pPr>
            <a:endParaRPr lang="tr-TR" sz="2800" spc="-1" dirty="0">
              <a:solidFill>
                <a:srgbClr val="000000"/>
              </a:solidFill>
              <a:uFill>
                <a:solidFill>
                  <a:srgbClr val="FFFFFF"/>
                </a:solidFill>
              </a:uFill>
              <a:latin typeface="Calibri" panose="020F0502020204030204" pitchFamily="34" charset="0"/>
              <a:cs typeface="Calibri" panose="020F0502020204030204" pitchFamily="34" charset="0"/>
            </a:endParaRPr>
          </a:p>
          <a:p>
            <a:pPr marL="540" indent="0" algn="just">
              <a:spcBef>
                <a:spcPts val="751"/>
              </a:spcBef>
              <a:buNone/>
            </a:pPr>
            <a:endParaRPr lang="tr-TR" sz="1600" spc="-1" dirty="0">
              <a:solidFill>
                <a:srgbClr val="000000"/>
              </a:solidFill>
              <a:uFill>
                <a:solidFill>
                  <a:srgbClr val="FFFFFF"/>
                </a:solidFill>
              </a:u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19</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4076435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Yaşlılık Sorunlarında Kullanılan Terimler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Arial" panose="020B0604020202020204" pitchFamily="34" charset="0"/>
              <a:buChar char="•"/>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Yaşlılık sorunlarında genel olarak iki terim kullanılmaktadır. </a:t>
            </a:r>
          </a:p>
          <a:p>
            <a:pPr marL="549275" indent="-457200" algn="just">
              <a:buFont typeface="Arial" panose="020B0604020202020204" pitchFamily="34" charset="0"/>
              <a:buChar char="•"/>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Geriatri</a:t>
            </a:r>
            <a:r>
              <a:rPr lang="tr-TR" sz="2800" dirty="0">
                <a:latin typeface="Calibri" panose="020F0502020204030204" pitchFamily="34" charset="0"/>
                <a:ea typeface="Times New Roman" panose="02020603050405020304" pitchFamily="18" charset="0"/>
                <a:cs typeface="Calibri" panose="020F0502020204030204" pitchFamily="34" charset="0"/>
              </a:rPr>
              <a:t>; yaşlılık ve hastalıklarını konu edinen tıp dalıdır. </a:t>
            </a:r>
          </a:p>
          <a:p>
            <a:pPr marL="549275" indent="-457200" algn="just">
              <a:buFont typeface="Arial" panose="020B0604020202020204" pitchFamily="34" charset="0"/>
              <a:buChar char="•"/>
              <a:tabLst>
                <a:tab pos="0" algn="l"/>
              </a:tabLst>
            </a:pPr>
            <a:r>
              <a:rPr lang="tr-TR" sz="2800" b="1" dirty="0" err="1">
                <a:latin typeface="Calibri" panose="020F0502020204030204" pitchFamily="34" charset="0"/>
                <a:ea typeface="Times New Roman" panose="02020603050405020304" pitchFamily="18" charset="0"/>
                <a:cs typeface="Calibri" panose="020F0502020204030204" pitchFamily="34" charset="0"/>
              </a:rPr>
              <a:t>Gerontoloji</a:t>
            </a:r>
            <a:r>
              <a:rPr lang="tr-TR" sz="2800" dirty="0">
                <a:latin typeface="Calibri" panose="020F0502020204030204" pitchFamily="34" charset="0"/>
                <a:ea typeface="Times New Roman" panose="02020603050405020304" pitchFamily="18" charset="0"/>
                <a:cs typeface="Calibri" panose="020F0502020204030204" pitchFamily="34" charset="0"/>
              </a:rPr>
              <a:t> bireyin fizyolojik, biyolojik ve zihinsel yaşlanması ile birlikte ortaya çıkan değişimleri incelerken aynı zamanda bu değişimlerin kişide yarattığı sosyal, psikolojik ve toplumsal sorunları dikkate alan bir bilim dalıdır. </a:t>
            </a:r>
          </a:p>
          <a:p>
            <a:pPr marL="549275" indent="-457200" algn="just">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Yaşlanma olayını konu edinen, </a:t>
            </a:r>
            <a:r>
              <a:rPr lang="tr-TR" dirty="0" err="1">
                <a:latin typeface="Calibri" panose="020F0502020204030204" pitchFamily="34" charset="0"/>
                <a:ea typeface="Times New Roman" panose="02020603050405020304" pitchFamily="18" charset="0"/>
                <a:cs typeface="Calibri" panose="020F0502020204030204" pitchFamily="34" charset="0"/>
              </a:rPr>
              <a:t>disiplinlerarası</a:t>
            </a:r>
            <a:r>
              <a:rPr lang="tr-TR" dirty="0">
                <a:latin typeface="Calibri" panose="020F0502020204030204" pitchFamily="34" charset="0"/>
                <a:ea typeface="Times New Roman" panose="02020603050405020304" pitchFamily="18" charset="0"/>
                <a:cs typeface="Calibri" panose="020F0502020204030204" pitchFamily="34" charset="0"/>
              </a:rPr>
              <a:t> anlayışa sahip bir bilim dalı olan</a:t>
            </a:r>
            <a:r>
              <a:rPr lang="tr-TR" sz="2800" dirty="0">
                <a:latin typeface="Calibri" panose="020F0502020204030204" pitchFamily="34" charset="0"/>
                <a:ea typeface="Times New Roman" panose="02020603050405020304" pitchFamily="18" charset="0"/>
                <a:cs typeface="Calibri" panose="020F0502020204030204" pitchFamily="34" charset="0"/>
              </a:rPr>
              <a:t> </a:t>
            </a:r>
            <a:r>
              <a:rPr lang="tr-TR" sz="2800" dirty="0" err="1">
                <a:latin typeface="Calibri" panose="020F0502020204030204" pitchFamily="34" charset="0"/>
                <a:ea typeface="Times New Roman" panose="02020603050405020304" pitchFamily="18" charset="0"/>
                <a:cs typeface="Calibri" panose="020F0502020204030204" pitchFamily="34" charset="0"/>
              </a:rPr>
              <a:t>Gerontoloji</a:t>
            </a:r>
            <a:r>
              <a:rPr lang="tr-TR" sz="2800" dirty="0">
                <a:latin typeface="Calibri" panose="020F0502020204030204" pitchFamily="34" charset="0"/>
                <a:ea typeface="Times New Roman" panose="02020603050405020304" pitchFamily="18" charset="0"/>
                <a:cs typeface="Calibri" panose="020F0502020204030204" pitchFamily="34" charset="0"/>
              </a:rPr>
              <a:t>, ayrıca yaşlanma fizyolojisi olarak da tanımlanır.</a:t>
            </a:r>
          </a:p>
          <a:p>
            <a:pPr marL="549275" indent="-457200" algn="just">
              <a:buFont typeface="Wingdings" panose="05000000000000000000" pitchFamily="2" charset="2"/>
              <a:buChar char="ü"/>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1708756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2279576" y="465457"/>
            <a:ext cx="9217024" cy="644650"/>
          </a:xfrm>
        </p:spPr>
        <p:txBody>
          <a:bodyPr anchor="ctr">
            <a:normAutofit/>
          </a:bodyPr>
          <a:lstStyle/>
          <a:p>
            <a:r>
              <a:rPr lang="tr-TR" sz="2800" b="1" dirty="0" err="1">
                <a:solidFill>
                  <a:schemeClr val="tx1"/>
                </a:solidFill>
                <a:latin typeface="+mn-lt"/>
                <a:cs typeface="Calibri" panose="020F0502020204030204" pitchFamily="34" charset="0"/>
              </a:rPr>
              <a:t>Geriatrik</a:t>
            </a:r>
            <a:r>
              <a:rPr lang="tr-TR" sz="2800" b="1" dirty="0">
                <a:solidFill>
                  <a:schemeClr val="tx1"/>
                </a:solidFill>
                <a:latin typeface="+mn-lt"/>
                <a:cs typeface="Calibri" panose="020F0502020204030204" pitchFamily="34" charset="0"/>
              </a:rPr>
              <a:t> ve </a:t>
            </a:r>
            <a:r>
              <a:rPr lang="tr-TR" sz="2800" b="1" dirty="0" err="1">
                <a:solidFill>
                  <a:schemeClr val="tx1"/>
                </a:solidFill>
                <a:latin typeface="+mn-lt"/>
                <a:cs typeface="Calibri" panose="020F0502020204030204" pitchFamily="34" charset="0"/>
              </a:rPr>
              <a:t>G</a:t>
            </a:r>
            <a:r>
              <a:rPr lang="tr-TR" sz="2800" b="1" dirty="0" err="1">
                <a:latin typeface="+mn-lt"/>
                <a:ea typeface="Times New Roman" panose="02020603050405020304" pitchFamily="18" charset="0"/>
                <a:cs typeface="Times New Roman" panose="02020603050405020304" pitchFamily="18" charset="0"/>
              </a:rPr>
              <a:t>erontolojik</a:t>
            </a:r>
            <a:r>
              <a:rPr lang="tr-TR" sz="2800" b="1" dirty="0">
                <a:latin typeface="+mn-lt"/>
                <a:ea typeface="Times New Roman" panose="02020603050405020304" pitchFamily="18" charset="0"/>
                <a:cs typeface="Times New Roman" panose="02020603050405020304" pitchFamily="18" charset="0"/>
              </a:rPr>
              <a:t> Sosyal Hizmet Uygulama Alanları</a:t>
            </a:r>
            <a:endParaRPr lang="tr-TR" sz="2800" b="1" dirty="0">
              <a:solidFill>
                <a:schemeClr val="tx1"/>
              </a:solidFill>
              <a:latin typeface="+mn-lt"/>
              <a:cs typeface="Calibri" panose="020F0502020204030204" pitchFamily="34" charset="0"/>
            </a:endParaRPr>
          </a:p>
        </p:txBody>
      </p:sp>
      <p:sp>
        <p:nvSpPr>
          <p:cNvPr id="3" name="2 İçerik Yer Tutucusu"/>
          <p:cNvSpPr>
            <a:spLocks noGrp="1"/>
          </p:cNvSpPr>
          <p:nvPr>
            <p:ph idx="1"/>
          </p:nvPr>
        </p:nvSpPr>
        <p:spPr>
          <a:xfrm>
            <a:off x="1775520" y="1212948"/>
            <a:ext cx="9721080" cy="5040560"/>
          </a:xfrm>
        </p:spPr>
        <p:txBody>
          <a:bodyPr anchor="ctr">
            <a:normAutofit fontScale="92500" lnSpcReduction="10000"/>
          </a:bodyPr>
          <a:lstStyle/>
          <a:p>
            <a:pPr marL="80963" indent="0" algn="just">
              <a:spcAft>
                <a:spcPts val="750"/>
              </a:spcAft>
              <a:buNone/>
            </a:pPr>
            <a:endParaRPr lang="tr-TR" sz="3000" b="1" dirty="0">
              <a:latin typeface="Calibri" panose="020F0502020204030204" pitchFamily="34" charset="0"/>
              <a:ea typeface="Times New Roman" panose="02020603050405020304" pitchFamily="18" charset="0"/>
              <a:cs typeface="Calibri" panose="020F0502020204030204" pitchFamily="34" charset="0"/>
            </a:endParaRPr>
          </a:p>
          <a:p>
            <a:pPr marL="80963" indent="0" algn="just">
              <a:spcAft>
                <a:spcPts val="750"/>
              </a:spcAft>
              <a:buNone/>
            </a:pPr>
            <a:r>
              <a:rPr lang="tr-TR" sz="3000" b="1" dirty="0">
                <a:latin typeface="Calibri" panose="020F0502020204030204" pitchFamily="34" charset="0"/>
                <a:ea typeface="Times New Roman" panose="02020603050405020304" pitchFamily="18" charset="0"/>
                <a:cs typeface="Calibri" panose="020F0502020204030204" pitchFamily="34" charset="0"/>
              </a:rPr>
              <a:t>Sosyal hizmet uzmanlarının görev aldığı </a:t>
            </a:r>
            <a:r>
              <a:rPr lang="tr-TR" sz="3000" b="1" dirty="0" err="1">
                <a:latin typeface="Calibri" panose="020F0502020204030204" pitchFamily="34" charset="0"/>
                <a:ea typeface="Times New Roman" panose="02020603050405020304" pitchFamily="18" charset="0"/>
                <a:cs typeface="Calibri" panose="020F0502020204030204" pitchFamily="34" charset="0"/>
              </a:rPr>
              <a:t>gerontolojik</a:t>
            </a:r>
            <a:r>
              <a:rPr lang="tr-TR" sz="3000" b="1" dirty="0">
                <a:latin typeface="Calibri" panose="020F0502020204030204" pitchFamily="34" charset="0"/>
                <a:ea typeface="Times New Roman" panose="02020603050405020304" pitchFamily="18" charset="0"/>
                <a:cs typeface="Calibri" panose="020F0502020204030204" pitchFamily="34" charset="0"/>
              </a:rPr>
              <a:t> ve </a:t>
            </a:r>
            <a:r>
              <a:rPr lang="tr-TR" sz="3000" b="1" dirty="0" err="1">
                <a:latin typeface="Calibri" panose="020F0502020204030204" pitchFamily="34" charset="0"/>
                <a:ea typeface="Times New Roman" panose="02020603050405020304" pitchFamily="18" charset="0"/>
                <a:cs typeface="Calibri" panose="020F0502020204030204" pitchFamily="34" charset="0"/>
              </a:rPr>
              <a:t>geriatrik</a:t>
            </a:r>
            <a:r>
              <a:rPr lang="tr-TR" sz="3000" b="1" dirty="0">
                <a:latin typeface="Calibri" panose="020F0502020204030204" pitchFamily="34" charset="0"/>
                <a:ea typeface="Times New Roman" panose="02020603050405020304" pitchFamily="18" charset="0"/>
                <a:cs typeface="Calibri" panose="020F0502020204030204" pitchFamily="34" charset="0"/>
              </a:rPr>
              <a:t> sosyal hizmet uygulama alanları; 	</a:t>
            </a:r>
            <a:endParaRPr lang="tr-TR" sz="3000" b="1" i="1" dirty="0">
              <a:latin typeface="Calibri" panose="020F0502020204030204" pitchFamily="34" charset="0"/>
              <a:ea typeface="Times New Roman" panose="02020603050405020304" pitchFamily="18" charset="0"/>
              <a:cs typeface="Calibri" panose="020F0502020204030204" pitchFamily="34" charset="0"/>
            </a:endParaRPr>
          </a:p>
          <a:p>
            <a:pPr marL="538163" indent="-457200" algn="just">
              <a:spcAft>
                <a:spcPts val="750"/>
              </a:spcAft>
            </a:pPr>
            <a:r>
              <a:rPr lang="tr-TR" sz="3000" dirty="0">
                <a:latin typeface="Calibri" panose="020F0502020204030204" pitchFamily="34" charset="0"/>
                <a:ea typeface="Times New Roman" panose="02020603050405020304" pitchFamily="18" charset="0"/>
                <a:cs typeface="Calibri" panose="020F0502020204030204" pitchFamily="34" charset="0"/>
              </a:rPr>
              <a:t>Hastanelerin yatarak ve ayakta tedavi üniteleri (1. basamak, 2. basamak ve 3. basamak sağlık kurumları), </a:t>
            </a:r>
          </a:p>
          <a:p>
            <a:pPr marL="538163" indent="-457200" algn="just">
              <a:spcAft>
                <a:spcPts val="750"/>
              </a:spcAft>
            </a:pPr>
            <a:r>
              <a:rPr lang="tr-TR" sz="3000" dirty="0">
                <a:latin typeface="Calibri" panose="020F0502020204030204" pitchFamily="34" charset="0"/>
                <a:ea typeface="Times New Roman" panose="02020603050405020304" pitchFamily="18" charset="0"/>
                <a:cs typeface="Calibri" panose="020F0502020204030204" pitchFamily="34" charset="0"/>
              </a:rPr>
              <a:t>Yaşlı bakım değerlendirme ekipleri, </a:t>
            </a:r>
          </a:p>
          <a:p>
            <a:pPr marL="538163" indent="-457200" algn="just">
              <a:spcAft>
                <a:spcPts val="750"/>
              </a:spcAft>
            </a:pPr>
            <a:r>
              <a:rPr lang="tr-TR" sz="3000" dirty="0">
                <a:latin typeface="Calibri" panose="020F0502020204030204" pitchFamily="34" charset="0"/>
                <a:ea typeface="Times New Roman" panose="02020603050405020304" pitchFamily="18" charset="0"/>
                <a:cs typeface="Calibri" panose="020F0502020204030204" pitchFamily="34" charset="0"/>
              </a:rPr>
              <a:t>Yaşlı bakım ve rehabilitasyon merkezleri, </a:t>
            </a:r>
          </a:p>
          <a:p>
            <a:pPr marL="538163" indent="-457200" algn="just">
              <a:spcAft>
                <a:spcPts val="750"/>
              </a:spcAft>
            </a:pPr>
            <a:r>
              <a:rPr lang="tr-TR" sz="3000" dirty="0">
                <a:latin typeface="Calibri" panose="020F0502020204030204" pitchFamily="34" charset="0"/>
                <a:ea typeface="Times New Roman" panose="02020603050405020304" pitchFamily="18" charset="0"/>
                <a:cs typeface="Calibri" panose="020F0502020204030204" pitchFamily="34" charset="0"/>
              </a:rPr>
              <a:t>Engelli bakım ve rehabilitasyon merkezleri, </a:t>
            </a:r>
          </a:p>
          <a:p>
            <a:pPr marL="538163" indent="-457200" algn="just">
              <a:spcAft>
                <a:spcPts val="750"/>
              </a:spcAft>
            </a:pPr>
            <a:r>
              <a:rPr lang="tr-TR" sz="3200" dirty="0">
                <a:latin typeface="Calibri" panose="020F0502020204030204" pitchFamily="34" charset="0"/>
                <a:ea typeface="Times New Roman" panose="02020603050405020304" pitchFamily="18" charset="0"/>
                <a:cs typeface="Calibri" panose="020F0502020204030204" pitchFamily="34" charset="0"/>
              </a:rPr>
              <a:t>Toplum ruh sağlığı merkezleri, </a:t>
            </a:r>
          </a:p>
          <a:p>
            <a:pPr marL="538163" indent="-457200" algn="just">
              <a:spcAft>
                <a:spcPts val="750"/>
              </a:spcAft>
            </a:pPr>
            <a:endParaRPr lang="tr-TR" sz="3000" dirty="0">
              <a:latin typeface="Calibri" panose="020F0502020204030204" pitchFamily="34" charset="0"/>
              <a:ea typeface="Times New Roman" panose="02020603050405020304" pitchFamily="18" charset="0"/>
              <a:cs typeface="Calibri" panose="020F0502020204030204" pitchFamily="34" charset="0"/>
            </a:endParaRPr>
          </a:p>
          <a:p>
            <a:pPr marL="540" indent="0" algn="just">
              <a:spcBef>
                <a:spcPts val="751"/>
              </a:spcBef>
              <a:buNone/>
            </a:pPr>
            <a:endParaRPr lang="tr-TR" sz="3000" spc="-1" dirty="0">
              <a:solidFill>
                <a:srgbClr val="000000"/>
              </a:solidFill>
              <a:uFill>
                <a:solidFill>
                  <a:srgbClr val="FFFFFF"/>
                </a:solidFill>
              </a:uFill>
              <a:latin typeface="Calibri" panose="020F0502020204030204" pitchFamily="34" charset="0"/>
              <a:cs typeface="Calibri" panose="020F0502020204030204" pitchFamily="34" charset="0"/>
            </a:endParaRPr>
          </a:p>
          <a:p>
            <a:pPr marL="540" indent="0" algn="just">
              <a:spcBef>
                <a:spcPts val="751"/>
              </a:spcBef>
              <a:buNone/>
            </a:pPr>
            <a:endParaRPr lang="tr-TR" sz="1600" spc="-1" dirty="0">
              <a:solidFill>
                <a:srgbClr val="000000"/>
              </a:solidFill>
              <a:uFill>
                <a:solidFill>
                  <a:srgbClr val="FFFFFF"/>
                </a:solidFill>
              </a:u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20</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5430777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2279576" y="465457"/>
            <a:ext cx="921702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Geriatrik</a:t>
            </a:r>
            <a:r>
              <a:rPr lang="tr-TR" sz="2800" b="1" dirty="0">
                <a:solidFill>
                  <a:schemeClr val="tx1"/>
                </a:solidFill>
                <a:latin typeface="Calibri" panose="020F0502020204030204" pitchFamily="34" charset="0"/>
                <a:cs typeface="Calibri" panose="020F0502020204030204" pitchFamily="34" charset="0"/>
              </a:rPr>
              <a:t> ve </a:t>
            </a:r>
            <a:r>
              <a:rPr lang="tr-TR" sz="2800" b="1" dirty="0" err="1">
                <a:solidFill>
                  <a:schemeClr val="tx1"/>
                </a:solidFill>
                <a:latin typeface="Calibri" panose="020F0502020204030204" pitchFamily="34" charset="0"/>
                <a:cs typeface="Calibri" panose="020F0502020204030204" pitchFamily="34" charset="0"/>
              </a:rPr>
              <a:t>G</a:t>
            </a:r>
            <a:r>
              <a:rPr lang="tr-TR" sz="2800" b="1" dirty="0" err="1">
                <a:latin typeface="Times New Roman" panose="02020603050405020304" pitchFamily="18" charset="0"/>
                <a:ea typeface="Times New Roman" panose="02020603050405020304" pitchFamily="18" charset="0"/>
                <a:cs typeface="Times New Roman" panose="02020603050405020304" pitchFamily="18" charset="0"/>
              </a:rPr>
              <a:t>erontolojik</a:t>
            </a:r>
            <a:r>
              <a:rPr lang="tr-TR" sz="2800" b="1" dirty="0">
                <a:latin typeface="Times New Roman" panose="02020603050405020304" pitchFamily="18" charset="0"/>
                <a:ea typeface="Times New Roman" panose="02020603050405020304" pitchFamily="18" charset="0"/>
                <a:cs typeface="Times New Roman" panose="02020603050405020304" pitchFamily="18" charset="0"/>
              </a:rPr>
              <a:t> Sosyal Hizmet Uygulama Alanları</a:t>
            </a:r>
            <a:endParaRPr lang="tr-TR" sz="2800" b="1" dirty="0">
              <a:solidFill>
                <a:schemeClr val="tx1"/>
              </a:solidFill>
              <a:latin typeface="Calibri" panose="020F0502020204030204" pitchFamily="34" charset="0"/>
              <a:cs typeface="Calibri" panose="020F0502020204030204" pitchFamily="34" charset="0"/>
            </a:endParaRPr>
          </a:p>
        </p:txBody>
      </p:sp>
      <p:sp>
        <p:nvSpPr>
          <p:cNvPr id="3" name="2 İçerik Yer Tutucusu"/>
          <p:cNvSpPr>
            <a:spLocks noGrp="1"/>
          </p:cNvSpPr>
          <p:nvPr>
            <p:ph idx="1"/>
          </p:nvPr>
        </p:nvSpPr>
        <p:spPr>
          <a:xfrm>
            <a:off x="1775520" y="1212948"/>
            <a:ext cx="9721080" cy="5040560"/>
          </a:xfrm>
        </p:spPr>
        <p:txBody>
          <a:bodyPr anchor="ctr">
            <a:normAutofit/>
          </a:bodyPr>
          <a:lstStyle/>
          <a:p>
            <a:pPr marL="80963" indent="0" algn="just">
              <a:spcAft>
                <a:spcPts val="750"/>
              </a:spcAft>
              <a:buNone/>
            </a:pPr>
            <a:endParaRPr lang="tr-TR" sz="4000" b="1" i="1" dirty="0">
              <a:latin typeface="Calibri" panose="020F0502020204030204" pitchFamily="34" charset="0"/>
              <a:ea typeface="Times New Roman" panose="02020603050405020304" pitchFamily="18" charset="0"/>
              <a:cs typeface="Calibri" panose="020F0502020204030204" pitchFamily="34" charset="0"/>
            </a:endParaRPr>
          </a:p>
          <a:p>
            <a:pPr marL="538163" indent="-457200" algn="just">
              <a:spcAft>
                <a:spcPts val="750"/>
              </a:spcAft>
            </a:pPr>
            <a:r>
              <a:rPr lang="tr-TR" dirty="0">
                <a:latin typeface="Calibri" panose="020F0502020204030204" pitchFamily="34" charset="0"/>
                <a:ea typeface="Times New Roman" panose="02020603050405020304" pitchFamily="18" charset="0"/>
                <a:cs typeface="Calibri" panose="020F0502020204030204" pitchFamily="34" charset="0"/>
              </a:rPr>
              <a:t>Yerel yönetimler, </a:t>
            </a:r>
          </a:p>
          <a:p>
            <a:pPr marL="538163" indent="-457200" algn="just">
              <a:spcAft>
                <a:spcPts val="750"/>
              </a:spcAft>
            </a:pPr>
            <a:r>
              <a:rPr lang="tr-TR" dirty="0">
                <a:latin typeface="Calibri" panose="020F0502020204030204" pitchFamily="34" charset="0"/>
                <a:ea typeface="Times New Roman" panose="02020603050405020304" pitchFamily="18" charset="0"/>
                <a:cs typeface="Calibri" panose="020F0502020204030204" pitchFamily="34" charset="0"/>
              </a:rPr>
              <a:t>Ruh sağlığı merkezleri, </a:t>
            </a:r>
          </a:p>
          <a:p>
            <a:pPr marL="538163" indent="-457200" algn="just">
              <a:spcAft>
                <a:spcPts val="750"/>
              </a:spcAft>
            </a:pPr>
            <a:r>
              <a:rPr lang="tr-TR" dirty="0">
                <a:latin typeface="Calibri" panose="020F0502020204030204" pitchFamily="34" charset="0"/>
                <a:ea typeface="Times New Roman" panose="02020603050405020304" pitchFamily="18" charset="0"/>
                <a:cs typeface="Calibri" panose="020F0502020204030204" pitchFamily="34" charset="0"/>
              </a:rPr>
              <a:t>60 yaş ve üzerine hizmet veren kıdemli hukuk servisleri,</a:t>
            </a:r>
          </a:p>
          <a:p>
            <a:pPr marL="538163" indent="-457200" algn="just">
              <a:spcAft>
                <a:spcPts val="750"/>
              </a:spcAft>
            </a:pPr>
            <a:r>
              <a:rPr lang="tr-TR" dirty="0">
                <a:latin typeface="Calibri" panose="020F0502020204030204" pitchFamily="34" charset="0"/>
                <a:ea typeface="Times New Roman" panose="02020603050405020304" pitchFamily="18" charset="0"/>
                <a:cs typeface="Calibri" panose="020F0502020204030204" pitchFamily="34" charset="0"/>
              </a:rPr>
              <a:t>Evsizlere yönelik hizmetler (</a:t>
            </a:r>
            <a:r>
              <a:rPr lang="tr-TR" dirty="0" err="1">
                <a:latin typeface="Calibri" panose="020F0502020204030204" pitchFamily="34" charset="0"/>
                <a:ea typeface="Times New Roman" panose="02020603050405020304" pitchFamily="18" charset="0"/>
                <a:cs typeface="Calibri" panose="020F0502020204030204" pitchFamily="34" charset="0"/>
              </a:rPr>
              <a:t>homelessness</a:t>
            </a:r>
            <a:r>
              <a:rPr lang="tr-TR" dirty="0">
                <a:latin typeface="Calibri" panose="020F0502020204030204" pitchFamily="34" charset="0"/>
                <a:ea typeface="Times New Roman" panose="02020603050405020304" pitchFamily="18" charset="0"/>
                <a:cs typeface="Calibri" panose="020F0502020204030204" pitchFamily="34" charset="0"/>
              </a:rPr>
              <a:t> </a:t>
            </a:r>
            <a:r>
              <a:rPr lang="tr-TR" dirty="0" err="1">
                <a:latin typeface="Calibri" panose="020F0502020204030204" pitchFamily="34" charset="0"/>
                <a:ea typeface="Times New Roman" panose="02020603050405020304" pitchFamily="18" charset="0"/>
                <a:cs typeface="Calibri" panose="020F0502020204030204" pitchFamily="34" charset="0"/>
              </a:rPr>
              <a:t>services</a:t>
            </a:r>
            <a:r>
              <a:rPr lang="tr-TR" dirty="0">
                <a:latin typeface="Calibri" panose="020F0502020204030204" pitchFamily="34" charset="0"/>
                <a:ea typeface="Times New Roman" panose="02020603050405020304" pitchFamily="18" charset="0"/>
                <a:cs typeface="Calibri" panose="020F0502020204030204" pitchFamily="34" charset="0"/>
              </a:rPr>
              <a:t>), </a:t>
            </a:r>
          </a:p>
          <a:p>
            <a:pPr marL="538163" indent="-457200" algn="just">
              <a:spcAft>
                <a:spcPts val="750"/>
              </a:spcAft>
            </a:pPr>
            <a:r>
              <a:rPr lang="tr-TR" dirty="0">
                <a:latin typeface="Calibri" panose="020F0502020204030204" pitchFamily="34" charset="0"/>
                <a:ea typeface="Times New Roman" panose="02020603050405020304" pitchFamily="18" charset="0"/>
                <a:cs typeface="Calibri" panose="020F0502020204030204" pitchFamily="34" charset="0"/>
              </a:rPr>
              <a:t>Palyatif bakım servisleri, </a:t>
            </a:r>
          </a:p>
          <a:p>
            <a:pPr marL="538163" indent="-457200" algn="just">
              <a:spcAft>
                <a:spcPts val="750"/>
              </a:spcAft>
            </a:pPr>
            <a:r>
              <a:rPr lang="tr-TR" dirty="0">
                <a:latin typeface="Calibri" panose="020F0502020204030204" pitchFamily="34" charset="0"/>
                <a:ea typeface="Times New Roman" panose="02020603050405020304" pitchFamily="18" charset="0"/>
                <a:cs typeface="Calibri" panose="020F0502020204030204" pitchFamily="34" charset="0"/>
              </a:rPr>
              <a:t>Sivil toplum kuruluşları (STK) ile koruyucu ve önleyici hizmetlerdir.</a:t>
            </a:r>
            <a:endParaRPr lang="tr-TR" spc="-1" dirty="0">
              <a:solidFill>
                <a:srgbClr val="000000"/>
              </a:solidFill>
              <a:uFill>
                <a:solidFill>
                  <a:srgbClr val="FFFFFF"/>
                </a:solidFill>
              </a:uFill>
              <a:latin typeface="Calibri" panose="020F0502020204030204" pitchFamily="34" charset="0"/>
              <a:cs typeface="Calibri" panose="020F0502020204030204" pitchFamily="34" charset="0"/>
            </a:endParaRPr>
          </a:p>
          <a:p>
            <a:pPr marL="540" indent="0" algn="just">
              <a:spcBef>
                <a:spcPts val="751"/>
              </a:spcBef>
              <a:buNone/>
            </a:pPr>
            <a:endParaRPr lang="tr-TR" sz="2800" spc="-1" dirty="0">
              <a:solidFill>
                <a:srgbClr val="000000"/>
              </a:solidFill>
              <a:uFill>
                <a:solidFill>
                  <a:srgbClr val="FFFFFF"/>
                </a:solidFill>
              </a:uFill>
              <a:latin typeface="Calibri" panose="020F0502020204030204" pitchFamily="34" charset="0"/>
              <a:cs typeface="Calibri" panose="020F0502020204030204" pitchFamily="34" charset="0"/>
            </a:endParaRPr>
          </a:p>
          <a:p>
            <a:pPr marL="540" indent="0" algn="just">
              <a:spcBef>
                <a:spcPts val="751"/>
              </a:spcBef>
              <a:buNone/>
            </a:pPr>
            <a:endParaRPr lang="tr-TR" sz="1600" spc="-1" dirty="0">
              <a:solidFill>
                <a:srgbClr val="000000"/>
              </a:solidFill>
              <a:uFill>
                <a:solidFill>
                  <a:srgbClr val="FFFFFF"/>
                </a:solidFill>
              </a:u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21</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6463685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1">
            <a:extLst>
              <a:ext uri="{FF2B5EF4-FFF2-40B4-BE49-F238E27FC236}">
                <a16:creationId xmlns:a16="http://schemas.microsoft.com/office/drawing/2014/main" id="{B4530EEF-4C38-4443-A724-F0E7ABAB0F1E}"/>
              </a:ext>
            </a:extLst>
          </p:cNvPr>
          <p:cNvSpPr>
            <a:spLocks noGrp="1"/>
          </p:cNvSpPr>
          <p:nvPr>
            <p:ph type="title"/>
          </p:nvPr>
        </p:nvSpPr>
        <p:spPr>
          <a:xfrm>
            <a:off x="1631504" y="465457"/>
            <a:ext cx="9865096" cy="644650"/>
          </a:xfrm>
        </p:spPr>
        <p:txBody>
          <a:bodyPr anchor="ctr">
            <a:normAutofit/>
          </a:bodyPr>
          <a:lstStyle/>
          <a:p>
            <a:r>
              <a:rPr lang="tr-TR" sz="2800" b="1" dirty="0" err="1">
                <a:latin typeface="+mn-lt"/>
                <a:cs typeface="Times New Roman" panose="02020603050405020304" pitchFamily="18" charset="0"/>
              </a:rPr>
              <a:t>Geriatrik</a:t>
            </a:r>
            <a:r>
              <a:rPr lang="tr-TR" sz="2800" b="1" dirty="0">
                <a:latin typeface="+mn-lt"/>
                <a:cs typeface="Times New Roman" panose="02020603050405020304" pitchFamily="18" charset="0"/>
              </a:rPr>
              <a:t> Sosyal Hizmet Uzmanının Rol ve Sorumlulukları</a:t>
            </a:r>
          </a:p>
        </p:txBody>
      </p:sp>
      <p:sp>
        <p:nvSpPr>
          <p:cNvPr id="3" name="2 İçerik Yer Tutucusu"/>
          <p:cNvSpPr>
            <a:spLocks noGrp="1"/>
          </p:cNvSpPr>
          <p:nvPr>
            <p:ph idx="1"/>
          </p:nvPr>
        </p:nvSpPr>
        <p:spPr>
          <a:xfrm>
            <a:off x="1775520" y="1268760"/>
            <a:ext cx="9721080" cy="5040560"/>
          </a:xfrm>
        </p:spPr>
        <p:txBody>
          <a:bodyPr anchor="ctr">
            <a:normAutofit/>
          </a:bodyPr>
          <a:lstStyle/>
          <a:p>
            <a:pPr marL="457740" indent="-457200" algn="just">
              <a:spcBef>
                <a:spcPts val="751"/>
              </a:spcBef>
            </a:pPr>
            <a:r>
              <a:rPr lang="tr-TR" dirty="0" err="1">
                <a:latin typeface="Calibri" panose="020F0502020204030204" pitchFamily="34" charset="0"/>
                <a:ea typeface="Times New Roman" panose="02020603050405020304" pitchFamily="18" charset="0"/>
                <a:cs typeface="Calibri" panose="020F0502020204030204" pitchFamily="34" charset="0"/>
              </a:rPr>
              <a:t>Geriatrik</a:t>
            </a:r>
            <a:r>
              <a:rPr lang="tr-TR" dirty="0">
                <a:latin typeface="Calibri" panose="020F0502020204030204" pitchFamily="34" charset="0"/>
                <a:ea typeface="Times New Roman" panose="02020603050405020304" pitchFamily="18" charset="0"/>
                <a:cs typeface="Calibri" panose="020F0502020204030204" pitchFamily="34" charset="0"/>
              </a:rPr>
              <a:t> sosyal hizmet uzmanlarının </a:t>
            </a:r>
            <a:r>
              <a:rPr lang="tr-TR" b="1" dirty="0">
                <a:latin typeface="Calibri" panose="020F0502020204030204" pitchFamily="34" charset="0"/>
                <a:ea typeface="Times New Roman" panose="02020603050405020304" pitchFamily="18" charset="0"/>
                <a:cs typeface="Calibri" panose="020F0502020204030204" pitchFamily="34" charset="0"/>
              </a:rPr>
              <a:t>sorunun tespiti ve incelenmesi, vaka çalışması ve yönetimi, bireysel danışmanlık, grup çalışmaları, </a:t>
            </a:r>
            <a:r>
              <a:rPr lang="tr-TR" b="1" dirty="0" err="1">
                <a:latin typeface="Calibri" panose="020F0502020204030204" pitchFamily="34" charset="0"/>
                <a:ea typeface="Times New Roman" panose="02020603050405020304" pitchFamily="18" charset="0"/>
                <a:cs typeface="Calibri" panose="020F0502020204030204" pitchFamily="34" charset="0"/>
              </a:rPr>
              <a:t>liyazon</a:t>
            </a:r>
            <a:r>
              <a:rPr lang="tr-TR" b="1" dirty="0">
                <a:latin typeface="Calibri" panose="020F0502020204030204" pitchFamily="34" charset="0"/>
                <a:ea typeface="Times New Roman" panose="02020603050405020304" pitchFamily="18" charset="0"/>
                <a:cs typeface="Calibri" panose="020F0502020204030204" pitchFamily="34" charset="0"/>
              </a:rPr>
              <a:t> (yaşlı birey ile toplum arasında ilişki kurulması), savunuculuk, toplum kaynaklarını kullanma</a:t>
            </a:r>
            <a:r>
              <a:rPr lang="tr-TR" dirty="0">
                <a:latin typeface="Calibri" panose="020F0502020204030204" pitchFamily="34" charset="0"/>
                <a:ea typeface="Times New Roman" panose="02020603050405020304" pitchFamily="18" charset="0"/>
                <a:cs typeface="Calibri" panose="020F0502020204030204" pitchFamily="34" charset="0"/>
              </a:rPr>
              <a:t> gibi rolleri bulunmaktadır.</a:t>
            </a:r>
          </a:p>
          <a:p>
            <a:pPr marL="457740" indent="-457200" algn="just">
              <a:spcBef>
                <a:spcPts val="751"/>
              </a:spcBef>
            </a:pPr>
            <a:r>
              <a:rPr lang="tr-TR" sz="2800" dirty="0" err="1">
                <a:latin typeface="Calibri" panose="020F0502020204030204" pitchFamily="34" charset="0"/>
                <a:ea typeface="Times New Roman" panose="02020603050405020304" pitchFamily="18" charset="0"/>
                <a:cs typeface="Calibri" panose="020F0502020204030204" pitchFamily="34" charset="0"/>
              </a:rPr>
              <a:t>Geriatrik</a:t>
            </a:r>
            <a:r>
              <a:rPr lang="tr-TR" sz="2800" dirty="0">
                <a:latin typeface="Calibri" panose="020F0502020204030204" pitchFamily="34" charset="0"/>
                <a:ea typeface="Times New Roman" panose="02020603050405020304" pitchFamily="18" charset="0"/>
                <a:cs typeface="Calibri" panose="020F0502020204030204" pitchFamily="34" charset="0"/>
              </a:rPr>
              <a:t> sosyal hizmet uzmanı gizlilik, etik konular, mevzuat, kültürel bileşenler ve yaşlı birey ile ailesinin hakları konusunda, mevcut bilgi sisteminin gerekleri ile hastanın gereksinmeleri arasında bir denge kurulmasında yardımcı olur.</a:t>
            </a:r>
          </a:p>
          <a:p>
            <a:pPr marL="457740" indent="-457200" algn="just">
              <a:spcBef>
                <a:spcPts val="751"/>
              </a:spcBef>
            </a:pPr>
            <a:endParaRPr lang="tr-TR" dirty="0">
              <a:latin typeface="Calibri" panose="020F0502020204030204" pitchFamily="34" charset="0"/>
              <a:ea typeface="Times New Roman" panose="02020603050405020304" pitchFamily="18" charset="0"/>
              <a:cs typeface="Calibri" panose="020F0502020204030204" pitchFamily="34" charset="0"/>
            </a:endParaRPr>
          </a:p>
          <a:p>
            <a:pPr marL="540" indent="0" algn="just">
              <a:spcBef>
                <a:spcPts val="751"/>
              </a:spcBef>
              <a:buNone/>
            </a:pPr>
            <a:endParaRPr lang="tr-TR" sz="1600" spc="-1" dirty="0">
              <a:solidFill>
                <a:srgbClr val="000000"/>
              </a:solidFill>
              <a:uFill>
                <a:solidFill>
                  <a:srgbClr val="FFFFFF"/>
                </a:solidFill>
              </a:uFill>
              <a:latin typeface="Times New Roman" pitchFamily="18" charset="0"/>
              <a:cs typeface="Times New Roman" pitchFamily="18" charset="0"/>
            </a:endParaRPr>
          </a:p>
          <a:p>
            <a:pPr marL="540" indent="0" algn="just">
              <a:spcBef>
                <a:spcPts val="751"/>
              </a:spcBef>
              <a:buNone/>
            </a:pPr>
            <a:endParaRPr lang="tr-TR" sz="1600" b="1" spc="-1" dirty="0">
              <a:solidFill>
                <a:srgbClr val="000000"/>
              </a:solidFill>
              <a:uFill>
                <a:solidFill>
                  <a:srgbClr val="FFFFFF"/>
                </a:solidFill>
              </a:uFill>
              <a:latin typeface="Times New Roman" pitchFamily="18" charset="0"/>
              <a:cs typeface="Times New Roman" pitchFamily="18" charset="0"/>
            </a:endParaRPr>
          </a:p>
          <a:p>
            <a:pPr marL="540" indent="0" algn="just">
              <a:spcBef>
                <a:spcPts val="751"/>
              </a:spcBef>
              <a:buNone/>
            </a:pPr>
            <a:endParaRPr lang="tr-TR" sz="1600" spc="-1" dirty="0">
              <a:solidFill>
                <a:srgbClr val="000000"/>
              </a:solidFill>
              <a:uFill>
                <a:solidFill>
                  <a:srgbClr val="FFFFFF"/>
                </a:solidFill>
              </a:u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22</a:t>
            </a:fld>
            <a:endParaRPr lang="tr-TR" dirty="0"/>
          </a:p>
        </p:txBody>
      </p:sp>
      <p:sp>
        <p:nvSpPr>
          <p:cNvPr id="5" name="3 Slayt Numarası Yer Tutucusu"/>
          <p:cNvSpPr txBox="1">
            <a:spLocks/>
          </p:cNvSpPr>
          <p:nvPr/>
        </p:nvSpPr>
        <p:spPr>
          <a:xfrm>
            <a:off x="8742294" y="5586412"/>
            <a:ext cx="727842"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4539396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Autofit/>
          </a:bodyPr>
          <a:lstStyle/>
          <a:p>
            <a:r>
              <a:rPr lang="tr-TR" sz="28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Kaynaklar</a:t>
            </a:r>
            <a:br>
              <a:rPr lang="tr-TR" sz="28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br>
            <a:endParaRPr lang="tr-TR" sz="2800" b="1" dirty="0">
              <a:solidFill>
                <a:schemeClr val="tx1"/>
              </a:solidFill>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80963" indent="0" algn="just">
              <a:spcAft>
                <a:spcPts val="750"/>
              </a:spcAft>
              <a:buNone/>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80963" indent="0" algn="just">
              <a:spcAft>
                <a:spcPts val="750"/>
              </a:spcAft>
              <a:buNone/>
            </a:pPr>
            <a:r>
              <a:rPr lang="tr-TR" sz="2800" dirty="0">
                <a:latin typeface="Calibri" panose="020F0502020204030204" pitchFamily="34" charset="0"/>
                <a:ea typeface="Times New Roman" panose="02020603050405020304" pitchFamily="18" charset="0"/>
                <a:cs typeface="Calibri" panose="020F0502020204030204" pitchFamily="34" charset="0"/>
              </a:rPr>
              <a:t>1)Yaşlılığa Çok Yönlü Bakış. Yaşlılar İçin Sosyal Hizmet. Baş Editör: Prof. Dr. Emine </a:t>
            </a:r>
            <a:r>
              <a:rPr lang="tr-TR" sz="2800" dirty="0" err="1">
                <a:latin typeface="Calibri" panose="020F0502020204030204" pitchFamily="34" charset="0"/>
                <a:ea typeface="Times New Roman" panose="02020603050405020304" pitchFamily="18" charset="0"/>
                <a:cs typeface="Calibri" panose="020F0502020204030204" pitchFamily="34" charset="0"/>
              </a:rPr>
              <a:t>Özmete</a:t>
            </a:r>
            <a:r>
              <a:rPr lang="tr-TR" sz="2800" dirty="0">
                <a:latin typeface="Calibri" panose="020F0502020204030204" pitchFamily="34" charset="0"/>
                <a:ea typeface="Times New Roman" panose="02020603050405020304" pitchFamily="18" charset="0"/>
                <a:cs typeface="Calibri" panose="020F0502020204030204" pitchFamily="34" charset="0"/>
              </a:rPr>
              <a:t>. Kitap </a:t>
            </a:r>
            <a:r>
              <a:rPr lang="tr-TR" sz="2800" dirty="0" err="1">
                <a:latin typeface="Calibri" panose="020F0502020204030204" pitchFamily="34" charset="0"/>
                <a:ea typeface="Times New Roman" panose="02020603050405020304" pitchFamily="18" charset="0"/>
                <a:cs typeface="Calibri" panose="020F0502020204030204" pitchFamily="34" charset="0"/>
              </a:rPr>
              <a:t>Editörü:Prof</a:t>
            </a:r>
            <a:r>
              <a:rPr lang="tr-TR" sz="2800" dirty="0">
                <a:latin typeface="Calibri" panose="020F0502020204030204" pitchFamily="34" charset="0"/>
                <a:ea typeface="Times New Roman" panose="02020603050405020304" pitchFamily="18" charset="0"/>
                <a:cs typeface="Calibri" panose="020F0502020204030204" pitchFamily="34" charset="0"/>
              </a:rPr>
              <a:t>. Dr. Emine </a:t>
            </a:r>
            <a:r>
              <a:rPr lang="tr-TR" sz="2800" dirty="0" err="1">
                <a:latin typeface="Calibri" panose="020F0502020204030204" pitchFamily="34" charset="0"/>
                <a:ea typeface="Times New Roman" panose="02020603050405020304" pitchFamily="18" charset="0"/>
                <a:cs typeface="Calibri" panose="020F0502020204030204" pitchFamily="34" charset="0"/>
              </a:rPr>
              <a:t>Özmete</a:t>
            </a:r>
            <a:r>
              <a:rPr lang="tr-TR" sz="2800" dirty="0">
                <a:latin typeface="Calibri" panose="020F0502020204030204" pitchFamily="34" charset="0"/>
                <a:ea typeface="Times New Roman" panose="02020603050405020304" pitchFamily="18" charset="0"/>
                <a:cs typeface="Calibri" panose="020F0502020204030204" pitchFamily="34" charset="0"/>
              </a:rPr>
              <a:t>. Hedef Yayıncılık ve Mühendislik. Ankara, 2018.</a:t>
            </a:r>
          </a:p>
          <a:p>
            <a:pPr marL="80963" indent="0" algn="just">
              <a:spcAft>
                <a:spcPts val="750"/>
              </a:spcAft>
              <a:buNone/>
            </a:pPr>
            <a:r>
              <a:rPr lang="tr-TR" sz="2800" dirty="0">
                <a:latin typeface="Calibri" panose="020F0502020204030204" pitchFamily="34" charset="0"/>
                <a:ea typeface="Times New Roman" panose="02020603050405020304" pitchFamily="18" charset="0"/>
                <a:cs typeface="Calibri" panose="020F0502020204030204" pitchFamily="34" charset="0"/>
              </a:rPr>
              <a:t>2)</a:t>
            </a:r>
            <a:r>
              <a:rPr lang="tr-TR" sz="2800" dirty="0" err="1">
                <a:latin typeface="Calibri" panose="020F0502020204030204" pitchFamily="34" charset="0"/>
                <a:ea typeface="Times New Roman" panose="02020603050405020304" pitchFamily="18" charset="0"/>
                <a:cs typeface="Calibri" panose="020F0502020204030204" pitchFamily="34" charset="0"/>
              </a:rPr>
              <a:t>Gerontolojik</a:t>
            </a:r>
            <a:r>
              <a:rPr lang="tr-TR" sz="2800" dirty="0">
                <a:latin typeface="Calibri" panose="020F0502020204030204" pitchFamily="34" charset="0"/>
                <a:ea typeface="Times New Roman" panose="02020603050405020304" pitchFamily="18" charset="0"/>
                <a:cs typeface="Calibri" panose="020F0502020204030204" pitchFamily="34" charset="0"/>
              </a:rPr>
              <a:t> Sosyal Hizmet. Ed. Emre Birinci. Nobel Akademik Yayıncılık. Ankara,2021</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a:t>
            </a:r>
          </a:p>
          <a:p>
            <a:pPr marL="549275" indent="-457200" algn="just">
              <a:buFont typeface="Wingdings" panose="05000000000000000000" pitchFamily="2" charset="2"/>
              <a:buChar char="ü"/>
              <a:tabLst>
                <a:tab pos="0" algn="l"/>
              </a:tabLst>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23</a:t>
            </a:fld>
            <a:endParaRPr lang="tr-TR"/>
          </a:p>
        </p:txBody>
      </p:sp>
    </p:spTree>
    <p:extLst>
      <p:ext uri="{BB962C8B-B14F-4D97-AF65-F5344CB8AC3E}">
        <p14:creationId xmlns:p14="http://schemas.microsoft.com/office/powerpoint/2010/main" val="1491849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Yaşlılık Sorunlarında Kullanılan Terimler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57740" indent="-457200" algn="just">
              <a:buClr>
                <a:srgbClr val="B31166"/>
              </a:buClr>
              <a:buFont typeface="Arial" panose="020B0604020202020204" pitchFamily="34" charset="0"/>
              <a:buChar char="•"/>
            </a:pPr>
            <a:endParaRPr lang="tr-TR" sz="2800" b="1" dirty="0">
              <a:solidFill>
                <a:schemeClr val="tx1"/>
              </a:solidFill>
              <a:latin typeface="Calibri" panose="020F0502020204030204" pitchFamily="34" charset="0"/>
              <a:ea typeface="Times New Roman" panose="02020603050405020304" pitchFamily="18" charset="0"/>
              <a:cs typeface="Calibri" panose="020F0502020204030204" pitchFamily="34" charset="0"/>
            </a:endParaRPr>
          </a:p>
          <a:p>
            <a:pPr marL="457740" indent="-457200" algn="just">
              <a:buClr>
                <a:srgbClr val="B31166"/>
              </a:buClr>
              <a:buFont typeface="Arial" panose="020B0604020202020204" pitchFamily="34" charset="0"/>
              <a:buChar char="•"/>
            </a:pPr>
            <a:r>
              <a:rPr lang="tr-TR" sz="2800" b="1" dirty="0" err="1">
                <a:solidFill>
                  <a:schemeClr val="tx1"/>
                </a:solidFill>
                <a:latin typeface="Calibri" panose="020F0502020204030204" pitchFamily="34" charset="0"/>
                <a:ea typeface="Times New Roman" panose="02020603050405020304" pitchFamily="18" charset="0"/>
                <a:cs typeface="Calibri" panose="020F0502020204030204" pitchFamily="34" charset="0"/>
              </a:rPr>
              <a:t>Gerontoloji</a:t>
            </a:r>
            <a:r>
              <a:rPr lang="tr-TR" sz="28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 </a:t>
            </a:r>
            <a:r>
              <a:rPr lang="tr-TR" sz="2800" dirty="0">
                <a:solidFill>
                  <a:schemeClr val="tx1"/>
                </a:solidFill>
                <a:latin typeface="Calibri" panose="020F0502020204030204" pitchFamily="34" charset="0"/>
                <a:ea typeface="Times New Roman" panose="02020603050405020304" pitchFamily="18" charset="0"/>
                <a:cs typeface="Calibri" panose="020F0502020204030204" pitchFamily="34" charset="0"/>
              </a:rPr>
              <a:t>y</a:t>
            </a:r>
            <a:r>
              <a:rPr lang="tr-TR" sz="28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aşlılık sorunlarını çözme</a:t>
            </a:r>
            <a:r>
              <a:rPr lang="tr-TR" sz="2800" dirty="0">
                <a:solidFill>
                  <a:schemeClr val="tx1"/>
                </a:solidFill>
                <a:latin typeface="Calibri" panose="020F0502020204030204" pitchFamily="34" charset="0"/>
                <a:ea typeface="Times New Roman" panose="02020603050405020304" pitchFamily="18" charset="0"/>
                <a:cs typeface="Calibri" panose="020F0502020204030204" pitchFamily="34" charset="0"/>
              </a:rPr>
              <a:t>, anlama, tanımlama, y</a:t>
            </a:r>
            <a:r>
              <a:rPr lang="tr-TR" sz="28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aşlanma süreçlerine doğru yer ve zamanda müdahale etmeye yönelik çalışmaları içerir.</a:t>
            </a:r>
          </a:p>
          <a:p>
            <a:pPr marL="457740" indent="-457200" algn="just">
              <a:buClr>
                <a:srgbClr val="B31166"/>
              </a:buClr>
              <a:buFont typeface="Arial" panose="020B0604020202020204" pitchFamily="34" charset="0"/>
              <a:buChar char="•"/>
            </a:pPr>
            <a:r>
              <a:rPr lang="tr-TR" sz="2800" b="1" dirty="0" err="1">
                <a:solidFill>
                  <a:schemeClr val="tx1"/>
                </a:solidFill>
                <a:latin typeface="Calibri" panose="020F0502020204030204" pitchFamily="34" charset="0"/>
                <a:ea typeface="Times New Roman" panose="02020603050405020304" pitchFamily="18" charset="0"/>
                <a:cs typeface="Calibri" panose="020F0502020204030204" pitchFamily="34" charset="0"/>
              </a:rPr>
              <a:t>Gerontoloji</a:t>
            </a:r>
            <a:r>
              <a:rPr lang="tr-TR" sz="28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 </a:t>
            </a:r>
            <a:r>
              <a:rPr lang="tr-TR" sz="2800" b="1" dirty="0" err="1">
                <a:solidFill>
                  <a:schemeClr val="tx1"/>
                </a:solidFill>
                <a:latin typeface="Calibri" panose="020F0502020204030204" pitchFamily="34" charset="0"/>
                <a:ea typeface="Times New Roman" panose="02020603050405020304" pitchFamily="18" charset="0"/>
                <a:cs typeface="Calibri" panose="020F0502020204030204" pitchFamily="34" charset="0"/>
              </a:rPr>
              <a:t>disiplinlerarası</a:t>
            </a:r>
            <a:r>
              <a:rPr lang="tr-TR" sz="28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 </a:t>
            </a:r>
            <a:r>
              <a:rPr lang="tr-TR" sz="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bir bilimdir.</a:t>
            </a:r>
          </a:p>
          <a:p>
            <a:pPr marL="457740" indent="-457200" algn="just">
              <a:buClr>
                <a:srgbClr val="B31166"/>
              </a:buClr>
              <a:buFont typeface="Arial" panose="020B0604020202020204" pitchFamily="34" charset="0"/>
              <a:buChar char="•"/>
            </a:pPr>
            <a:r>
              <a:rPr lang="tr-TR" sz="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Yaşlı bireyler için sosyal hizmet alanında yürütülen çalışmalara </a:t>
            </a:r>
            <a:r>
              <a:rPr lang="tr-TR" sz="2800" b="1" dirty="0" err="1">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gerontolojik</a:t>
            </a:r>
            <a:r>
              <a:rPr lang="tr-TR" sz="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sosyal hizmet</a:t>
            </a:r>
            <a:r>
              <a:rPr lang="tr-TR" sz="28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adı verilmektedir.</a:t>
            </a:r>
          </a:p>
          <a:p>
            <a:pPr marL="549275" indent="-457200" algn="just">
              <a:buFont typeface="Wingdings" panose="05000000000000000000" pitchFamily="2" charset="2"/>
              <a:buChar char="ü"/>
              <a:tabLst>
                <a:tab pos="0" algn="l"/>
              </a:tabLst>
            </a:pPr>
            <a:endParaRPr lang="tr-TR" sz="2800" dirty="0">
              <a:solidFill>
                <a:schemeClr val="tx1"/>
              </a:solidFill>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2498398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Gerontolojik</a:t>
            </a:r>
            <a:r>
              <a:rPr lang="tr-TR" sz="2800" b="1" dirty="0">
                <a:solidFill>
                  <a:schemeClr val="tx1"/>
                </a:solidFill>
                <a:latin typeface="Calibri" panose="020F0502020204030204" pitchFamily="34" charset="0"/>
                <a:cs typeface="Calibri" panose="020F0502020204030204" pitchFamily="34" charset="0"/>
              </a:rPr>
              <a:t> Sosyal Hizmet</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Arial" panose="020B0604020202020204" pitchFamily="34" charset="0"/>
              <a:buChar char="•"/>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9275" indent="-457200" algn="just">
              <a:buFont typeface="Arial" panose="020B0604020202020204" pitchFamily="34" charset="0"/>
              <a:buChar char="•"/>
              <a:tabLst>
                <a:tab pos="0" algn="l"/>
              </a:tabLst>
            </a:pPr>
            <a:r>
              <a:rPr lang="tr-TR" sz="2800" b="1" dirty="0" err="1">
                <a:latin typeface="Calibri" panose="020F0502020204030204" pitchFamily="34" charset="0"/>
                <a:ea typeface="Times New Roman" panose="02020603050405020304" pitchFamily="18" charset="0"/>
                <a:cs typeface="Calibri" panose="020F0502020204030204" pitchFamily="34" charset="0"/>
              </a:rPr>
              <a:t>Gerontolojik</a:t>
            </a:r>
            <a:r>
              <a:rPr lang="tr-TR" sz="2800" b="1" dirty="0">
                <a:latin typeface="Calibri" panose="020F0502020204030204" pitchFamily="34" charset="0"/>
                <a:ea typeface="Times New Roman" panose="02020603050405020304" pitchFamily="18" charset="0"/>
                <a:cs typeface="Calibri" panose="020F0502020204030204" pitchFamily="34" charset="0"/>
              </a:rPr>
              <a:t> sosyal hizmet, </a:t>
            </a:r>
            <a:r>
              <a:rPr lang="tr-TR" sz="2800" dirty="0">
                <a:latin typeface="Calibri" panose="020F0502020204030204" pitchFamily="34" charset="0"/>
                <a:ea typeface="Times New Roman" panose="02020603050405020304" pitchFamily="18" charset="0"/>
                <a:cs typeface="Calibri" panose="020F0502020204030204" pitchFamily="34" charset="0"/>
              </a:rPr>
              <a:t>sosyal hizmet yöntem ve tekniklerini kullanarak, yaşlı bireylerin yaşlılıkla birlikte ortaya çıkan fiziksel, ruhsal, sosyal ve ekonomik sorunlarına çözüm yolları bularak, onların ve ailelerinin yaşam kalitelerini arttırmayı amaçlamaktadır.</a:t>
            </a:r>
          </a:p>
          <a:p>
            <a:pPr marL="549275" indent="-457200" algn="just">
              <a:buFont typeface="Wingdings" panose="05000000000000000000" pitchFamily="2" charset="2"/>
              <a:buChar char="ü"/>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569811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Gerontolojik</a:t>
            </a:r>
            <a:r>
              <a:rPr lang="tr-TR" sz="2800" b="1" dirty="0">
                <a:solidFill>
                  <a:schemeClr val="tx1"/>
                </a:solidFill>
                <a:latin typeface="Calibri" panose="020F0502020204030204" pitchFamily="34" charset="0"/>
                <a:cs typeface="Calibri" panose="020F0502020204030204" pitchFamily="34" charset="0"/>
              </a:rPr>
              <a:t> Sosyal Hizmet</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Arial" panose="020B0604020202020204" pitchFamily="34" charset="0"/>
              <a:buChar char="•"/>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9275" indent="-457200" algn="just">
              <a:tabLst>
                <a:tab pos="0" algn="l"/>
              </a:tabLst>
            </a:pPr>
            <a:r>
              <a:rPr lang="tr-TR" sz="2800" dirty="0" err="1">
                <a:latin typeface="Calibri" panose="020F0502020204030204" pitchFamily="34" charset="0"/>
                <a:ea typeface="Times New Roman" panose="02020603050405020304" pitchFamily="18" charset="0"/>
                <a:cs typeface="Calibri" panose="020F0502020204030204" pitchFamily="34" charset="0"/>
              </a:rPr>
              <a:t>Gerontolojik</a:t>
            </a:r>
            <a:r>
              <a:rPr lang="tr-TR" sz="2800" dirty="0">
                <a:latin typeface="Calibri" panose="020F0502020204030204" pitchFamily="34" charset="0"/>
                <a:ea typeface="Times New Roman" panose="02020603050405020304" pitchFamily="18" charset="0"/>
                <a:cs typeface="Calibri" panose="020F0502020204030204" pitchFamily="34" charset="0"/>
              </a:rPr>
              <a:t> sosyal hizmet, sosyal refah programlarının geliştirilmesinde toplumu bir bütün olarak ele almaktadır ve olası problemleri önlemeyi, mevcut sistemi ihtiyaç anında devreye sokmayı ve </a:t>
            </a:r>
            <a:r>
              <a:rPr lang="tr-TR" sz="2800" b="1" dirty="0">
                <a:latin typeface="Calibri" panose="020F0502020204030204" pitchFamily="34" charset="0"/>
                <a:ea typeface="Times New Roman" panose="02020603050405020304" pitchFamily="18" charset="0"/>
                <a:cs typeface="Calibri" panose="020F0502020204030204" pitchFamily="34" charset="0"/>
              </a:rPr>
              <a:t>insanların sağlıklı yaşlanmasına zemin hazırlayan ortamları düzenlemeyi</a:t>
            </a:r>
            <a:r>
              <a:rPr lang="tr-TR" sz="2800" dirty="0">
                <a:latin typeface="Calibri" panose="020F0502020204030204" pitchFamily="34" charset="0"/>
                <a:ea typeface="Times New Roman" panose="02020603050405020304" pitchFamily="18" charset="0"/>
                <a:cs typeface="Calibri" panose="020F0502020204030204" pitchFamily="34" charset="0"/>
              </a:rPr>
              <a:t> amaç edinmektedir. </a:t>
            </a:r>
          </a:p>
          <a:p>
            <a:pPr marL="549275" indent="-457200" algn="just">
              <a:buFont typeface="Wingdings" panose="05000000000000000000" pitchFamily="2" charset="2"/>
              <a:buChar char="ü"/>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1811868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Gerontolojik</a:t>
            </a:r>
            <a:r>
              <a:rPr lang="tr-TR" sz="2800" b="1" dirty="0">
                <a:solidFill>
                  <a:schemeClr val="tx1"/>
                </a:solidFill>
                <a:latin typeface="Calibri" panose="020F0502020204030204" pitchFamily="34" charset="0"/>
                <a:cs typeface="Calibri" panose="020F0502020204030204" pitchFamily="34" charset="0"/>
              </a:rPr>
              <a:t> Sosyal Hizmet</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00578" lvl="1" indent="0" algn="just">
              <a:buClr>
                <a:srgbClr val="B31166"/>
              </a:buClr>
              <a:buNone/>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300578" lvl="1" indent="0" algn="just">
              <a:buClr>
                <a:srgbClr val="B31166"/>
              </a:buClr>
              <a:buNone/>
            </a:pPr>
            <a:r>
              <a:rPr lang="tr-TR" sz="2800" b="1" dirty="0" err="1">
                <a:latin typeface="Calibri" panose="020F0502020204030204" pitchFamily="34" charset="0"/>
                <a:ea typeface="Times New Roman" panose="02020603050405020304" pitchFamily="18" charset="0"/>
                <a:cs typeface="Calibri" panose="020F0502020204030204" pitchFamily="34" charset="0"/>
              </a:rPr>
              <a:t>Gerontolojik</a:t>
            </a:r>
            <a:r>
              <a:rPr lang="tr-TR" sz="2800" b="1" dirty="0">
                <a:latin typeface="Calibri" panose="020F0502020204030204" pitchFamily="34" charset="0"/>
                <a:ea typeface="Times New Roman" panose="02020603050405020304" pitchFamily="18" charset="0"/>
                <a:cs typeface="Calibri" panose="020F0502020204030204" pitchFamily="34" charset="0"/>
              </a:rPr>
              <a:t> sosyal hizmet kapsamında;</a:t>
            </a:r>
          </a:p>
          <a:p>
            <a:pPr marL="757778" lvl="1" indent="-457200" algn="just">
              <a:buClr>
                <a:srgbClr val="B31166"/>
              </a:buClr>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Yaşlı bireylerin aileye, topluma ve ülke ekonomisine katkısının kabul edilmesi ve katkı sürecinin desteklenmesi,</a:t>
            </a:r>
          </a:p>
          <a:p>
            <a:pPr marL="757778" lvl="1" indent="-457200" algn="just">
              <a:buClr>
                <a:srgbClr val="B31166"/>
              </a:buClr>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Yaşlılığa yönelik toplum içerisinde oluşan ya da oluşabilecek yanlış inanışlar konusunda toplumun bilinçlendirilmesi,</a:t>
            </a:r>
          </a:p>
          <a:p>
            <a:pPr marL="757778" lvl="1" indent="-457200" algn="just">
              <a:buClr>
                <a:srgbClr val="B31166"/>
              </a:buClr>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Yaşlı haklarına ilişkin farkındalık kazandırılması,</a:t>
            </a:r>
          </a:p>
          <a:p>
            <a:pPr marL="549275" indent="-457200" algn="just">
              <a:buFont typeface="Arial" panose="020B0604020202020204" pitchFamily="34" charset="0"/>
              <a:buChar char="•"/>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1355010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Gerontolojik</a:t>
            </a:r>
            <a:r>
              <a:rPr lang="tr-TR" sz="2800" b="1" dirty="0">
                <a:solidFill>
                  <a:schemeClr val="tx1"/>
                </a:solidFill>
                <a:latin typeface="Calibri" panose="020F0502020204030204" pitchFamily="34" charset="0"/>
                <a:cs typeface="Calibri" panose="020F0502020204030204" pitchFamily="34" charset="0"/>
              </a:rPr>
              <a:t> Sosyal Hizmet</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757778" lvl="1" indent="-457200" algn="just">
              <a:buClr>
                <a:srgbClr val="B31166"/>
              </a:buClr>
              <a:buFont typeface="Arial" panose="020B0604020202020204" pitchFamily="34" charset="0"/>
              <a:buChar char="•"/>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757778" lvl="1" indent="-457200" algn="just">
              <a:buClr>
                <a:srgbClr val="B31166"/>
              </a:buClr>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Yaşlı ihmal ve istismarı konusunda koruyucu ve önleyici çalışmaların yapılması,</a:t>
            </a:r>
          </a:p>
          <a:p>
            <a:pPr marL="757778" lvl="1" indent="-457200" algn="just">
              <a:buClr>
                <a:srgbClr val="B31166"/>
              </a:buClr>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Toplum içerisinde gönüllü çalışmaların arttırılmasına yönelik sosyal politikaların üretilmesi,</a:t>
            </a:r>
          </a:p>
          <a:p>
            <a:pPr marL="757778" lvl="1" indent="-457200" algn="just">
              <a:buClr>
                <a:srgbClr val="B31166"/>
              </a:buClr>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Sağlıklı yaşlanma konusunda bireylerin bilinçlendirilmesi amaçlanmaktadır.</a:t>
            </a:r>
          </a:p>
          <a:p>
            <a:pPr marL="549275" indent="-457200" algn="just">
              <a:buFont typeface="Arial" panose="020B0604020202020204" pitchFamily="34" charset="0"/>
              <a:buChar char="•"/>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2516789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Gerontolojik</a:t>
            </a:r>
            <a:r>
              <a:rPr lang="tr-TR" sz="2800" b="1" dirty="0">
                <a:solidFill>
                  <a:schemeClr val="tx1"/>
                </a:solidFill>
                <a:latin typeface="Calibri" panose="020F0502020204030204" pitchFamily="34" charset="0"/>
                <a:cs typeface="Calibri" panose="020F0502020204030204" pitchFamily="34" charset="0"/>
              </a:rPr>
              <a:t> Sosyal Hizmet</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Arial" panose="020B0604020202020204" pitchFamily="34" charset="0"/>
              <a:buChar char="•"/>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80963" indent="0" algn="just">
              <a:spcAft>
                <a:spcPts val="750"/>
              </a:spcAft>
              <a:buNone/>
            </a:pPr>
            <a:r>
              <a:rPr lang="tr-TR" sz="2800" b="1" dirty="0">
                <a:ea typeface="Times New Roman" panose="02020603050405020304" pitchFamily="18" charset="0"/>
                <a:cs typeface="Times New Roman" panose="02020603050405020304" pitchFamily="18" charset="0"/>
              </a:rPr>
              <a:t>Sosyal hizmet uzmanının </a:t>
            </a:r>
            <a:r>
              <a:rPr lang="tr-TR" sz="2800" b="1" dirty="0" err="1">
                <a:ea typeface="Times New Roman" panose="02020603050405020304" pitchFamily="18" charset="0"/>
                <a:cs typeface="Times New Roman" panose="02020603050405020304" pitchFamily="18" charset="0"/>
              </a:rPr>
              <a:t>gerontolojik</a:t>
            </a:r>
            <a:r>
              <a:rPr lang="tr-TR" sz="2800" b="1" dirty="0">
                <a:ea typeface="Times New Roman" panose="02020603050405020304" pitchFamily="18" charset="0"/>
                <a:cs typeface="Times New Roman" panose="02020603050405020304" pitchFamily="18" charset="0"/>
              </a:rPr>
              <a:t> hizmet alanında çalışırken öncelikli olarak yaptığı incelemeler, yaşlı bireyin ve ona bakım sağlayan ailesinin;</a:t>
            </a:r>
          </a:p>
          <a:p>
            <a:pPr marL="538163" indent="-457200" algn="just">
              <a:spcAft>
                <a:spcPts val="750"/>
              </a:spcAft>
              <a:buFont typeface="Wingdings" panose="05000000000000000000" pitchFamily="2" charset="2"/>
              <a:buChar char="ü"/>
            </a:pPr>
            <a:r>
              <a:rPr lang="tr-TR" sz="2800" b="1" dirty="0">
                <a:ea typeface="Times New Roman" panose="02020603050405020304" pitchFamily="18" charset="0"/>
                <a:cs typeface="Times New Roman" panose="02020603050405020304" pitchFamily="18" charset="0"/>
              </a:rPr>
              <a:t>Fiziksel alanı </a:t>
            </a:r>
            <a:r>
              <a:rPr lang="tr-TR" sz="2800" dirty="0">
                <a:ea typeface="Times New Roman" panose="02020603050405020304" pitchFamily="18" charset="0"/>
                <a:cs typeface="Times New Roman" panose="02020603050405020304" pitchFamily="18" charset="0"/>
              </a:rPr>
              <a:t>(sağlık geçmişine ilişkin kayıtlar, fiziki görünümü ile davranışları, mevcut işlevselliği), </a:t>
            </a:r>
          </a:p>
          <a:p>
            <a:pPr marL="538163" indent="-457200" algn="just">
              <a:spcAft>
                <a:spcPts val="750"/>
              </a:spcAft>
              <a:buFont typeface="Wingdings" panose="05000000000000000000" pitchFamily="2" charset="2"/>
              <a:buChar char="ü"/>
            </a:pPr>
            <a:r>
              <a:rPr lang="tr-TR" sz="2800" b="1" dirty="0">
                <a:ea typeface="Times New Roman" panose="02020603050405020304" pitchFamily="18" charset="0"/>
                <a:cs typeface="Times New Roman" panose="02020603050405020304" pitchFamily="18" charset="0"/>
              </a:rPr>
              <a:t>Psikolojik alanı </a:t>
            </a:r>
            <a:r>
              <a:rPr lang="tr-TR" sz="2800" dirty="0">
                <a:ea typeface="Times New Roman" panose="02020603050405020304" pitchFamily="18" charset="0"/>
                <a:cs typeface="Times New Roman" panose="02020603050405020304" pitchFamily="18" charset="0"/>
              </a:rPr>
              <a:t>(duygu durumu, karakter özellikleri, geleceğe ilişkin düşünceleri, benlik algısı),</a:t>
            </a:r>
          </a:p>
          <a:p>
            <a:pPr marL="538163" indent="-457200" algn="just">
              <a:spcAft>
                <a:spcPts val="750"/>
              </a:spcAft>
              <a:buFont typeface="Wingdings" panose="05000000000000000000" pitchFamily="2" charset="2"/>
              <a:buChar char="ü"/>
            </a:pPr>
            <a:r>
              <a:rPr lang="tr-TR" sz="2800" b="1" dirty="0">
                <a:ea typeface="Times New Roman" panose="02020603050405020304" pitchFamily="18" charset="0"/>
                <a:cs typeface="Times New Roman" panose="02020603050405020304" pitchFamily="18" charset="0"/>
              </a:rPr>
              <a:t>Sosyallik alanı </a:t>
            </a:r>
            <a:r>
              <a:rPr lang="tr-TR" sz="2800" dirty="0">
                <a:ea typeface="Times New Roman" panose="02020603050405020304" pitchFamily="18" charset="0"/>
                <a:cs typeface="Times New Roman" panose="02020603050405020304" pitchFamily="18" charset="0"/>
              </a:rPr>
              <a:t>(sosyal rolleri, destek sistemi, maddi durumu ve eğitim düzeyi),</a:t>
            </a:r>
          </a:p>
          <a:p>
            <a:pPr marL="549275" indent="-457200" algn="just">
              <a:buFont typeface="Wingdings" panose="05000000000000000000" pitchFamily="2" charset="2"/>
              <a:buChar char="ü"/>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38925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err="1">
                <a:solidFill>
                  <a:schemeClr val="tx1"/>
                </a:solidFill>
                <a:latin typeface="Calibri" panose="020F0502020204030204" pitchFamily="34" charset="0"/>
                <a:cs typeface="Calibri" panose="020F0502020204030204" pitchFamily="34" charset="0"/>
              </a:rPr>
              <a:t>Gerontolojik</a:t>
            </a:r>
            <a:r>
              <a:rPr lang="tr-TR" sz="2800" b="1" dirty="0">
                <a:solidFill>
                  <a:schemeClr val="tx1"/>
                </a:solidFill>
                <a:latin typeface="Calibri" panose="020F0502020204030204" pitchFamily="34" charset="0"/>
                <a:cs typeface="Calibri" panose="020F0502020204030204" pitchFamily="34" charset="0"/>
              </a:rPr>
              <a:t> Sosyal Hizmet</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Arial" panose="020B0604020202020204" pitchFamily="34" charset="0"/>
              <a:buChar char="•"/>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38163" indent="-457200" algn="just">
              <a:spcAft>
                <a:spcPts val="750"/>
              </a:spcAft>
              <a:buFont typeface="Wingdings" panose="05000000000000000000" pitchFamily="2" charset="2"/>
              <a:buChar char="ü"/>
            </a:pPr>
            <a:r>
              <a:rPr lang="tr-TR" sz="2800" b="1" dirty="0">
                <a:ea typeface="Times New Roman" panose="02020603050405020304" pitchFamily="18" charset="0"/>
                <a:cs typeface="Times New Roman" panose="02020603050405020304" pitchFamily="18" charset="0"/>
              </a:rPr>
              <a:t>Kültürel alanı </a:t>
            </a:r>
            <a:r>
              <a:rPr lang="tr-TR" sz="2800" dirty="0">
                <a:ea typeface="Times New Roman" panose="02020603050405020304" pitchFamily="18" charset="0"/>
                <a:cs typeface="Times New Roman" panose="02020603050405020304" pitchFamily="18" charset="0"/>
              </a:rPr>
              <a:t>(hastalığın tedavisine ve sonuçlarına yönelik inançları, atıfları, değerleri, iletişim şekilleri),</a:t>
            </a:r>
          </a:p>
          <a:p>
            <a:pPr marL="538163" indent="-457200" algn="just">
              <a:spcAft>
                <a:spcPts val="750"/>
              </a:spcAft>
              <a:buFont typeface="Wingdings" panose="05000000000000000000" pitchFamily="2" charset="2"/>
              <a:buChar char="ü"/>
            </a:pPr>
            <a:r>
              <a:rPr lang="tr-TR" sz="2800" b="1" dirty="0">
                <a:ea typeface="Times New Roman" panose="02020603050405020304" pitchFamily="18" charset="0"/>
                <a:cs typeface="Times New Roman" panose="02020603050405020304" pitchFamily="18" charset="0"/>
              </a:rPr>
              <a:t>Çevresel alanı </a:t>
            </a:r>
            <a:r>
              <a:rPr lang="tr-TR" sz="2800" dirty="0">
                <a:ea typeface="Times New Roman" panose="02020603050405020304" pitchFamily="18" charset="0"/>
                <a:cs typeface="Times New Roman" panose="02020603050405020304" pitchFamily="18" charset="0"/>
              </a:rPr>
              <a:t>(yaşam standartları, yaşadığı ortamın nitelikleri),</a:t>
            </a:r>
          </a:p>
          <a:p>
            <a:pPr marL="538163" indent="-457200" algn="just">
              <a:spcAft>
                <a:spcPts val="750"/>
              </a:spcAft>
              <a:buFont typeface="Wingdings" panose="05000000000000000000" pitchFamily="2" charset="2"/>
              <a:buChar char="ü"/>
            </a:pPr>
            <a:r>
              <a:rPr lang="tr-TR" sz="2800" b="1" dirty="0">
                <a:ea typeface="Times New Roman" panose="02020603050405020304" pitchFamily="18" charset="0"/>
                <a:cs typeface="Times New Roman" panose="02020603050405020304" pitchFamily="18" charset="0"/>
              </a:rPr>
              <a:t>İnançsal alanı </a:t>
            </a:r>
            <a:r>
              <a:rPr lang="tr-TR" sz="2800" dirty="0">
                <a:ea typeface="Times New Roman" panose="02020603050405020304" pitchFamily="18" charset="0"/>
                <a:cs typeface="Times New Roman" panose="02020603050405020304" pitchFamily="18" charset="0"/>
              </a:rPr>
              <a:t>(sosyal çevresindeki bireylerin rolleriyle ilgili inançları, hayata dair kuralları, değer/inanç sistemleri, tıbbi tedavi ile ilgili fikirleri) olmak üzere altı işlev alanı ile ilgilidir.</a:t>
            </a:r>
          </a:p>
          <a:p>
            <a:pPr marL="549275" indent="-457200" algn="just">
              <a:buFont typeface="Wingdings" panose="05000000000000000000" pitchFamily="2" charset="2"/>
              <a:buChar char="ü"/>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9</a:t>
            </a:fld>
            <a:endParaRPr lang="tr-TR"/>
          </a:p>
        </p:txBody>
      </p:sp>
    </p:spTree>
    <p:extLst>
      <p:ext uri="{BB962C8B-B14F-4D97-AF65-F5344CB8AC3E}">
        <p14:creationId xmlns:p14="http://schemas.microsoft.com/office/powerpoint/2010/main" val="86098377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5320</TotalTime>
  <Words>1407</Words>
  <Application>Microsoft Office PowerPoint</Application>
  <PresentationFormat>Geniş ekran</PresentationFormat>
  <Paragraphs>171</Paragraphs>
  <Slides>23</Slides>
  <Notes>15</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23</vt:i4>
      </vt:variant>
    </vt:vector>
  </HeadingPairs>
  <TitlesOfParts>
    <vt:vector size="29" baseType="lpstr">
      <vt:lpstr>Arial</vt:lpstr>
      <vt:lpstr>Calibri</vt:lpstr>
      <vt:lpstr>Calibri Light</vt:lpstr>
      <vt:lpstr>Times New Roman</vt:lpstr>
      <vt:lpstr>Wingdings</vt:lpstr>
      <vt:lpstr>Office Teması</vt:lpstr>
      <vt:lpstr> Ankara Üniversitesi  Sağlık Bilimleri Fakültesi Sosyal Hizmet Anabilim Dalı  </vt:lpstr>
      <vt:lpstr>Yaşlılık Sorunlarında Kullanılan Terimler</vt:lpstr>
      <vt:lpstr>Yaşlılık Sorunlarında Kullanılan Terimler</vt:lpstr>
      <vt:lpstr>Gerontolojik Sosyal Hizmet</vt:lpstr>
      <vt:lpstr>Gerontolojik Sosyal Hizmet</vt:lpstr>
      <vt:lpstr>Gerontolojik Sosyal Hizmet</vt:lpstr>
      <vt:lpstr>Gerontolojik Sosyal Hizmet</vt:lpstr>
      <vt:lpstr>Gerontolojik Sosyal Hizmet</vt:lpstr>
      <vt:lpstr>Gerontolojik Sosyal Hizmet</vt:lpstr>
      <vt:lpstr>Gerontolojik Sosyal Hizmet Uzmanlarının Rol ve İşlevleri</vt:lpstr>
      <vt:lpstr>Gerontolojik Sosyal Hizmet Uzmanlarının Rol ve İşlevleri</vt:lpstr>
      <vt:lpstr>Gerontolojik Sosyal Hizmet Uzmanlarının Rol ve İşlevleri</vt:lpstr>
      <vt:lpstr>Gerontolojik Sosyal Hizmet Uzmanlarının Rol ve İşlevleri</vt:lpstr>
      <vt:lpstr>Gerontolojik Sosyal Hizmet Uzmanlarının Rol ve İşlevleri</vt:lpstr>
      <vt:lpstr>Geriatrik Sosyal Hizmet</vt:lpstr>
      <vt:lpstr>Geriatrik Sosyal Hizmet</vt:lpstr>
      <vt:lpstr>Geriatrik Sosyal Hizmet</vt:lpstr>
      <vt:lpstr>Geriatrik Sosyal Hizmet</vt:lpstr>
      <vt:lpstr>Geriatrik Sosyal Hizmet</vt:lpstr>
      <vt:lpstr>Geriatrik ve Gerontolojik Sosyal Hizmet Uygulama Alanları</vt:lpstr>
      <vt:lpstr>Geriatrik ve Gerontolojik Sosyal Hizmet Uygulama Alanları</vt:lpstr>
      <vt:lpstr>Geriatrik Sosyal Hizmet Uzmanının Rol ve Sorumlulukları</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139</cp:revision>
  <dcterms:created xsi:type="dcterms:W3CDTF">2019-12-10T17:31:29Z</dcterms:created>
  <dcterms:modified xsi:type="dcterms:W3CDTF">2022-12-26T16:31:19Z</dcterms:modified>
</cp:coreProperties>
</file>