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5F1-7687-416A-B2D8-9D9B5B543F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92F-9984-4691-A495-48AF569DA5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5F1-7687-416A-B2D8-9D9B5B543F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92F-9984-4691-A495-48AF569DA5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5F1-7687-416A-B2D8-9D9B5B543F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92F-9984-4691-A495-48AF569DA5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5F1-7687-416A-B2D8-9D9B5B543F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92F-9984-4691-A495-48AF569DA5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5F1-7687-416A-B2D8-9D9B5B543F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92F-9984-4691-A495-48AF569DA5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5F1-7687-416A-B2D8-9D9B5B543F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92F-9984-4691-A495-48AF569DA5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5F1-7687-416A-B2D8-9D9B5B543F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92F-9984-4691-A495-48AF569DA5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5F1-7687-416A-B2D8-9D9B5B543F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92F-9984-4691-A495-48AF569DA5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5F1-7687-416A-B2D8-9D9B5B543F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92F-9984-4691-A495-48AF569DA5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5F1-7687-416A-B2D8-9D9B5B543F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92F-9984-4691-A495-48AF569DA5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5F1-7687-416A-B2D8-9D9B5B543F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1B92F-9984-4691-A495-48AF569DA5F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405F1-7687-416A-B2D8-9D9B5B543F70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B92F-9984-4691-A495-48AF569DA5F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Güvenliğin</a:t>
                      </a:r>
                      <a:r>
                        <a:rPr lang="tr-TR" b="1" baseline="0" dirty="0" smtClean="0"/>
                        <a:t> Güncel Sorunları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Sosyal Güvenlikte</a:t>
                      </a:r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Yeni Gelişmeler ve Sorunlar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Küreselleşme Sonrası Dönem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tr-T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/>
          <a:lstStyle/>
          <a:p>
            <a:r>
              <a:rPr lang="tr-TR" b="1" dirty="0" smtClean="0"/>
              <a:t>KÜRESELLEŞME SONRASI DÖNEM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Küreselleşme </a:t>
            </a:r>
            <a:r>
              <a:rPr lang="tr-TR" dirty="0"/>
              <a:t>süreci tek başına sosyal güvenlik sistemlerindeki değişim ve </a:t>
            </a:r>
            <a:r>
              <a:rPr lang="tr-TR" dirty="0" smtClean="0"/>
              <a:t>dönüşümü </a:t>
            </a:r>
            <a:r>
              <a:rPr lang="tr-TR" dirty="0"/>
              <a:t>açıklayan faktörlerden biri olmamakla birlikte, </a:t>
            </a:r>
          </a:p>
          <a:p>
            <a:endParaRPr lang="tr-TR" dirty="0" smtClean="0"/>
          </a:p>
          <a:p>
            <a:r>
              <a:rPr lang="tr-TR" dirty="0" smtClean="0"/>
              <a:t>1980’li </a:t>
            </a:r>
            <a:r>
              <a:rPr lang="tr-TR" dirty="0"/>
              <a:t>yıllar sonrasında </a:t>
            </a:r>
            <a:r>
              <a:rPr lang="tr-TR" dirty="0" smtClean="0"/>
              <a:t>dünyada </a:t>
            </a:r>
            <a:r>
              <a:rPr lang="tr-TR" dirty="0"/>
              <a:t>yaşanan iktisadi, sosyal, siyasi ve kültürel gelişmelerle ilgili değişimi </a:t>
            </a:r>
            <a:r>
              <a:rPr lang="tr-TR" dirty="0" smtClean="0"/>
              <a:t>incelemek </a:t>
            </a:r>
            <a:r>
              <a:rPr lang="tr-TR" dirty="0"/>
              <a:t>için mutlaka dikkate alınması gereken bir faktördür.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Küreselleşmeyi </a:t>
            </a:r>
            <a:r>
              <a:rPr lang="tr-TR" dirty="0"/>
              <a:t>göz ardı ederek bu dönemi ve günümüzü açıklamak mümkün değildir.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/>
          <a:lstStyle/>
          <a:p>
            <a:r>
              <a:rPr lang="tr-TR" b="1" dirty="0" smtClean="0"/>
              <a:t>KÜRESELLEŞME SONRASI DÖNEM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>
            <a:normAutofit fontScale="77500" lnSpcReduction="20000"/>
          </a:bodyPr>
          <a:lstStyle/>
          <a:p>
            <a:endParaRPr lang="tr-TR" sz="3600" dirty="0" smtClean="0"/>
          </a:p>
          <a:p>
            <a:r>
              <a:rPr lang="tr-TR" sz="3600" dirty="0" smtClean="0"/>
              <a:t>Bir olgu olarak küreselleşme; esasen 1980’li yıllar sonrasında ortaya çıkan küresel ölçekteki ekonomik bütünleşme (entegrasyon) hareketlerini açıklamak için geliştirilen bir kavramdır. </a:t>
            </a:r>
          </a:p>
          <a:p>
            <a:endParaRPr lang="tr-TR" sz="3600" dirty="0" smtClean="0"/>
          </a:p>
          <a:p>
            <a:r>
              <a:rPr lang="tr-TR" sz="3600" dirty="0" smtClean="0"/>
              <a:t>Ortaya çıkışı ve gelişimi itibarıyla yaygın olarak kabul gören görüşe göre küreselleşmenin temel göstergeleri;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Uluslararası mal ve hizmet ticaretinin artması,</a:t>
            </a:r>
          </a:p>
          <a:p>
            <a:pPr lvl="1"/>
            <a:r>
              <a:rPr lang="tr-TR" dirty="0" smtClean="0"/>
              <a:t>Uluslararası sermaye hareketleri ve yatırımların artışı,</a:t>
            </a:r>
          </a:p>
          <a:p>
            <a:pPr lvl="1"/>
            <a:r>
              <a:rPr lang="tr-TR" dirty="0" smtClean="0"/>
              <a:t>Haberleşme ve ulaşım maliyetlerinin düşmesi ve iletişimin artışı,</a:t>
            </a:r>
          </a:p>
          <a:p>
            <a:pPr lvl="1"/>
            <a:r>
              <a:rPr lang="tr-TR" dirty="0" smtClean="0"/>
              <a:t>Çok uluslu şirketlerin büyümesi olarak kabul edilmektedir.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/>
          <a:lstStyle/>
          <a:p>
            <a:r>
              <a:rPr lang="tr-TR" b="1" dirty="0" smtClean="0"/>
              <a:t>KÜRESELLEŞME SONRASI DÖNEM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>
            <a:normAutofit fontScale="77500" lnSpcReduction="20000"/>
          </a:bodyPr>
          <a:lstStyle/>
          <a:p>
            <a:endParaRPr lang="tr-TR" sz="3600" dirty="0" smtClean="0"/>
          </a:p>
          <a:p>
            <a:r>
              <a:rPr lang="tr-TR" dirty="0" smtClean="0"/>
              <a:t>Çalışma hayatı ve endüstri ilişkileri sistemi ile ilgili olarak küreselleşme sürecinin tetiklediği ileri sürülen;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Ekonomi içinde hizmet sektörünün öneminin artmasına bağlı olarak işgücünün ağırlıklı olarak </a:t>
            </a:r>
            <a:r>
              <a:rPr lang="tr-TR" b="1" dirty="0" smtClean="0"/>
              <a:t>hizmet sektöründe istihdam </a:t>
            </a:r>
            <a:r>
              <a:rPr lang="tr-TR" dirty="0" smtClean="0"/>
              <a:t>edilmesi,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Hizmet sektörünün büyümesi ile birlikte </a:t>
            </a:r>
            <a:r>
              <a:rPr lang="tr-TR" b="1" dirty="0" smtClean="0"/>
              <a:t>kadınların işgücüne katılma oranlarının yükselmesi </a:t>
            </a:r>
            <a:r>
              <a:rPr lang="tr-TR" dirty="0" smtClean="0"/>
              <a:t>ve kadınlar, gençler, öğrenciler ile özürlüler için daha uygun olan düşük gelirli, </a:t>
            </a:r>
            <a:r>
              <a:rPr lang="tr-TR" b="1" dirty="0" smtClean="0"/>
              <a:t>güvencesiz esnek çalışma şekillerinin yaygınlaşması,</a:t>
            </a:r>
          </a:p>
          <a:p>
            <a:pPr lvl="1"/>
            <a:endParaRPr lang="tr-TR" b="1" dirty="0" smtClean="0"/>
          </a:p>
          <a:p>
            <a:pPr lvl="1"/>
            <a:r>
              <a:rPr lang="tr-TR" b="1" dirty="0" smtClean="0"/>
              <a:t>Sendikal örgütlenmenin zayıflaması </a:t>
            </a:r>
            <a:r>
              <a:rPr lang="tr-TR" dirty="0" smtClean="0"/>
              <a:t>ve nihayet çok uluslu şirketler dolayısıyla toplu pazarlık sürecinin küresel ölçeğe taşınması ile sendikaların pazarlık güçlerinin azalması yönündeki değişim </a:t>
            </a:r>
          </a:p>
          <a:p>
            <a:pPr lvl="1">
              <a:buNone/>
            </a:pPr>
            <a:r>
              <a:rPr lang="tr-TR" dirty="0" smtClean="0"/>
              <a:t>endüstri ilişkileri sistemini olumsuz etkilemiştir.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/>
          <a:lstStyle/>
          <a:p>
            <a:r>
              <a:rPr lang="tr-TR" b="1" dirty="0" smtClean="0"/>
              <a:t>KÜRESELLEŞME SONRASI DÖNEM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Günümüz Sosyal Güvenlik Sistemlerinde Değişimi Zorlayan Faktörler</a:t>
            </a:r>
          </a:p>
          <a:p>
            <a:pPr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“Günümüz sosyal güvenlik sisteminin işleyişini etkileyen ve yeniden yapılanma ihtiyacı doğuran faktörler;” </a:t>
            </a:r>
          </a:p>
          <a:p>
            <a:endParaRPr lang="tr-TR" dirty="0" smtClean="0"/>
          </a:p>
          <a:p>
            <a:pPr marL="914400" lvl="1" indent="-514350">
              <a:buFont typeface="+mj-lt"/>
              <a:buAutoNum type="arabicPeriod"/>
            </a:pPr>
            <a:r>
              <a:rPr lang="tr-TR" b="1" dirty="0" smtClean="0"/>
              <a:t>demografik yapıdaki değişme,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b="1" dirty="0" smtClean="0"/>
              <a:t>emek piyasasındaki değişim, 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b="1" dirty="0" smtClean="0"/>
              <a:t>uluslararası emek göçü, 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b="1" dirty="0" smtClean="0"/>
              <a:t>kayıt dışı çalışmanın yaygınlaşması, 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b="1" dirty="0" smtClean="0"/>
              <a:t>küreselleşme ve artan belirsizlikler ile ekonomik krizler </a:t>
            </a:r>
          </a:p>
          <a:p>
            <a:pPr>
              <a:buNone/>
            </a:pPr>
            <a:r>
              <a:rPr lang="tr-TR" dirty="0" smtClean="0"/>
              <a:t>başlıkları altında toplanabilir.</a:t>
            </a:r>
          </a:p>
          <a:p>
            <a:pPr>
              <a:buNone/>
            </a:pPr>
            <a:endParaRPr lang="tr-TR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tr-TR" b="1" i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Yararlanılan Kaynak:</a:t>
            </a:r>
          </a:p>
          <a:p>
            <a:pPr algn="ctr">
              <a:buNone/>
            </a:pPr>
            <a:endParaRPr lang="tr-TR" b="1" i="1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AÖF, </a:t>
            </a:r>
            <a:r>
              <a:rPr lang="tr-TR" b="1" i="1" smtClean="0">
                <a:solidFill>
                  <a:srgbClr val="002060"/>
                </a:solidFill>
              </a:rPr>
              <a:t>Sosyal Güvenlik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37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330</Words>
  <Application>Microsoft Office PowerPoint</Application>
  <PresentationFormat>Ekran Gösterisi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T.C. ANKARA ÜNİVERSİTESİ   AYAŞ MESLEK YÜKSEK OKULU</vt:lpstr>
      <vt:lpstr>KÜRESELLEŞME SONRASI DÖNEM</vt:lpstr>
      <vt:lpstr>KÜRESELLEŞME SONRASI DÖNEM</vt:lpstr>
      <vt:lpstr>KÜRESELLEŞME SONRASI DÖNEM</vt:lpstr>
      <vt:lpstr>KÜRESELLEŞME SONRASI DÖNEM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y</cp:lastModifiedBy>
  <cp:revision>7</cp:revision>
  <dcterms:created xsi:type="dcterms:W3CDTF">2019-03-03T19:28:55Z</dcterms:created>
  <dcterms:modified xsi:type="dcterms:W3CDTF">2020-01-15T09:21:52Z</dcterms:modified>
</cp:coreProperties>
</file>