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1" r:id="rId25"/>
    <p:sldId id="280" r:id="rId26"/>
    <p:sldId id="282"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64" y="1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50FD1FFA-A3DC-4373-A808-75ECE674A554}" type="datetimeFigureOut">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6B1C366-461E-4800-B695-B2AC2F20E53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0FD1FFA-A3DC-4373-A808-75ECE674A554}" type="datetimeFigureOut">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6B1C366-461E-4800-B695-B2AC2F20E53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0FD1FFA-A3DC-4373-A808-75ECE674A554}" type="datetimeFigureOut">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6B1C366-461E-4800-B695-B2AC2F20E53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0FD1FFA-A3DC-4373-A808-75ECE674A554}" type="datetimeFigureOut">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6B1C366-461E-4800-B695-B2AC2F20E53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0FD1FFA-A3DC-4373-A808-75ECE674A554}" type="datetimeFigureOut">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6B1C366-461E-4800-B695-B2AC2F20E53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50FD1FFA-A3DC-4373-A808-75ECE674A554}" type="datetimeFigureOut">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6B1C366-461E-4800-B695-B2AC2F20E53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50FD1FFA-A3DC-4373-A808-75ECE674A554}" type="datetimeFigureOut">
              <a:rPr lang="tr-TR" smtClean="0"/>
              <a:pPr/>
              <a:t>29.01.2018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66B1C366-461E-4800-B695-B2AC2F20E53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50FD1FFA-A3DC-4373-A808-75ECE674A554}" type="datetimeFigureOut">
              <a:rPr lang="tr-TR" smtClean="0"/>
              <a:pPr/>
              <a:t>29.01.2018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66B1C366-461E-4800-B695-B2AC2F20E53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0FD1FFA-A3DC-4373-A808-75ECE674A554}" type="datetimeFigureOut">
              <a:rPr lang="tr-TR" smtClean="0"/>
              <a:pPr/>
              <a:t>29.01.2018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66B1C366-461E-4800-B695-B2AC2F20E53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0FD1FFA-A3DC-4373-A808-75ECE674A554}" type="datetimeFigureOut">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6B1C366-461E-4800-B695-B2AC2F20E53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0FD1FFA-A3DC-4373-A808-75ECE674A554}" type="datetimeFigureOut">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6B1C366-461E-4800-B695-B2AC2F20E53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FD1FFA-A3DC-4373-A808-75ECE674A554}" type="datetimeFigureOut">
              <a:rPr lang="tr-TR" smtClean="0"/>
              <a:pPr/>
              <a:t>29.01.2018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B1C366-461E-4800-B695-B2AC2F20E53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4291"/>
            <a:ext cx="7772400" cy="1143007"/>
          </a:xfrm>
        </p:spPr>
        <p:txBody>
          <a:bodyPr>
            <a:normAutofit fontScale="90000"/>
          </a:bodyPr>
          <a:lstStyle/>
          <a:p>
            <a:pPr algn="l"/>
            <a:r>
              <a:rPr lang="tr-TR" sz="2200" b="1" dirty="0" smtClean="0">
                <a:latin typeface="Times New Roman" pitchFamily="18" charset="0"/>
                <a:cs typeface="Times New Roman" pitchFamily="18" charset="0"/>
              </a:rPr>
              <a:t/>
            </a:r>
            <a:br>
              <a:rPr lang="tr-TR" sz="2200" b="1" dirty="0" smtClean="0">
                <a:latin typeface="Times New Roman" pitchFamily="18" charset="0"/>
                <a:cs typeface="Times New Roman" pitchFamily="18" charset="0"/>
              </a:rPr>
            </a:br>
            <a:r>
              <a:rPr lang="tr-TR" sz="2200" b="1" dirty="0">
                <a:latin typeface="Times New Roman" pitchFamily="18" charset="0"/>
                <a:cs typeface="Times New Roman" pitchFamily="18" charset="0"/>
              </a:rPr>
              <a:t/>
            </a:r>
            <a:br>
              <a:rPr lang="tr-TR" sz="2200" b="1" dirty="0">
                <a:latin typeface="Times New Roman" pitchFamily="18" charset="0"/>
                <a:cs typeface="Times New Roman" pitchFamily="18" charset="0"/>
              </a:rPr>
            </a:br>
            <a:r>
              <a:rPr lang="tr-TR" sz="2200" b="1" dirty="0" smtClean="0">
                <a:latin typeface="Times New Roman" pitchFamily="18" charset="0"/>
                <a:cs typeface="Times New Roman" pitchFamily="18" charset="0"/>
              </a:rPr>
              <a:t>ÜNİTE</a:t>
            </a:r>
            <a:r>
              <a:rPr lang="tr-TR" sz="2200" b="1" dirty="0">
                <a:latin typeface="Times New Roman" pitchFamily="18" charset="0"/>
                <a:cs typeface="Times New Roman" pitchFamily="18" charset="0"/>
              </a:rPr>
              <a:t>: 10</a:t>
            </a:r>
            <a:r>
              <a:rPr lang="tr-TR" sz="2200" dirty="0">
                <a:latin typeface="Times New Roman" pitchFamily="18" charset="0"/>
                <a:cs typeface="Times New Roman" pitchFamily="18" charset="0"/>
              </a:rPr>
              <a:t/>
            </a:r>
            <a:br>
              <a:rPr lang="tr-TR" sz="2200" dirty="0">
                <a:latin typeface="Times New Roman" pitchFamily="18" charset="0"/>
                <a:cs typeface="Times New Roman" pitchFamily="18" charset="0"/>
              </a:rPr>
            </a:br>
            <a:r>
              <a:rPr lang="tr-TR" sz="2200" dirty="0">
                <a:latin typeface="Times New Roman" pitchFamily="18" charset="0"/>
                <a:cs typeface="Times New Roman" pitchFamily="18" charset="0"/>
              </a:rPr>
              <a:t> </a:t>
            </a:r>
            <a:r>
              <a:rPr lang="tr-TR" sz="2200" dirty="0" smtClean="0">
                <a:latin typeface="Times New Roman" pitchFamily="18" charset="0"/>
                <a:cs typeface="Times New Roman" pitchFamily="18" charset="0"/>
              </a:rPr>
              <a:t>         </a:t>
            </a:r>
            <a:r>
              <a:rPr lang="tr-TR" sz="2200" b="1" dirty="0" smtClean="0">
                <a:latin typeface="Times New Roman" pitchFamily="18" charset="0"/>
                <a:cs typeface="Times New Roman" pitchFamily="18" charset="0"/>
              </a:rPr>
              <a:t>TÜRK </a:t>
            </a:r>
            <a:r>
              <a:rPr lang="tr-TR" sz="2200" b="1" dirty="0">
                <a:latin typeface="Times New Roman" pitchFamily="18" charset="0"/>
                <a:cs typeface="Times New Roman" pitchFamily="18" charset="0"/>
              </a:rPr>
              <a:t>DİN MÛSİKÎSİNDE KULLANILAN KAVRAM VE </a:t>
            </a:r>
            <a:r>
              <a:rPr lang="tr-TR" sz="2200" b="1" dirty="0" smtClean="0">
                <a:latin typeface="Times New Roman" pitchFamily="18" charset="0"/>
                <a:cs typeface="Times New Roman" pitchFamily="18" charset="0"/>
              </a:rPr>
              <a:t>        </a:t>
            </a:r>
            <a:br>
              <a:rPr lang="tr-TR" sz="2200" b="1" dirty="0" smtClean="0">
                <a:latin typeface="Times New Roman" pitchFamily="18" charset="0"/>
                <a:cs typeface="Times New Roman" pitchFamily="18" charset="0"/>
              </a:rPr>
            </a:br>
            <a:r>
              <a:rPr lang="tr-TR" sz="2200" b="1" dirty="0" smtClean="0">
                <a:latin typeface="Times New Roman" pitchFamily="18" charset="0"/>
                <a:cs typeface="Times New Roman" pitchFamily="18" charset="0"/>
              </a:rPr>
              <a:t>                                                 TERİMLER</a:t>
            </a:r>
            <a:r>
              <a:rPr lang="tr-TR" dirty="0"/>
              <a:t/>
            </a:r>
            <a:br>
              <a:rPr lang="tr-TR" dirty="0"/>
            </a:br>
            <a:endParaRPr lang="tr-TR" dirty="0"/>
          </a:p>
        </p:txBody>
      </p:sp>
      <p:sp>
        <p:nvSpPr>
          <p:cNvPr id="3" name="2 Alt Başlık"/>
          <p:cNvSpPr>
            <a:spLocks noGrp="1"/>
          </p:cNvSpPr>
          <p:nvPr>
            <p:ph type="subTitle" idx="1"/>
          </p:nvPr>
        </p:nvSpPr>
        <p:spPr>
          <a:xfrm>
            <a:off x="500034" y="1285860"/>
            <a:ext cx="8143932" cy="4352940"/>
          </a:xfrm>
        </p:spPr>
        <p:txBody>
          <a:bodyPr>
            <a:normAutofit fontScale="85000" lnSpcReduction="10000"/>
          </a:bodyPr>
          <a:lstStyle/>
          <a:p>
            <a:pPr algn="just"/>
            <a:r>
              <a:rPr lang="tr-TR" dirty="0" smtClean="0">
                <a:solidFill>
                  <a:schemeClr val="tx1"/>
                </a:solidFill>
                <a:latin typeface="Times New Roman" pitchFamily="18" charset="0"/>
                <a:cs typeface="Times New Roman" pitchFamily="18" charset="0"/>
              </a:rPr>
              <a:t>	Türk </a:t>
            </a:r>
            <a:r>
              <a:rPr lang="tr-TR" dirty="0" err="1">
                <a:solidFill>
                  <a:schemeClr val="tx1"/>
                </a:solidFill>
                <a:latin typeface="Times New Roman" pitchFamily="18" charset="0"/>
                <a:cs typeface="Times New Roman" pitchFamily="18" charset="0"/>
              </a:rPr>
              <a:t>Mûsikîsi</a:t>
            </a:r>
            <a:r>
              <a:rPr lang="tr-TR" dirty="0">
                <a:solidFill>
                  <a:schemeClr val="tx1"/>
                </a:solidFill>
                <a:latin typeface="Times New Roman" pitchFamily="18" charset="0"/>
                <a:cs typeface="Times New Roman" pitchFamily="18" charset="0"/>
              </a:rPr>
              <a:t> Nazariyatı ile ilgili kaynaklar genellikle Osmanlı Döneminde ele alındığı için, bu yüzyıllarda Osmanlı ülkesinde konuşulan dil Arapça, Farsça ve Türkçe kökenli kelimelerden oluşan bir lügate sahipti. Bugün bu terimlerin çoğu değişmiştir. Fakat hâlâ Türkçe karşılığı bulunamayan terimler vardır. Aslında, sanat ve teknik alandaki birçok terimin Türkçe karşılığının ortaya konulması, terminoloji bilgisini gerektirmektedir. Müzik terminolojisi de, müzik terimlerinden bahseden bir ilimdir (</a:t>
            </a:r>
            <a:r>
              <a:rPr lang="tr-TR" dirty="0" err="1">
                <a:solidFill>
                  <a:schemeClr val="tx1"/>
                </a:solidFill>
                <a:latin typeface="Times New Roman" pitchFamily="18" charset="0"/>
                <a:cs typeface="Times New Roman" pitchFamily="18" charset="0"/>
              </a:rPr>
              <a:t>Arel</a:t>
            </a:r>
            <a:r>
              <a:rPr lang="tr-TR" dirty="0">
                <a:solidFill>
                  <a:schemeClr val="tx1"/>
                </a:solidFill>
                <a:latin typeface="Times New Roman" pitchFamily="18" charset="0"/>
                <a:cs typeface="Times New Roman" pitchFamily="18" charset="0"/>
              </a:rPr>
              <a:t>, 1948, Sayı: 8,9,10).</a:t>
            </a:r>
          </a:p>
          <a:p>
            <a:pPr algn="just"/>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92500"/>
          </a:bodyPr>
          <a:lstStyle/>
          <a:p>
            <a:pPr algn="just"/>
            <a:r>
              <a:rPr lang="tr-TR" sz="3000" b="1" dirty="0">
                <a:latin typeface="Times New Roman" pitchFamily="18" charset="0"/>
                <a:cs typeface="Times New Roman" pitchFamily="18" charset="0"/>
              </a:rPr>
              <a:t>MAKAM</a:t>
            </a:r>
            <a:r>
              <a:rPr lang="tr-TR" sz="3000" dirty="0">
                <a:latin typeface="Times New Roman" pitchFamily="18" charset="0"/>
                <a:cs typeface="Times New Roman" pitchFamily="18" charset="0"/>
              </a:rPr>
              <a:t> </a:t>
            </a:r>
            <a:r>
              <a:rPr lang="tr-TR" sz="3000" b="1" dirty="0">
                <a:latin typeface="Times New Roman" pitchFamily="18" charset="0"/>
                <a:cs typeface="Times New Roman" pitchFamily="18" charset="0"/>
              </a:rPr>
              <a:t>(</a:t>
            </a:r>
            <a:r>
              <a:rPr lang="tr-TR" sz="3000" dirty="0">
                <a:latin typeface="Times New Roman" pitchFamily="18" charset="0"/>
                <a:cs typeface="Times New Roman" pitchFamily="18" charset="0"/>
              </a:rPr>
              <a:t> </a:t>
            </a:r>
            <a:r>
              <a:rPr lang="ar-SA" sz="3000" dirty="0">
                <a:latin typeface="Times New Roman" pitchFamily="18" charset="0"/>
                <a:cs typeface="Times New Roman" pitchFamily="18" charset="0"/>
              </a:rPr>
              <a:t>المقا م </a:t>
            </a:r>
            <a:r>
              <a:rPr lang="tr-TR" sz="3000" b="1" dirty="0">
                <a:latin typeface="Times New Roman" pitchFamily="18" charset="0"/>
                <a:cs typeface="Times New Roman" pitchFamily="18" charset="0"/>
              </a:rPr>
              <a:t>)</a:t>
            </a:r>
            <a:r>
              <a:rPr lang="tr-TR" sz="3000" dirty="0">
                <a:latin typeface="Times New Roman" pitchFamily="18" charset="0"/>
                <a:cs typeface="Times New Roman" pitchFamily="18" charset="0"/>
              </a:rPr>
              <a:t>: Yer, mahal, mevki; </a:t>
            </a:r>
            <a:r>
              <a:rPr lang="tr-TR" sz="3000" dirty="0" err="1">
                <a:latin typeface="Times New Roman" pitchFamily="18" charset="0"/>
                <a:cs typeface="Times New Roman" pitchFamily="18" charset="0"/>
              </a:rPr>
              <a:t>mûsikîde</a:t>
            </a:r>
            <a:r>
              <a:rPr lang="tr-TR" sz="3000" dirty="0">
                <a:latin typeface="Times New Roman" pitchFamily="18" charset="0"/>
                <a:cs typeface="Times New Roman" pitchFamily="18" charset="0"/>
              </a:rPr>
              <a:t> bilim terimi olarak, aşk, ezginin durağı, başka bir deyişle ezginin dayandığı tek perde için kullanılmıştır. Bir şeyin durduğu ya da kaldığı yer, duruş yeri, belirli yer, bir konuyla ilgili yer, bir yazı içinde belirli yer, durma, durma süresi, bulunma, bir yerde oturma, toplumsal mevki, makam, rütbe, bir şeyin saygınlığı anlamlarına gelmektedir.</a:t>
            </a:r>
          </a:p>
          <a:p>
            <a:pPr algn="just"/>
            <a:r>
              <a:rPr lang="tr-TR" sz="3000" dirty="0">
                <a:latin typeface="Times New Roman" pitchFamily="18" charset="0"/>
                <a:cs typeface="Times New Roman" pitchFamily="18" charset="0"/>
              </a:rPr>
              <a:t>	Bir durak ile bir güçlünün etrafında, onlara bağlı olarak bir araya gelmiş seslerin </a:t>
            </a:r>
            <a:r>
              <a:rPr lang="tr-TR" sz="3000" dirty="0" err="1">
                <a:latin typeface="Times New Roman" pitchFamily="18" charset="0"/>
                <a:cs typeface="Times New Roman" pitchFamily="18" charset="0"/>
              </a:rPr>
              <a:t>umûm</a:t>
            </a:r>
            <a:r>
              <a:rPr lang="tr-TR" sz="3000" dirty="0">
                <a:latin typeface="Times New Roman" pitchFamily="18" charset="0"/>
                <a:cs typeface="Times New Roman" pitchFamily="18" charset="0"/>
              </a:rPr>
              <a:t>-i </a:t>
            </a:r>
            <a:r>
              <a:rPr lang="tr-TR" sz="3000" dirty="0" err="1">
                <a:latin typeface="Times New Roman" pitchFamily="18" charset="0"/>
                <a:cs typeface="Times New Roman" pitchFamily="18" charset="0"/>
              </a:rPr>
              <a:t>hey’eti</a:t>
            </a:r>
            <a:r>
              <a:rPr lang="tr-TR" sz="3000" dirty="0">
                <a:latin typeface="Times New Roman" pitchFamily="18" charset="0"/>
                <a:cs typeface="Times New Roman" pitchFamily="18" charset="0"/>
              </a:rPr>
              <a:t>. Makam kelimesi “</a:t>
            </a:r>
            <a:r>
              <a:rPr lang="tr-TR" sz="3000" dirty="0" err="1">
                <a:latin typeface="Times New Roman" pitchFamily="18" charset="0"/>
                <a:cs typeface="Times New Roman" pitchFamily="18" charset="0"/>
              </a:rPr>
              <a:t>mode</a:t>
            </a:r>
            <a:r>
              <a:rPr lang="tr-TR" sz="3000" dirty="0">
                <a:latin typeface="Times New Roman" pitchFamily="18" charset="0"/>
                <a:cs typeface="Times New Roman" pitchFamily="18" charset="0"/>
              </a:rPr>
              <a:t>” ve “tonalite” mefhumlarının her ikisini de içine almaktadır. Fakat genellikle “tonalite” karşılığı olarak kullanılmaktadır.</a:t>
            </a:r>
          </a:p>
          <a:p>
            <a:pPr>
              <a:buNone/>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a:bodyPr>
          <a:lstStyle/>
          <a:p>
            <a:pPr algn="just"/>
            <a:r>
              <a:rPr lang="tr-TR" sz="2800" b="1" dirty="0">
                <a:latin typeface="Times New Roman" pitchFamily="18" charset="0"/>
                <a:cs typeface="Times New Roman" pitchFamily="18" charset="0"/>
              </a:rPr>
              <a:t>ÂVÂZE</a:t>
            </a:r>
            <a:r>
              <a:rPr lang="tr-TR" sz="2800" dirty="0">
                <a:latin typeface="Times New Roman" pitchFamily="18" charset="0"/>
                <a:cs typeface="Times New Roman" pitchFamily="18" charset="0"/>
              </a:rPr>
              <a:t> </a:t>
            </a:r>
            <a:r>
              <a:rPr lang="tr-TR" sz="2800" b="1" dirty="0">
                <a:latin typeface="Times New Roman" pitchFamily="18" charset="0"/>
                <a:cs typeface="Times New Roman" pitchFamily="18" charset="0"/>
              </a:rPr>
              <a:t>(</a:t>
            </a:r>
            <a:r>
              <a:rPr lang="tr-TR" sz="2800" dirty="0">
                <a:latin typeface="Times New Roman" pitchFamily="18" charset="0"/>
                <a:cs typeface="Times New Roman" pitchFamily="18" charset="0"/>
              </a:rPr>
              <a:t> </a:t>
            </a:r>
            <a:r>
              <a:rPr lang="ar-SA" sz="2800" dirty="0">
                <a:latin typeface="Times New Roman" pitchFamily="18" charset="0"/>
                <a:cs typeface="Times New Roman" pitchFamily="18" charset="0"/>
              </a:rPr>
              <a:t>آوازة  </a:t>
            </a:r>
            <a:r>
              <a:rPr lang="tr-TR" sz="2800" b="1" dirty="0">
                <a:latin typeface="Times New Roman" pitchFamily="18" charset="0"/>
                <a:cs typeface="Times New Roman" pitchFamily="18" charset="0"/>
              </a:rPr>
              <a:t>)</a:t>
            </a:r>
            <a:r>
              <a:rPr lang="tr-TR" sz="2800" dirty="0">
                <a:latin typeface="Times New Roman" pitchFamily="18" charset="0"/>
                <a:cs typeface="Times New Roman" pitchFamily="18" charset="0"/>
              </a:rPr>
              <a:t>: </a:t>
            </a:r>
            <a:r>
              <a:rPr lang="tr-TR" sz="2800" dirty="0" err="1">
                <a:latin typeface="Times New Roman" pitchFamily="18" charset="0"/>
                <a:cs typeface="Times New Roman" pitchFamily="18" charset="0"/>
              </a:rPr>
              <a:t>Âvâze</a:t>
            </a:r>
            <a:r>
              <a:rPr lang="tr-TR" sz="2800" dirty="0">
                <a:latin typeface="Times New Roman" pitchFamily="18" charset="0"/>
                <a:cs typeface="Times New Roman" pitchFamily="18" charset="0"/>
              </a:rPr>
              <a:t>, </a:t>
            </a:r>
            <a:r>
              <a:rPr lang="tr-TR" sz="2800" dirty="0" err="1">
                <a:latin typeface="Times New Roman" pitchFamily="18" charset="0"/>
                <a:cs typeface="Times New Roman" pitchFamily="18" charset="0"/>
              </a:rPr>
              <a:t>sadâ</a:t>
            </a:r>
            <a:r>
              <a:rPr lang="tr-TR" sz="2800" dirty="0">
                <a:latin typeface="Times New Roman" pitchFamily="18" charset="0"/>
                <a:cs typeface="Times New Roman" pitchFamily="18" charset="0"/>
              </a:rPr>
              <a:t> anlamındadır. XIII-XVI. yüzyıl yazarlarına göre makamların ayrıldığı dört türden biridir. </a:t>
            </a:r>
            <a:r>
              <a:rPr lang="tr-TR" sz="2800" dirty="0" err="1">
                <a:latin typeface="Times New Roman" pitchFamily="18" charset="0"/>
                <a:cs typeface="Times New Roman" pitchFamily="18" charset="0"/>
              </a:rPr>
              <a:t>Safiyyu’d</a:t>
            </a:r>
            <a:r>
              <a:rPr lang="tr-TR" sz="2800" dirty="0">
                <a:latin typeface="Times New Roman" pitchFamily="18" charset="0"/>
                <a:cs typeface="Times New Roman" pitchFamily="18" charset="0"/>
              </a:rPr>
              <a:t>-</a:t>
            </a:r>
            <a:r>
              <a:rPr lang="tr-TR" sz="2800" dirty="0" err="1">
                <a:latin typeface="Times New Roman" pitchFamily="18" charset="0"/>
                <a:cs typeface="Times New Roman" pitchFamily="18" charset="0"/>
              </a:rPr>
              <a:t>Dîn</a:t>
            </a:r>
            <a:r>
              <a:rPr lang="tr-TR" sz="2800" dirty="0">
                <a:latin typeface="Times New Roman" pitchFamily="18" charset="0"/>
                <a:cs typeface="Times New Roman" pitchFamily="18" charset="0"/>
              </a:rPr>
              <a:t> el-</a:t>
            </a:r>
            <a:r>
              <a:rPr lang="tr-TR" sz="2800" dirty="0" err="1">
                <a:latin typeface="Times New Roman" pitchFamily="18" charset="0"/>
                <a:cs typeface="Times New Roman" pitchFamily="18" charset="0"/>
              </a:rPr>
              <a:t>Urmevî</a:t>
            </a:r>
            <a:r>
              <a:rPr lang="tr-TR" sz="2800" dirty="0">
                <a:latin typeface="Times New Roman" pitchFamily="18" charset="0"/>
                <a:cs typeface="Times New Roman" pitchFamily="18" charset="0"/>
              </a:rPr>
              <a:t> (ö.693/1294) ve Hızır b. Abdullah (XV. yüzyılın ilk yarısı) 6 </a:t>
            </a:r>
            <a:r>
              <a:rPr lang="tr-TR" sz="2800" dirty="0" err="1">
                <a:latin typeface="Times New Roman" pitchFamily="18" charset="0"/>
                <a:cs typeface="Times New Roman" pitchFamily="18" charset="0"/>
              </a:rPr>
              <a:t>âvâze</a:t>
            </a:r>
            <a:r>
              <a:rPr lang="tr-TR" sz="2800" dirty="0">
                <a:latin typeface="Times New Roman" pitchFamily="18" charset="0"/>
                <a:cs typeface="Times New Roman" pitchFamily="18" charset="0"/>
              </a:rPr>
              <a:t> (1.</a:t>
            </a:r>
            <a:r>
              <a:rPr lang="tr-TR" sz="2800" dirty="0" err="1">
                <a:latin typeface="Times New Roman" pitchFamily="18" charset="0"/>
                <a:cs typeface="Times New Roman" pitchFamily="18" charset="0"/>
              </a:rPr>
              <a:t>Geveşt</a:t>
            </a:r>
            <a:r>
              <a:rPr lang="tr-TR" sz="2800" dirty="0">
                <a:latin typeface="Times New Roman" pitchFamily="18" charset="0"/>
                <a:cs typeface="Times New Roman" pitchFamily="18" charset="0"/>
              </a:rPr>
              <a:t>  2. </a:t>
            </a:r>
            <a:r>
              <a:rPr lang="tr-TR" sz="2800" dirty="0" err="1">
                <a:latin typeface="Times New Roman" pitchFamily="18" charset="0"/>
                <a:cs typeface="Times New Roman" pitchFamily="18" charset="0"/>
              </a:rPr>
              <a:t>Gerdâniye</a:t>
            </a:r>
            <a:r>
              <a:rPr lang="tr-TR" sz="2800" dirty="0">
                <a:latin typeface="Times New Roman" pitchFamily="18" charset="0"/>
                <a:cs typeface="Times New Roman" pitchFamily="18" charset="0"/>
              </a:rPr>
              <a:t> 3. </a:t>
            </a:r>
            <a:r>
              <a:rPr lang="tr-TR" sz="2800" dirty="0" err="1">
                <a:latin typeface="Times New Roman" pitchFamily="18" charset="0"/>
                <a:cs typeface="Times New Roman" pitchFamily="18" charset="0"/>
              </a:rPr>
              <a:t>Nevrûz</a:t>
            </a:r>
            <a:r>
              <a:rPr lang="tr-TR" sz="2800" dirty="0">
                <a:latin typeface="Times New Roman" pitchFamily="18" charset="0"/>
                <a:cs typeface="Times New Roman" pitchFamily="18" charset="0"/>
              </a:rPr>
              <a:t> 4. </a:t>
            </a:r>
            <a:r>
              <a:rPr lang="tr-TR" sz="2800" dirty="0" err="1">
                <a:latin typeface="Times New Roman" pitchFamily="18" charset="0"/>
                <a:cs typeface="Times New Roman" pitchFamily="18" charset="0"/>
              </a:rPr>
              <a:t>Selmek</a:t>
            </a:r>
            <a:r>
              <a:rPr lang="tr-TR" sz="2800" dirty="0">
                <a:latin typeface="Times New Roman" pitchFamily="18" charset="0"/>
                <a:cs typeface="Times New Roman" pitchFamily="18" charset="0"/>
              </a:rPr>
              <a:t> 5. </a:t>
            </a:r>
            <a:r>
              <a:rPr lang="tr-TR" sz="2800" dirty="0" err="1">
                <a:latin typeface="Times New Roman" pitchFamily="18" charset="0"/>
                <a:cs typeface="Times New Roman" pitchFamily="18" charset="0"/>
              </a:rPr>
              <a:t>Mâye</a:t>
            </a:r>
            <a:r>
              <a:rPr lang="tr-TR" sz="2800" dirty="0">
                <a:latin typeface="Times New Roman" pitchFamily="18" charset="0"/>
                <a:cs typeface="Times New Roman" pitchFamily="18" charset="0"/>
              </a:rPr>
              <a:t> 6. </a:t>
            </a:r>
            <a:r>
              <a:rPr lang="tr-TR" sz="2800" dirty="0" err="1">
                <a:latin typeface="Times New Roman" pitchFamily="18" charset="0"/>
                <a:cs typeface="Times New Roman" pitchFamily="18" charset="0"/>
              </a:rPr>
              <a:t>Şehnâz</a:t>
            </a:r>
            <a:r>
              <a:rPr lang="tr-TR" sz="2800" dirty="0">
                <a:latin typeface="Times New Roman" pitchFamily="18" charset="0"/>
                <a:cs typeface="Times New Roman" pitchFamily="18" charset="0"/>
              </a:rPr>
              <a:t> ), Kırşehirli Yusuf (XV. yüzyıl başı) ve Ladikli </a:t>
            </a:r>
            <a:r>
              <a:rPr lang="tr-TR" sz="2800" dirty="0" err="1">
                <a:latin typeface="Times New Roman" pitchFamily="18" charset="0"/>
                <a:cs typeface="Times New Roman" pitchFamily="18" charset="0"/>
              </a:rPr>
              <a:t>Mehmed</a:t>
            </a:r>
            <a:r>
              <a:rPr lang="tr-TR" sz="2800" dirty="0">
                <a:latin typeface="Times New Roman" pitchFamily="18" charset="0"/>
                <a:cs typeface="Times New Roman" pitchFamily="18" charset="0"/>
              </a:rPr>
              <a:t> ise (XV. yüzyıl sonu) öncekilerin  6’sına bir de Hisar’ı katarak  7 </a:t>
            </a:r>
            <a:r>
              <a:rPr lang="tr-TR" sz="2800" dirty="0" err="1">
                <a:latin typeface="Times New Roman" pitchFamily="18" charset="0"/>
                <a:cs typeface="Times New Roman" pitchFamily="18" charset="0"/>
              </a:rPr>
              <a:t>âvâze</a:t>
            </a:r>
            <a:r>
              <a:rPr lang="tr-TR" sz="2800" dirty="0">
                <a:latin typeface="Times New Roman" pitchFamily="18" charset="0"/>
                <a:cs typeface="Times New Roman" pitchFamily="18" charset="0"/>
              </a:rPr>
              <a:t> sayarlar.</a:t>
            </a:r>
          </a:p>
          <a:p>
            <a:pPr algn="just"/>
            <a:r>
              <a:rPr lang="tr-TR" sz="2800" dirty="0">
                <a:latin typeface="Times New Roman" pitchFamily="18" charset="0"/>
                <a:cs typeface="Times New Roman" pitchFamily="18" charset="0"/>
              </a:rPr>
              <a:t>	</a:t>
            </a:r>
            <a:r>
              <a:rPr lang="tr-TR" sz="2800" dirty="0" err="1">
                <a:latin typeface="Times New Roman" pitchFamily="18" charset="0"/>
                <a:cs typeface="Times New Roman" pitchFamily="18" charset="0"/>
              </a:rPr>
              <a:t>Âvâz</a:t>
            </a:r>
            <a:r>
              <a:rPr lang="tr-TR" sz="2800" dirty="0">
                <a:latin typeface="Times New Roman" pitchFamily="18" charset="0"/>
                <a:cs typeface="Times New Roman" pitchFamily="18" charset="0"/>
              </a:rPr>
              <a:t>, eski </a:t>
            </a:r>
            <a:r>
              <a:rPr lang="tr-TR" sz="2800" dirty="0" err="1">
                <a:latin typeface="Times New Roman" pitchFamily="18" charset="0"/>
                <a:cs typeface="Times New Roman" pitchFamily="18" charset="0"/>
              </a:rPr>
              <a:t>mûsikî</a:t>
            </a:r>
            <a:r>
              <a:rPr lang="tr-TR" sz="2800" dirty="0">
                <a:latin typeface="Times New Roman" pitchFamily="18" charset="0"/>
                <a:cs typeface="Times New Roman" pitchFamily="18" charset="0"/>
              </a:rPr>
              <a:t> nazariyat kitaplarında, makamların sınıflandırılması için kullanılan terim olarak da tarif edilmiştir.</a:t>
            </a:r>
          </a:p>
          <a:p>
            <a:pPr>
              <a:buNone/>
            </a:pP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77500" lnSpcReduction="20000"/>
          </a:bodyPr>
          <a:lstStyle/>
          <a:p>
            <a:pPr algn="just">
              <a:buNone/>
            </a:pPr>
            <a:r>
              <a:rPr lang="tr-TR" b="1" dirty="0" smtClean="0">
                <a:latin typeface="Times New Roman" pitchFamily="18" charset="0"/>
                <a:cs typeface="Times New Roman" pitchFamily="18" charset="0"/>
              </a:rPr>
              <a:t>		ŞU’BE </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a:t>
            </a:r>
            <a:r>
              <a:rPr lang="ar-SA" dirty="0">
                <a:latin typeface="Times New Roman" pitchFamily="18" charset="0"/>
                <a:cs typeface="Times New Roman" pitchFamily="18" charset="0"/>
              </a:rPr>
              <a:t>الشعبة </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XIX. yüzyıldan beri tümüne  “makam” denilen kuralların belli bir takımına, XV. ve XVI. yüzyıllarda verilen addır. Sayıları kimi </a:t>
            </a:r>
            <a:r>
              <a:rPr lang="tr-TR" dirty="0" err="1">
                <a:latin typeface="Times New Roman" pitchFamily="18" charset="0"/>
                <a:cs typeface="Times New Roman" pitchFamily="18" charset="0"/>
              </a:rPr>
              <a:t>edvârda</a:t>
            </a:r>
            <a:r>
              <a:rPr lang="tr-TR" dirty="0">
                <a:latin typeface="Times New Roman" pitchFamily="18" charset="0"/>
                <a:cs typeface="Times New Roman" pitchFamily="18" charset="0"/>
              </a:rPr>
              <a:t> (mesela Kırşehirli Yusuf’ta) 4,  kiminde ise (mesela Sultan </a:t>
            </a:r>
            <a:r>
              <a:rPr lang="tr-TR" dirty="0" err="1">
                <a:latin typeface="Times New Roman" pitchFamily="18" charset="0"/>
                <a:cs typeface="Times New Roman" pitchFamily="18" charset="0"/>
              </a:rPr>
              <a:t>Mehmed</a:t>
            </a:r>
            <a:r>
              <a:rPr lang="tr-TR" dirty="0">
                <a:latin typeface="Times New Roman" pitchFamily="18" charset="0"/>
                <a:cs typeface="Times New Roman" pitchFamily="18" charset="0"/>
              </a:rPr>
              <a:t> için yazılan </a:t>
            </a:r>
            <a:r>
              <a:rPr lang="tr-TR" dirty="0" err="1">
                <a:latin typeface="Times New Roman" pitchFamily="18" charset="0"/>
                <a:cs typeface="Times New Roman" pitchFamily="18" charset="0"/>
              </a:rPr>
              <a:t>edvârda</a:t>
            </a:r>
            <a:r>
              <a:rPr lang="tr-TR" dirty="0">
                <a:latin typeface="Times New Roman" pitchFamily="18" charset="0"/>
                <a:cs typeface="Times New Roman" pitchFamily="18" charset="0"/>
              </a:rPr>
              <a:t>) 24 olarak ayrılmıştır.</a:t>
            </a:r>
          </a:p>
          <a:p>
            <a:pPr algn="just"/>
            <a:r>
              <a:rPr lang="tr-TR" dirty="0">
                <a:latin typeface="Times New Roman" pitchFamily="18" charset="0"/>
                <a:cs typeface="Times New Roman" pitchFamily="18" charset="0"/>
              </a:rPr>
              <a:t>	Türk </a:t>
            </a:r>
            <a:r>
              <a:rPr lang="tr-TR" dirty="0" err="1">
                <a:latin typeface="Times New Roman" pitchFamily="18" charset="0"/>
                <a:cs typeface="Times New Roman" pitchFamily="18" charset="0"/>
              </a:rPr>
              <a:t>Mûsikîsi’nde</a:t>
            </a:r>
            <a:r>
              <a:rPr lang="tr-TR" dirty="0">
                <a:latin typeface="Times New Roman" pitchFamily="18" charset="0"/>
                <a:cs typeface="Times New Roman" pitchFamily="18" charset="0"/>
              </a:rPr>
              <a:t>, eski nazariyat kitaplarına göre, makamların sınıflandırılmasında kullanılan bir terim: 6 </a:t>
            </a:r>
            <a:r>
              <a:rPr lang="tr-TR" dirty="0" err="1">
                <a:latin typeface="Times New Roman" pitchFamily="18" charset="0"/>
                <a:cs typeface="Times New Roman" pitchFamily="18" charset="0"/>
              </a:rPr>
              <a:t>âvâz’dan</a:t>
            </a:r>
            <a:r>
              <a:rPr lang="tr-TR" dirty="0">
                <a:latin typeface="Times New Roman" pitchFamily="18" charset="0"/>
                <a:cs typeface="Times New Roman" pitchFamily="18" charset="0"/>
              </a:rPr>
              <a:t> elde edilen ve sayıları 24 olan 2. derecede makamlara denilmektedir.</a:t>
            </a:r>
          </a:p>
          <a:p>
            <a:pPr algn="just"/>
            <a:r>
              <a:rPr lang="tr-TR" dirty="0">
                <a:latin typeface="Times New Roman" pitchFamily="18" charset="0"/>
                <a:cs typeface="Times New Roman" pitchFamily="18" charset="0"/>
              </a:rPr>
              <a:t> </a:t>
            </a:r>
          </a:p>
          <a:p>
            <a:pPr algn="just"/>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TERKÎB (</a:t>
            </a:r>
            <a:r>
              <a:rPr lang="tr-TR" dirty="0">
                <a:latin typeface="Times New Roman" pitchFamily="18" charset="0"/>
                <a:cs typeface="Times New Roman" pitchFamily="18" charset="0"/>
              </a:rPr>
              <a:t> </a:t>
            </a:r>
            <a:r>
              <a:rPr lang="ar-SA" dirty="0">
                <a:latin typeface="Times New Roman" pitchFamily="18" charset="0"/>
                <a:cs typeface="Times New Roman" pitchFamily="18" charset="0"/>
              </a:rPr>
              <a:t>التركيب </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”Bir kaç makamdan oluşan makama denir. Çünkü makam-ı mezkûr, Çargâh, </a:t>
            </a:r>
            <a:r>
              <a:rPr lang="tr-TR" dirty="0" err="1">
                <a:latin typeface="Times New Roman" pitchFamily="18" charset="0"/>
                <a:cs typeface="Times New Roman" pitchFamily="18" charset="0"/>
              </a:rPr>
              <a:t>Büzürk</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Mâye</a:t>
            </a:r>
            <a:r>
              <a:rPr lang="tr-TR" dirty="0">
                <a:latin typeface="Times New Roman" pitchFamily="18" charset="0"/>
                <a:cs typeface="Times New Roman" pitchFamily="18" charset="0"/>
              </a:rPr>
              <a:t>, Pençgâh, </a:t>
            </a:r>
            <a:r>
              <a:rPr lang="tr-TR" dirty="0" err="1">
                <a:latin typeface="Times New Roman" pitchFamily="18" charset="0"/>
                <a:cs typeface="Times New Roman" pitchFamily="18" charset="0"/>
              </a:rPr>
              <a:t>Rehâvî</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Râhevî</a:t>
            </a:r>
            <a:r>
              <a:rPr lang="tr-TR" dirty="0">
                <a:latin typeface="Times New Roman" pitchFamily="18" charset="0"/>
                <a:cs typeface="Times New Roman" pitchFamily="18" charset="0"/>
              </a:rPr>
              <a:t>) Nühüft, </a:t>
            </a:r>
            <a:r>
              <a:rPr lang="tr-TR" dirty="0" err="1">
                <a:latin typeface="Times New Roman" pitchFamily="18" charset="0"/>
                <a:cs typeface="Times New Roman" pitchFamily="18" charset="0"/>
              </a:rPr>
              <a:t>Uzzâl</a:t>
            </a:r>
            <a:r>
              <a:rPr lang="tr-TR" dirty="0">
                <a:latin typeface="Times New Roman" pitchFamily="18" charset="0"/>
                <a:cs typeface="Times New Roman" pitchFamily="18" charset="0"/>
              </a:rPr>
              <a:t> makamlarının yekdiğerini müteakiben </a:t>
            </a:r>
            <a:r>
              <a:rPr lang="tr-TR" dirty="0" err="1">
                <a:latin typeface="Times New Roman" pitchFamily="18" charset="0"/>
                <a:cs typeface="Times New Roman" pitchFamily="18" charset="0"/>
              </a:rPr>
              <a:t>icrâ</a:t>
            </a:r>
            <a:r>
              <a:rPr lang="tr-TR" dirty="0">
                <a:latin typeface="Times New Roman" pitchFamily="18" charset="0"/>
                <a:cs typeface="Times New Roman" pitchFamily="18" charset="0"/>
              </a:rPr>
              <a:t> edilmesiyle hasıl olacağından, bu gibi, bir iki makamdan </a:t>
            </a:r>
            <a:r>
              <a:rPr lang="tr-TR" dirty="0" err="1">
                <a:latin typeface="Times New Roman" pitchFamily="18" charset="0"/>
                <a:cs typeface="Times New Roman" pitchFamily="18" charset="0"/>
              </a:rPr>
              <a:t>mürekkeb</a:t>
            </a:r>
            <a:r>
              <a:rPr lang="tr-TR" dirty="0">
                <a:latin typeface="Times New Roman" pitchFamily="18" charset="0"/>
                <a:cs typeface="Times New Roman" pitchFamily="18" charset="0"/>
              </a:rPr>
              <a:t> olan </a:t>
            </a:r>
            <a:r>
              <a:rPr lang="tr-TR" dirty="0" err="1">
                <a:latin typeface="Times New Roman" pitchFamily="18" charset="0"/>
                <a:cs typeface="Times New Roman" pitchFamily="18" charset="0"/>
              </a:rPr>
              <a:t>makâmâta</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terkîb</a:t>
            </a:r>
            <a:r>
              <a:rPr lang="tr-TR" dirty="0">
                <a:latin typeface="Times New Roman" pitchFamily="18" charset="0"/>
                <a:cs typeface="Times New Roman" pitchFamily="18" charset="0"/>
              </a:rPr>
              <a:t> tabir olunur”.</a:t>
            </a:r>
          </a:p>
          <a:p>
            <a:pPr>
              <a:buNone/>
            </a:pP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77500" lnSpcReduction="20000"/>
          </a:bodyPr>
          <a:lstStyle/>
          <a:p>
            <a:pPr algn="just">
              <a:buNone/>
            </a:pPr>
            <a:r>
              <a:rPr lang="tr-TR" b="1" dirty="0" smtClean="0">
                <a:cs typeface="+mj-cs"/>
              </a:rPr>
              <a:t>		</a:t>
            </a:r>
            <a:r>
              <a:rPr lang="tr-TR" b="1" dirty="0" smtClean="0">
                <a:latin typeface="Times New Roman" pitchFamily="18" charset="0"/>
                <a:cs typeface="Times New Roman" pitchFamily="18" charset="0"/>
              </a:rPr>
              <a:t>ÎKA</a:t>
            </a:r>
            <a:r>
              <a:rPr lang="tr-TR" b="1" dirty="0">
                <a:latin typeface="Times New Roman" pitchFamily="18" charset="0"/>
                <a:cs typeface="Times New Roman" pitchFamily="18" charset="0"/>
              </a:rPr>
              <a:t>’ (  </a:t>
            </a:r>
            <a:r>
              <a:rPr lang="ar-SA" dirty="0">
                <a:latin typeface="Times New Roman" pitchFamily="18" charset="0"/>
                <a:cs typeface="Times New Roman" pitchFamily="18" charset="0"/>
              </a:rPr>
              <a:t>يقاع الإ</a:t>
            </a:r>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Türk </a:t>
            </a:r>
            <a:r>
              <a:rPr lang="tr-TR" dirty="0" err="1">
                <a:latin typeface="Times New Roman" pitchFamily="18" charset="0"/>
                <a:cs typeface="Times New Roman" pitchFamily="18" charset="0"/>
              </a:rPr>
              <a:t>Mûsikîsinde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usûl</a:t>
            </a:r>
            <a:r>
              <a:rPr lang="tr-TR" dirty="0">
                <a:latin typeface="Times New Roman" pitchFamily="18" charset="0"/>
                <a:cs typeface="Times New Roman" pitchFamily="18" charset="0"/>
              </a:rPr>
              <a:t> kalıplarına verilen bir isim ve nazariyat kitaplarında geçen bir terimdir. ”</a:t>
            </a:r>
            <a:r>
              <a:rPr lang="tr-TR" dirty="0" err="1">
                <a:latin typeface="Times New Roman" pitchFamily="18" charset="0"/>
                <a:cs typeface="Times New Roman" pitchFamily="18" charset="0"/>
              </a:rPr>
              <a:t>Usûl</a:t>
            </a:r>
            <a:r>
              <a:rPr lang="tr-TR" dirty="0">
                <a:latin typeface="Times New Roman" pitchFamily="18" charset="0"/>
                <a:cs typeface="Times New Roman" pitchFamily="18" charset="0"/>
              </a:rPr>
              <a:t>” yerine bu kelimeyi kullanmak yanlış olduğu halde, bu hata hâlâ yapılmaktadır.</a:t>
            </a: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Safiyyu’d</a:t>
            </a:r>
            <a:r>
              <a:rPr lang="tr-TR" dirty="0">
                <a:latin typeface="Times New Roman" pitchFamily="18" charset="0"/>
                <a:cs typeface="Times New Roman" pitchFamily="18" charset="0"/>
              </a:rPr>
              <a:t>-</a:t>
            </a:r>
            <a:r>
              <a:rPr lang="tr-TR" dirty="0" err="1">
                <a:latin typeface="Times New Roman" pitchFamily="18" charset="0"/>
                <a:cs typeface="Times New Roman" pitchFamily="18" charset="0"/>
              </a:rPr>
              <a:t>Dîn’in</a:t>
            </a:r>
            <a:r>
              <a:rPr lang="tr-TR" dirty="0">
                <a:latin typeface="Times New Roman" pitchFamily="18" charset="0"/>
                <a:cs typeface="Times New Roman" pitchFamily="18" charset="0"/>
              </a:rPr>
              <a:t> Arapça olarak yazmış olduğu ve Sultan II. </a:t>
            </a:r>
            <a:r>
              <a:rPr lang="tr-TR" dirty="0" err="1">
                <a:latin typeface="Times New Roman" pitchFamily="18" charset="0"/>
                <a:cs typeface="Times New Roman" pitchFamily="18" charset="0"/>
              </a:rPr>
              <a:t>Murad’ın</a:t>
            </a:r>
            <a:r>
              <a:rPr lang="tr-TR" dirty="0">
                <a:latin typeface="Times New Roman" pitchFamily="18" charset="0"/>
                <a:cs typeface="Times New Roman" pitchFamily="18" charset="0"/>
              </a:rPr>
              <a:t> emriyle </a:t>
            </a:r>
            <a:r>
              <a:rPr lang="tr-TR" dirty="0" err="1">
                <a:latin typeface="Times New Roman" pitchFamily="18" charset="0"/>
                <a:cs typeface="Times New Roman" pitchFamily="18" charset="0"/>
              </a:rPr>
              <a:t>Ahmedoğlu</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Şükrullah’ın</a:t>
            </a:r>
            <a:r>
              <a:rPr lang="tr-TR" dirty="0">
                <a:latin typeface="Times New Roman" pitchFamily="18" charset="0"/>
                <a:cs typeface="Times New Roman" pitchFamily="18" charset="0"/>
              </a:rPr>
              <a:t> tercüme ettiği bir </a:t>
            </a:r>
            <a:r>
              <a:rPr lang="tr-TR" dirty="0" err="1">
                <a:latin typeface="Times New Roman" pitchFamily="18" charset="0"/>
                <a:cs typeface="Times New Roman" pitchFamily="18" charset="0"/>
              </a:rPr>
              <a:t>Edvâr’da</a:t>
            </a:r>
            <a:r>
              <a:rPr lang="tr-TR" dirty="0">
                <a:latin typeface="Times New Roman" pitchFamily="18" charset="0"/>
                <a:cs typeface="Times New Roman" pitchFamily="18" charset="0"/>
              </a:rPr>
              <a:t>: Nağmenin birbirine muvafık veya muhalif olmasına  </a:t>
            </a:r>
            <a:r>
              <a:rPr lang="tr-TR" i="1" dirty="0" err="1">
                <a:latin typeface="Times New Roman" pitchFamily="18" charset="0"/>
                <a:cs typeface="Times New Roman" pitchFamily="18" charset="0"/>
              </a:rPr>
              <a:t>te</a:t>
            </a:r>
            <a:r>
              <a:rPr lang="tr-TR" dirty="0" err="1">
                <a:latin typeface="Times New Roman" pitchFamily="18" charset="0"/>
                <a:cs typeface="Times New Roman" pitchFamily="18" charset="0"/>
              </a:rPr>
              <a:t>’</a:t>
            </a:r>
            <a:r>
              <a:rPr lang="tr-TR" i="1" dirty="0" err="1">
                <a:latin typeface="Times New Roman" pitchFamily="18" charset="0"/>
                <a:cs typeface="Times New Roman" pitchFamily="18" charset="0"/>
              </a:rPr>
              <a:t>lîf</a:t>
            </a:r>
            <a:r>
              <a:rPr lang="tr-TR" i="1" dirty="0">
                <a:latin typeface="Times New Roman" pitchFamily="18" charset="0"/>
                <a:cs typeface="Times New Roman" pitchFamily="18" charset="0"/>
              </a:rPr>
              <a:t> </a:t>
            </a:r>
            <a:r>
              <a:rPr lang="tr-TR" dirty="0">
                <a:latin typeface="Times New Roman" pitchFamily="18" charset="0"/>
                <a:cs typeface="Times New Roman" pitchFamily="18" charset="0"/>
              </a:rPr>
              <a:t>ve nağme arasında bulunan zamana da </a:t>
            </a:r>
            <a:r>
              <a:rPr lang="tr-TR" i="1" dirty="0" err="1">
                <a:latin typeface="Times New Roman" pitchFamily="18" charset="0"/>
                <a:cs typeface="Times New Roman" pitchFamily="18" charset="0"/>
              </a:rPr>
              <a:t>îka</a:t>
            </a:r>
            <a:r>
              <a:rPr lang="tr-TR" dirty="0">
                <a:latin typeface="Times New Roman" pitchFamily="18" charset="0"/>
                <a:cs typeface="Times New Roman" pitchFamily="18" charset="0"/>
              </a:rPr>
              <a:t>’ denildiğini ve bir nağmede hasıl olacak mülâyemet ve </a:t>
            </a:r>
            <a:r>
              <a:rPr lang="tr-TR" dirty="0" err="1">
                <a:latin typeface="Times New Roman" pitchFamily="18" charset="0"/>
                <a:cs typeface="Times New Roman" pitchFamily="18" charset="0"/>
              </a:rPr>
              <a:t>münâfereti</a:t>
            </a:r>
            <a:r>
              <a:rPr lang="tr-TR" dirty="0">
                <a:latin typeface="Times New Roman" pitchFamily="18" charset="0"/>
                <a:cs typeface="Times New Roman" pitchFamily="18" charset="0"/>
              </a:rPr>
              <a:t> anlamanın </a:t>
            </a:r>
            <a:r>
              <a:rPr lang="tr-TR" dirty="0" err="1">
                <a:latin typeface="Times New Roman" pitchFamily="18" charset="0"/>
                <a:cs typeface="Times New Roman" pitchFamily="18" charset="0"/>
              </a:rPr>
              <a:t>îka</a:t>
            </a:r>
            <a:r>
              <a:rPr lang="tr-TR" dirty="0">
                <a:latin typeface="Times New Roman" pitchFamily="18" charset="0"/>
                <a:cs typeface="Times New Roman" pitchFamily="18" charset="0"/>
              </a:rPr>
              <a:t>’ ile hasıl olduğunu açıklamaktadır.</a:t>
            </a:r>
          </a:p>
          <a:p>
            <a:pPr algn="just"/>
            <a:r>
              <a:rPr lang="tr-TR" dirty="0">
                <a:latin typeface="Times New Roman" pitchFamily="18" charset="0"/>
                <a:cs typeface="Times New Roman" pitchFamily="18" charset="0"/>
              </a:rPr>
              <a:t> </a:t>
            </a:r>
          </a:p>
          <a:p>
            <a:pPr algn="just"/>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MÜLÂYİM ( </a:t>
            </a:r>
            <a:r>
              <a:rPr lang="ar-SA" dirty="0">
                <a:latin typeface="Times New Roman" pitchFamily="18" charset="0"/>
                <a:cs typeface="Times New Roman" pitchFamily="18" charset="0"/>
              </a:rPr>
              <a:t>الملايم  </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VE </a:t>
            </a:r>
            <a:r>
              <a:rPr lang="tr-TR" b="1" dirty="0">
                <a:latin typeface="Times New Roman" pitchFamily="18" charset="0"/>
                <a:cs typeface="Times New Roman" pitchFamily="18" charset="0"/>
              </a:rPr>
              <a:t>MÜTENÂFİR  (  </a:t>
            </a:r>
            <a:r>
              <a:rPr lang="ar-SA" dirty="0">
                <a:latin typeface="Times New Roman" pitchFamily="18" charset="0"/>
                <a:cs typeface="Times New Roman" pitchFamily="18" charset="0"/>
              </a:rPr>
              <a:t>   المتنا فر </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a:t>
            </a:r>
          </a:p>
          <a:p>
            <a:pPr algn="just"/>
            <a:r>
              <a:rPr lang="tr-TR" dirty="0">
                <a:latin typeface="Times New Roman" pitchFamily="18" charset="0"/>
                <a:cs typeface="Times New Roman" pitchFamily="18" charset="0"/>
              </a:rPr>
              <a:t>	Kulağa hoş gelen hece ve kelimelerin meydana getirdiği sesler mülâyim; kulağa  hoş gelmeyen  hece  ve  kelimelerin meydana getirdiği sese de </a:t>
            </a:r>
            <a:r>
              <a:rPr lang="tr-TR" dirty="0" err="1">
                <a:latin typeface="Times New Roman" pitchFamily="18" charset="0"/>
                <a:cs typeface="Times New Roman" pitchFamily="18" charset="0"/>
              </a:rPr>
              <a:t>mütenâfir</a:t>
            </a:r>
            <a:r>
              <a:rPr lang="tr-TR" dirty="0">
                <a:latin typeface="Times New Roman" pitchFamily="18" charset="0"/>
                <a:cs typeface="Times New Roman" pitchFamily="18" charset="0"/>
              </a:rPr>
              <a:t> denir.</a:t>
            </a:r>
          </a:p>
          <a:p>
            <a:pPr>
              <a:buNone/>
            </a:pPr>
            <a:endParaRPr lang="tr-TR"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62500" lnSpcReduction="20000"/>
          </a:bodyPr>
          <a:lstStyle/>
          <a:p>
            <a:pPr algn="just">
              <a:buNone/>
            </a:pPr>
            <a:r>
              <a:rPr lang="tr-TR" b="1" dirty="0" smtClean="0">
                <a:latin typeface="Times New Roman" pitchFamily="18" charset="0"/>
                <a:cs typeface="Times New Roman" pitchFamily="18" charset="0"/>
              </a:rPr>
              <a:t>		BU’D </a:t>
            </a:r>
            <a:r>
              <a:rPr lang="tr-TR" b="1" dirty="0">
                <a:latin typeface="Times New Roman" pitchFamily="18" charset="0"/>
                <a:cs typeface="Times New Roman" pitchFamily="18" charset="0"/>
              </a:rPr>
              <a:t>(  </a:t>
            </a:r>
            <a:r>
              <a:rPr lang="ar-SA" dirty="0">
                <a:latin typeface="Times New Roman" pitchFamily="18" charset="0"/>
                <a:cs typeface="Times New Roman" pitchFamily="18" charset="0"/>
              </a:rPr>
              <a:t>البعد</a:t>
            </a:r>
            <a:r>
              <a:rPr lang="ar-SA" b="1" dirty="0">
                <a:latin typeface="Times New Roman" pitchFamily="18" charset="0"/>
                <a:cs typeface="Times New Roman" pitchFamily="18" charset="0"/>
              </a:rPr>
              <a:t>  </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Âlât</a:t>
            </a:r>
            <a:r>
              <a:rPr lang="tr-TR" dirty="0">
                <a:latin typeface="Times New Roman" pitchFamily="18" charset="0"/>
                <a:cs typeface="Times New Roman" pitchFamily="18" charset="0"/>
              </a:rPr>
              <a:t>-ı </a:t>
            </a:r>
            <a:r>
              <a:rPr lang="tr-TR" dirty="0" err="1">
                <a:latin typeface="Times New Roman" pitchFamily="18" charset="0"/>
                <a:cs typeface="Times New Roman" pitchFamily="18" charset="0"/>
              </a:rPr>
              <a:t>mûsikiyyenin</a:t>
            </a:r>
            <a:r>
              <a:rPr lang="tr-TR" dirty="0">
                <a:latin typeface="Times New Roman" pitchFamily="18" charset="0"/>
                <a:cs typeface="Times New Roman" pitchFamily="18" charset="0"/>
              </a:rPr>
              <a:t> perdelerini vukua getiren tel veya kirişlerin boyuna denir ki, buna </a:t>
            </a:r>
            <a:r>
              <a:rPr lang="tr-TR" dirty="0" err="1">
                <a:latin typeface="Times New Roman" pitchFamily="18" charset="0"/>
                <a:cs typeface="Times New Roman" pitchFamily="18" charset="0"/>
              </a:rPr>
              <a:t>fâsıla</a:t>
            </a:r>
            <a:r>
              <a:rPr lang="tr-TR" dirty="0">
                <a:latin typeface="Times New Roman" pitchFamily="18" charset="0"/>
                <a:cs typeface="Times New Roman" pitchFamily="18" charset="0"/>
              </a:rPr>
              <a:t> dahi denir”. </a:t>
            </a:r>
            <a:r>
              <a:rPr lang="tr-TR" dirty="0" err="1">
                <a:latin typeface="Times New Roman" pitchFamily="18" charset="0"/>
                <a:cs typeface="Times New Roman" pitchFamily="18" charset="0"/>
              </a:rPr>
              <a:t>Arapça’da</a:t>
            </a:r>
            <a:r>
              <a:rPr lang="tr-TR" dirty="0">
                <a:latin typeface="Times New Roman" pitchFamily="18" charset="0"/>
                <a:cs typeface="Times New Roman" pitchFamily="18" charset="0"/>
              </a:rPr>
              <a:t> uzaklık, aralık anlamlarına gelmektedir.</a:t>
            </a:r>
          </a:p>
          <a:p>
            <a:pPr algn="just"/>
            <a:r>
              <a:rPr lang="tr-TR" dirty="0">
                <a:latin typeface="Times New Roman" pitchFamily="18" charset="0"/>
                <a:cs typeface="Times New Roman" pitchFamily="18" charset="0"/>
              </a:rPr>
              <a:t> </a:t>
            </a:r>
          </a:p>
          <a:p>
            <a:pPr algn="just"/>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BAKIYYE</a:t>
            </a:r>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a:t>
            </a:r>
            <a:r>
              <a:rPr lang="ar-SA" dirty="0">
                <a:latin typeface="Times New Roman" pitchFamily="18" charset="0"/>
                <a:cs typeface="Times New Roman" pitchFamily="18" charset="0"/>
              </a:rPr>
              <a:t>البقية</a:t>
            </a:r>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”Artık, artmış, arta kalan”, Türk </a:t>
            </a:r>
            <a:r>
              <a:rPr lang="tr-TR" dirty="0" err="1">
                <a:latin typeface="Times New Roman" pitchFamily="18" charset="0"/>
                <a:cs typeface="Times New Roman" pitchFamily="18" charset="0"/>
              </a:rPr>
              <a:t>Mûsikîsinde</a:t>
            </a:r>
            <a:r>
              <a:rPr lang="tr-TR" dirty="0">
                <a:latin typeface="Times New Roman" pitchFamily="18" charset="0"/>
                <a:cs typeface="Times New Roman" pitchFamily="18" charset="0"/>
              </a:rPr>
              <a:t> 4 komalık aralığa verilen ad, </a:t>
            </a:r>
            <a:r>
              <a:rPr lang="tr-TR" dirty="0" err="1">
                <a:latin typeface="Times New Roman" pitchFamily="18" charset="0"/>
                <a:cs typeface="Times New Roman" pitchFamily="18" charset="0"/>
              </a:rPr>
              <a:t>Bûselik</a:t>
            </a:r>
            <a:r>
              <a:rPr lang="tr-TR" dirty="0">
                <a:latin typeface="Times New Roman" pitchFamily="18" charset="0"/>
                <a:cs typeface="Times New Roman" pitchFamily="18" charset="0"/>
              </a:rPr>
              <a:t> (Si) - Çargâh (Do), </a:t>
            </a:r>
            <a:r>
              <a:rPr lang="tr-TR" dirty="0" err="1">
                <a:latin typeface="Times New Roman" pitchFamily="18" charset="0"/>
                <a:cs typeface="Times New Roman" pitchFamily="18" charset="0"/>
              </a:rPr>
              <a:t>Mâhûr</a:t>
            </a:r>
            <a:r>
              <a:rPr lang="tr-TR" dirty="0">
                <a:latin typeface="Times New Roman" pitchFamily="18" charset="0"/>
                <a:cs typeface="Times New Roman" pitchFamily="18" charset="0"/>
              </a:rPr>
              <a:t> (Fa Diyez) - </a:t>
            </a:r>
            <a:r>
              <a:rPr lang="tr-TR" dirty="0" err="1">
                <a:latin typeface="Times New Roman" pitchFamily="18" charset="0"/>
                <a:cs typeface="Times New Roman" pitchFamily="18" charset="0"/>
              </a:rPr>
              <a:t>Gerdâniye</a:t>
            </a:r>
            <a:r>
              <a:rPr lang="tr-TR" dirty="0">
                <a:latin typeface="Times New Roman" pitchFamily="18" charset="0"/>
                <a:cs typeface="Times New Roman" pitchFamily="18" charset="0"/>
              </a:rPr>
              <a:t> (Sol), Dügâh (La) - Kürdî (Si Bemol) gibi.</a:t>
            </a:r>
          </a:p>
          <a:p>
            <a:pPr algn="just"/>
            <a:r>
              <a:rPr lang="tr-TR" dirty="0">
                <a:latin typeface="Times New Roman" pitchFamily="18" charset="0"/>
                <a:cs typeface="Times New Roman" pitchFamily="18" charset="0"/>
              </a:rPr>
              <a:t> </a:t>
            </a:r>
          </a:p>
          <a:p>
            <a:pPr algn="just"/>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MÜCENNEB</a:t>
            </a:r>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a:t>
            </a:r>
            <a:r>
              <a:rPr lang="ar-SA" dirty="0">
                <a:latin typeface="Times New Roman" pitchFamily="18" charset="0"/>
                <a:cs typeface="Times New Roman" pitchFamily="18" charset="0"/>
              </a:rPr>
              <a:t>المجنب</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Arapça’da</a:t>
            </a:r>
            <a:r>
              <a:rPr lang="tr-TR" dirty="0">
                <a:latin typeface="Times New Roman" pitchFamily="18" charset="0"/>
                <a:cs typeface="Times New Roman" pitchFamily="18" charset="0"/>
              </a:rPr>
              <a:t> yan, taraf anlamlarına gelen “</a:t>
            </a:r>
            <a:r>
              <a:rPr lang="tr-TR" dirty="0" err="1">
                <a:latin typeface="Times New Roman" pitchFamily="18" charset="0"/>
                <a:cs typeface="Times New Roman" pitchFamily="18" charset="0"/>
              </a:rPr>
              <a:t>cenb</a:t>
            </a:r>
            <a:r>
              <a:rPr lang="tr-TR" dirty="0">
                <a:latin typeface="Times New Roman" pitchFamily="18" charset="0"/>
                <a:cs typeface="Times New Roman" pitchFamily="18" charset="0"/>
              </a:rPr>
              <a:t>” kelimesinden doğmuştur. Eski nazariyat kitaplarının başlıca konularından biri olan, muhtelif sazlardaki perde bağlarının yerlerinin tespiti sırasında, işaret parmağı ile veya orta parmakla basılan perdelerin hemen yanı başlarında yer alan ve yine aynı parmaklarla basılabilen diğer perdelerin adlandırılmasında kullanılmış bir tabirdir. Meselâ, işaret parmağıyla basılan asıl perdenin yakınında bulunan ve bu parmağın baskı sahasına giren komşu perdeye</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Mücennebu</a:t>
            </a:r>
            <a:r>
              <a:rPr lang="tr-TR" dirty="0" err="1">
                <a:latin typeface="Times New Roman" pitchFamily="18" charset="0"/>
                <a:cs typeface="Times New Roman" pitchFamily="18" charset="0"/>
              </a:rPr>
              <a:t>’</a:t>
            </a:r>
            <a:r>
              <a:rPr lang="tr-TR" i="1" dirty="0" err="1">
                <a:latin typeface="Times New Roman" pitchFamily="18" charset="0"/>
                <a:cs typeface="Times New Roman" pitchFamily="18" charset="0"/>
              </a:rPr>
              <a:t>s</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Sebbâbe</a:t>
            </a:r>
            <a:r>
              <a:rPr lang="tr-TR" dirty="0">
                <a:latin typeface="Times New Roman" pitchFamily="18" charset="0"/>
                <a:cs typeface="Times New Roman" pitchFamily="18" charset="0"/>
              </a:rPr>
              <a:t>, orta parmakla basılan aynı tür perdeye ise </a:t>
            </a:r>
            <a:r>
              <a:rPr lang="tr-TR" i="1" dirty="0" err="1">
                <a:latin typeface="Times New Roman" pitchFamily="18" charset="0"/>
                <a:cs typeface="Times New Roman" pitchFamily="18" charset="0"/>
              </a:rPr>
              <a:t>Mücennebu</a:t>
            </a:r>
            <a:r>
              <a:rPr lang="tr-TR" dirty="0" err="1">
                <a:latin typeface="Times New Roman" pitchFamily="18" charset="0"/>
                <a:cs typeface="Times New Roman" pitchFamily="18" charset="0"/>
              </a:rPr>
              <a:t>’</a:t>
            </a:r>
            <a:r>
              <a:rPr lang="tr-TR" i="1" dirty="0" err="1">
                <a:latin typeface="Times New Roman" pitchFamily="18" charset="0"/>
                <a:cs typeface="Times New Roman" pitchFamily="18" charset="0"/>
              </a:rPr>
              <a:t>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Vustâ</a:t>
            </a:r>
            <a:r>
              <a:rPr lang="tr-TR" dirty="0">
                <a:latin typeface="Times New Roman" pitchFamily="18" charset="0"/>
                <a:cs typeface="Times New Roman" pitchFamily="18" charset="0"/>
              </a:rPr>
              <a:t> adı verilmiştir. </a:t>
            </a:r>
            <a:r>
              <a:rPr lang="tr-TR" dirty="0" err="1">
                <a:latin typeface="Times New Roman" pitchFamily="18" charset="0"/>
                <a:cs typeface="Times New Roman" pitchFamily="18" charset="0"/>
              </a:rPr>
              <a:t>Mücenneb</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tanînîden</a:t>
            </a:r>
            <a:r>
              <a:rPr lang="tr-TR" dirty="0">
                <a:latin typeface="Times New Roman" pitchFamily="18" charset="0"/>
                <a:cs typeface="Times New Roman" pitchFamily="18" charset="0"/>
              </a:rPr>
              <a:t> küçük, </a:t>
            </a:r>
            <a:r>
              <a:rPr lang="tr-TR" dirty="0" err="1">
                <a:latin typeface="Times New Roman" pitchFamily="18" charset="0"/>
                <a:cs typeface="Times New Roman" pitchFamily="18" charset="0"/>
              </a:rPr>
              <a:t>bakıyye’den</a:t>
            </a:r>
            <a:r>
              <a:rPr lang="tr-TR" dirty="0">
                <a:latin typeface="Times New Roman" pitchFamily="18" charset="0"/>
                <a:cs typeface="Times New Roman" pitchFamily="18" charset="0"/>
              </a:rPr>
              <a:t> büyük iki aralığın da ortak adıdır. Bunlardan biri küçükçe büyük ikili (182 </a:t>
            </a:r>
            <a:r>
              <a:rPr lang="tr-TR" dirty="0" err="1">
                <a:latin typeface="Times New Roman" pitchFamily="18" charset="0"/>
                <a:cs typeface="Times New Roman" pitchFamily="18" charset="0"/>
              </a:rPr>
              <a:t>cent</a:t>
            </a:r>
            <a:r>
              <a:rPr lang="tr-TR" dirty="0">
                <a:latin typeface="Times New Roman" pitchFamily="18" charset="0"/>
                <a:cs typeface="Times New Roman" pitchFamily="18" charset="0"/>
              </a:rPr>
              <a:t>)’</a:t>
            </a:r>
            <a:r>
              <a:rPr lang="tr-TR" dirty="0" err="1">
                <a:latin typeface="Times New Roman" pitchFamily="18" charset="0"/>
                <a:cs typeface="Times New Roman" pitchFamily="18" charset="0"/>
              </a:rPr>
              <a:t>dir</a:t>
            </a:r>
            <a:r>
              <a:rPr lang="tr-TR" dirty="0">
                <a:latin typeface="Times New Roman" pitchFamily="18" charset="0"/>
                <a:cs typeface="Times New Roman" pitchFamily="18" charset="0"/>
              </a:rPr>
              <a:t> ve </a:t>
            </a:r>
            <a:r>
              <a:rPr lang="tr-TR" i="1" dirty="0">
                <a:latin typeface="Times New Roman" pitchFamily="18" charset="0"/>
                <a:cs typeface="Times New Roman" pitchFamily="18" charset="0"/>
              </a:rPr>
              <a:t>Büyük </a:t>
            </a:r>
            <a:r>
              <a:rPr lang="tr-TR" i="1" dirty="0" err="1">
                <a:latin typeface="Times New Roman" pitchFamily="18" charset="0"/>
                <a:cs typeface="Times New Roman" pitchFamily="18" charset="0"/>
              </a:rPr>
              <a:t>Mücenneb</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Mücenneb</a:t>
            </a:r>
            <a:r>
              <a:rPr lang="tr-TR" dirty="0">
                <a:latin typeface="Times New Roman" pitchFamily="18" charset="0"/>
                <a:cs typeface="Times New Roman" pitchFamily="18" charset="0"/>
              </a:rPr>
              <a:t>-i </a:t>
            </a:r>
            <a:r>
              <a:rPr lang="tr-TR" dirty="0" err="1">
                <a:latin typeface="Times New Roman" pitchFamily="18" charset="0"/>
                <a:cs typeface="Times New Roman" pitchFamily="18" charset="0"/>
              </a:rPr>
              <a:t>Kebîr</a:t>
            </a:r>
            <a:r>
              <a:rPr lang="tr-TR" dirty="0">
                <a:latin typeface="Times New Roman" pitchFamily="18" charset="0"/>
                <a:cs typeface="Times New Roman" pitchFamily="18" charset="0"/>
              </a:rPr>
              <a:t>) adı ile anılır. Öteki büyükçe küçük ikili (112 </a:t>
            </a:r>
            <a:r>
              <a:rPr lang="tr-TR" dirty="0" err="1">
                <a:latin typeface="Times New Roman" pitchFamily="18" charset="0"/>
                <a:cs typeface="Times New Roman" pitchFamily="18" charset="0"/>
              </a:rPr>
              <a:t>cent</a:t>
            </a:r>
            <a:r>
              <a:rPr lang="tr-TR" dirty="0">
                <a:latin typeface="Times New Roman" pitchFamily="18" charset="0"/>
                <a:cs typeface="Times New Roman" pitchFamily="18" charset="0"/>
              </a:rPr>
              <a:t>) olup, </a:t>
            </a:r>
            <a:r>
              <a:rPr lang="tr-TR" i="1" dirty="0">
                <a:latin typeface="Times New Roman" pitchFamily="18" charset="0"/>
                <a:cs typeface="Times New Roman" pitchFamily="18" charset="0"/>
              </a:rPr>
              <a:t>Küçük </a:t>
            </a:r>
            <a:r>
              <a:rPr lang="tr-TR" i="1" dirty="0" err="1">
                <a:latin typeface="Times New Roman" pitchFamily="18" charset="0"/>
                <a:cs typeface="Times New Roman" pitchFamily="18" charset="0"/>
              </a:rPr>
              <a:t>Mücenneb</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Mücenneb</a:t>
            </a:r>
            <a:r>
              <a:rPr lang="tr-TR" dirty="0">
                <a:latin typeface="Times New Roman" pitchFamily="18" charset="0"/>
                <a:cs typeface="Times New Roman" pitchFamily="18" charset="0"/>
              </a:rPr>
              <a:t>-i </a:t>
            </a:r>
            <a:r>
              <a:rPr lang="tr-TR" dirty="0" err="1">
                <a:latin typeface="Times New Roman" pitchFamily="18" charset="0"/>
                <a:cs typeface="Times New Roman" pitchFamily="18" charset="0"/>
              </a:rPr>
              <a:t>Sağîr</a:t>
            </a:r>
            <a:r>
              <a:rPr lang="tr-TR" dirty="0">
                <a:latin typeface="Times New Roman" pitchFamily="18" charset="0"/>
                <a:cs typeface="Times New Roman" pitchFamily="18" charset="0"/>
              </a:rPr>
              <a:t>) diye bilinir.</a:t>
            </a:r>
          </a:p>
          <a:p>
            <a:pPr>
              <a:buNone/>
            </a:pP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62500" lnSpcReduction="20000"/>
          </a:bodyPr>
          <a:lstStyle/>
          <a:p>
            <a:pPr algn="just">
              <a:buNone/>
            </a:pPr>
            <a:r>
              <a:rPr lang="tr-TR" b="1" dirty="0" smtClean="0">
                <a:latin typeface="Times New Roman" pitchFamily="18" charset="0"/>
                <a:cs typeface="Times New Roman" pitchFamily="18" charset="0"/>
              </a:rPr>
              <a:t>		TANÎNÎ </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a:t>
            </a:r>
            <a:r>
              <a:rPr lang="ar-SA" dirty="0">
                <a:latin typeface="Times New Roman" pitchFamily="18" charset="0"/>
                <a:cs typeface="Times New Roman" pitchFamily="18" charset="0"/>
              </a:rPr>
              <a:t>الطنينى </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Türk </a:t>
            </a:r>
            <a:r>
              <a:rPr lang="tr-TR" dirty="0" err="1">
                <a:latin typeface="Times New Roman" pitchFamily="18" charset="0"/>
                <a:cs typeface="Times New Roman" pitchFamily="18" charset="0"/>
              </a:rPr>
              <a:t>Mûsikîsinde</a:t>
            </a:r>
            <a:r>
              <a:rPr lang="tr-TR" dirty="0">
                <a:latin typeface="Times New Roman" pitchFamily="18" charset="0"/>
                <a:cs typeface="Times New Roman" pitchFamily="18" charset="0"/>
              </a:rPr>
              <a:t> 9 koma değerindeki aralığa verilen addır ki, Batı </a:t>
            </a:r>
            <a:r>
              <a:rPr lang="tr-TR" dirty="0" err="1">
                <a:latin typeface="Times New Roman" pitchFamily="18" charset="0"/>
                <a:cs typeface="Times New Roman" pitchFamily="18" charset="0"/>
              </a:rPr>
              <a:t>Mûsikîsi’nin</a:t>
            </a:r>
            <a:r>
              <a:rPr lang="tr-TR" dirty="0">
                <a:latin typeface="Times New Roman" pitchFamily="18" charset="0"/>
                <a:cs typeface="Times New Roman" pitchFamily="18" charset="0"/>
              </a:rPr>
              <a:t> tabii dizisindeki iki çeşit aralıktan büyüğüne tekabül eder. </a:t>
            </a:r>
            <a:r>
              <a:rPr lang="tr-TR" dirty="0" err="1">
                <a:latin typeface="Times New Roman" pitchFamily="18" charset="0"/>
                <a:cs typeface="Times New Roman" pitchFamily="18" charset="0"/>
              </a:rPr>
              <a:t>Tanînî’ye</a:t>
            </a:r>
            <a:r>
              <a:rPr lang="tr-TR" dirty="0">
                <a:latin typeface="Times New Roman" pitchFamily="18" charset="0"/>
                <a:cs typeface="Times New Roman" pitchFamily="18" charset="0"/>
              </a:rPr>
              <a:t> büyükçe büyük ikili (204 </a:t>
            </a:r>
            <a:r>
              <a:rPr lang="tr-TR" dirty="0" err="1">
                <a:latin typeface="Times New Roman" pitchFamily="18" charset="0"/>
                <a:cs typeface="Times New Roman" pitchFamily="18" charset="0"/>
              </a:rPr>
              <a:t>cent</a:t>
            </a:r>
            <a:r>
              <a:rPr lang="tr-TR" dirty="0">
                <a:latin typeface="Times New Roman" pitchFamily="18" charset="0"/>
                <a:cs typeface="Times New Roman" pitchFamily="18" charset="0"/>
              </a:rPr>
              <a:t>) adı verilir. Aralığın nağmelerinin sinek vızıltısına benzemesi nedeniyle bu ad verilmiştir. </a:t>
            </a:r>
            <a:r>
              <a:rPr lang="tr-TR" dirty="0" err="1">
                <a:latin typeface="Times New Roman" pitchFamily="18" charset="0"/>
                <a:cs typeface="Times New Roman" pitchFamily="18" charset="0"/>
              </a:rPr>
              <a:t>Nisbeti</a:t>
            </a:r>
            <a:r>
              <a:rPr lang="tr-TR" dirty="0">
                <a:latin typeface="Times New Roman" pitchFamily="18" charset="0"/>
                <a:cs typeface="Times New Roman" pitchFamily="18" charset="0"/>
              </a:rPr>
              <a:t> 9/8’dir.</a:t>
            </a:r>
          </a:p>
          <a:p>
            <a:pPr algn="just"/>
            <a:r>
              <a:rPr lang="tr-TR" dirty="0">
                <a:latin typeface="Times New Roman" pitchFamily="18" charset="0"/>
                <a:cs typeface="Times New Roman" pitchFamily="18" charset="0"/>
              </a:rPr>
              <a:t>	</a:t>
            </a:r>
          </a:p>
          <a:p>
            <a:pPr algn="just"/>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ZU’L-ERBA’</a:t>
            </a:r>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a:t>
            </a:r>
            <a:r>
              <a:rPr lang="ar-SA" dirty="0">
                <a:latin typeface="Times New Roman" pitchFamily="18" charset="0"/>
                <a:cs typeface="Times New Roman" pitchFamily="18" charset="0"/>
              </a:rPr>
              <a:t>ذو الأربع </a:t>
            </a:r>
            <a:r>
              <a:rPr lang="tr-TR" dirty="0">
                <a:latin typeface="Times New Roman" pitchFamily="18" charset="0"/>
                <a:cs typeface="Times New Roman" pitchFamily="18" charset="0"/>
              </a:rPr>
              <a:t>): Buna </a:t>
            </a:r>
            <a:r>
              <a:rPr lang="tr-TR" i="1" dirty="0" err="1">
                <a:latin typeface="Times New Roman" pitchFamily="18" charset="0"/>
                <a:cs typeface="Times New Roman" pitchFamily="18" charset="0"/>
              </a:rPr>
              <a:t>Ellezî</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bi</a:t>
            </a:r>
            <a:r>
              <a:rPr lang="tr-TR" dirty="0" err="1">
                <a:latin typeface="Times New Roman" pitchFamily="18" charset="0"/>
                <a:cs typeface="Times New Roman" pitchFamily="18" charset="0"/>
              </a:rPr>
              <a:t>’</a:t>
            </a:r>
            <a:r>
              <a:rPr lang="tr-TR" i="1" dirty="0" err="1">
                <a:latin typeface="Times New Roman" pitchFamily="18" charset="0"/>
                <a:cs typeface="Times New Roman" pitchFamily="18" charset="0"/>
              </a:rPr>
              <a:t>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Erba</a:t>
            </a:r>
            <a:r>
              <a:rPr lang="tr-TR" dirty="0">
                <a:latin typeface="Times New Roman" pitchFamily="18" charset="0"/>
                <a:cs typeface="Times New Roman" pitchFamily="18" charset="0"/>
              </a:rPr>
              <a:t>’ da denilmektedir. Tam dörtlü aralığı demektir. Dört ses ve üç aralıktan oluşmaktadır.</a:t>
            </a:r>
          </a:p>
          <a:p>
            <a:pPr algn="just"/>
            <a:r>
              <a:rPr lang="tr-TR" dirty="0">
                <a:latin typeface="Times New Roman" pitchFamily="18" charset="0"/>
                <a:cs typeface="Times New Roman" pitchFamily="18" charset="0"/>
              </a:rPr>
              <a:t> </a:t>
            </a:r>
          </a:p>
          <a:p>
            <a:pPr algn="just"/>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ZU’L-HAMS</a:t>
            </a:r>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a:t>
            </a:r>
            <a:r>
              <a:rPr lang="ar-SA" dirty="0">
                <a:latin typeface="Times New Roman" pitchFamily="18" charset="0"/>
                <a:cs typeface="Times New Roman" pitchFamily="18" charset="0"/>
              </a:rPr>
              <a:t>ذو الخمس </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Buna  </a:t>
            </a:r>
            <a:r>
              <a:rPr lang="tr-TR" i="1" dirty="0" err="1">
                <a:latin typeface="Times New Roman" pitchFamily="18" charset="0"/>
                <a:cs typeface="Times New Roman" pitchFamily="18" charset="0"/>
              </a:rPr>
              <a:t>Ellezî</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bi</a:t>
            </a:r>
            <a:r>
              <a:rPr lang="tr-TR" dirty="0" err="1">
                <a:latin typeface="Times New Roman" pitchFamily="18" charset="0"/>
                <a:cs typeface="Times New Roman" pitchFamily="18" charset="0"/>
              </a:rPr>
              <a:t>’</a:t>
            </a:r>
            <a:r>
              <a:rPr lang="tr-TR" i="1" dirty="0" err="1">
                <a:latin typeface="Times New Roman" pitchFamily="18" charset="0"/>
                <a:cs typeface="Times New Roman" pitchFamily="18" charset="0"/>
              </a:rPr>
              <a:t>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Hams</a:t>
            </a:r>
            <a:r>
              <a:rPr lang="tr-TR" dirty="0">
                <a:latin typeface="Times New Roman" pitchFamily="18" charset="0"/>
                <a:cs typeface="Times New Roman" pitchFamily="18" charset="0"/>
              </a:rPr>
              <a:t> da denilir. Beşli aralık demektir. Beş ses ve dört aralıktan oluşmaktadır.</a:t>
            </a:r>
          </a:p>
          <a:p>
            <a:pPr algn="just"/>
            <a:r>
              <a:rPr lang="tr-TR" dirty="0">
                <a:latin typeface="Times New Roman" pitchFamily="18" charset="0"/>
                <a:cs typeface="Times New Roman" pitchFamily="18" charset="0"/>
              </a:rPr>
              <a:t> </a:t>
            </a:r>
          </a:p>
          <a:p>
            <a:pPr algn="just"/>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ZU’L-KÜLL</a:t>
            </a:r>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a:t>
            </a:r>
            <a:r>
              <a:rPr lang="ar-SA" dirty="0">
                <a:latin typeface="Times New Roman" pitchFamily="18" charset="0"/>
                <a:cs typeface="Times New Roman" pitchFamily="18" charset="0"/>
              </a:rPr>
              <a:t>ذو الكل </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Buna </a:t>
            </a:r>
            <a:r>
              <a:rPr lang="tr-TR" i="1" dirty="0" err="1">
                <a:latin typeface="Times New Roman" pitchFamily="18" charset="0"/>
                <a:cs typeface="Times New Roman" pitchFamily="18" charset="0"/>
              </a:rPr>
              <a:t>Ellezî</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bi</a:t>
            </a:r>
            <a:r>
              <a:rPr lang="tr-TR" dirty="0" err="1">
                <a:latin typeface="Times New Roman" pitchFamily="18" charset="0"/>
                <a:cs typeface="Times New Roman" pitchFamily="18" charset="0"/>
              </a:rPr>
              <a:t>’</a:t>
            </a:r>
            <a:r>
              <a:rPr lang="tr-TR" i="1" dirty="0" err="1">
                <a:latin typeface="Times New Roman" pitchFamily="18" charset="0"/>
                <a:cs typeface="Times New Roman" pitchFamily="18" charset="0"/>
              </a:rPr>
              <a:t>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Küll</a:t>
            </a:r>
            <a:r>
              <a:rPr lang="tr-TR" dirty="0">
                <a:latin typeface="Times New Roman" pitchFamily="18" charset="0"/>
                <a:cs typeface="Times New Roman" pitchFamily="18" charset="0"/>
              </a:rPr>
              <a:t> de denilir. Tam sekizli aralığı demektir. Sekiz ses ve yedi aralıktan oluşmaktadır.</a:t>
            </a:r>
          </a:p>
          <a:p>
            <a:pPr algn="just"/>
            <a:r>
              <a:rPr lang="tr-TR" dirty="0">
                <a:latin typeface="Times New Roman" pitchFamily="18" charset="0"/>
                <a:cs typeface="Times New Roman" pitchFamily="18" charset="0"/>
              </a:rPr>
              <a:t> </a:t>
            </a:r>
          </a:p>
          <a:p>
            <a:pPr algn="just"/>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DÂYİRE </a:t>
            </a:r>
            <a:r>
              <a:rPr lang="tr-TR" dirty="0">
                <a:latin typeface="Times New Roman" pitchFamily="18" charset="0"/>
                <a:cs typeface="Times New Roman" pitchFamily="18" charset="0"/>
              </a:rPr>
              <a:t>( </a:t>
            </a:r>
            <a:r>
              <a:rPr lang="ar-SA" dirty="0">
                <a:latin typeface="Times New Roman" pitchFamily="18" charset="0"/>
                <a:cs typeface="Times New Roman" pitchFamily="18" charset="0"/>
              </a:rPr>
              <a:t>دائرة – دايرة </a:t>
            </a:r>
            <a:r>
              <a:rPr lang="tr-TR" dirty="0">
                <a:latin typeface="Times New Roman" pitchFamily="18" charset="0"/>
                <a:cs typeface="Times New Roman" pitchFamily="18" charset="0"/>
              </a:rPr>
              <a:t>): Daire şeklinde de yazılır. Çoğulu </a:t>
            </a:r>
            <a:r>
              <a:rPr lang="tr-TR" i="1" dirty="0" err="1">
                <a:latin typeface="Times New Roman" pitchFamily="18" charset="0"/>
                <a:cs typeface="Times New Roman" pitchFamily="18" charset="0"/>
              </a:rPr>
              <a:t>Edvâr</a:t>
            </a:r>
            <a:r>
              <a:rPr lang="tr-TR" dirty="0">
                <a:latin typeface="Times New Roman" pitchFamily="18" charset="0"/>
                <a:cs typeface="Times New Roman" pitchFamily="18" charset="0"/>
              </a:rPr>
              <a:t> gelir. Eski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nazariyatı kitaplarına verilen bir ad olup, şarklıların Arapça, Farsça ve Türkçe </a:t>
            </a:r>
            <a:r>
              <a:rPr lang="tr-TR" dirty="0" err="1">
                <a:latin typeface="Times New Roman" pitchFamily="18" charset="0"/>
                <a:cs typeface="Times New Roman" pitchFamily="18" charset="0"/>
              </a:rPr>
              <a:t>te’lif</a:t>
            </a:r>
            <a:r>
              <a:rPr lang="tr-TR" dirty="0">
                <a:latin typeface="Times New Roman" pitchFamily="18" charset="0"/>
                <a:cs typeface="Times New Roman" pitchFamily="18" charset="0"/>
              </a:rPr>
              <a:t> ettikleri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kitaplarında ve mecmualarında, makamlar ve </a:t>
            </a:r>
            <a:r>
              <a:rPr lang="tr-TR" dirty="0" err="1">
                <a:latin typeface="Times New Roman" pitchFamily="18" charset="0"/>
                <a:cs typeface="Times New Roman" pitchFamily="18" charset="0"/>
              </a:rPr>
              <a:t>usûller</a:t>
            </a:r>
            <a:r>
              <a:rPr lang="tr-TR" dirty="0">
                <a:latin typeface="Times New Roman" pitchFamily="18" charset="0"/>
                <a:cs typeface="Times New Roman" pitchFamily="18" charset="0"/>
              </a:rPr>
              <a:t> daire şeklindeki şemalarda gösterilmek âdet olduğundan, </a:t>
            </a:r>
            <a:r>
              <a:rPr lang="tr-TR" dirty="0" err="1">
                <a:latin typeface="Times New Roman" pitchFamily="18" charset="0"/>
                <a:cs typeface="Times New Roman" pitchFamily="18" charset="0"/>
              </a:rPr>
              <a:t>edvâr</a:t>
            </a:r>
            <a:r>
              <a:rPr lang="tr-TR" dirty="0">
                <a:latin typeface="Times New Roman" pitchFamily="18" charset="0"/>
                <a:cs typeface="Times New Roman" pitchFamily="18" charset="0"/>
              </a:rPr>
              <a:t> ismini almıştır.</a:t>
            </a:r>
          </a:p>
          <a:p>
            <a:r>
              <a:rPr lang="tr-TR" dirty="0"/>
              <a:t> </a:t>
            </a:r>
          </a:p>
          <a:p>
            <a:pPr>
              <a:buNone/>
            </a:pP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92500"/>
          </a:bodyPr>
          <a:lstStyle/>
          <a:p>
            <a:pPr algn="just">
              <a:buNone/>
            </a:pPr>
            <a:r>
              <a:rPr lang="tr-TR" b="1" dirty="0" smtClean="0">
                <a:latin typeface="Times New Roman" pitchFamily="18" charset="0"/>
                <a:cs typeface="Times New Roman" pitchFamily="18" charset="0"/>
              </a:rPr>
              <a:t>		VETED </a:t>
            </a:r>
            <a:r>
              <a:rPr lang="tr-TR" b="1" dirty="0">
                <a:latin typeface="Times New Roman" pitchFamily="18" charset="0"/>
                <a:cs typeface="Times New Roman" pitchFamily="18" charset="0"/>
              </a:rPr>
              <a:t>( </a:t>
            </a:r>
            <a:r>
              <a:rPr lang="ar-SA" dirty="0">
                <a:latin typeface="Times New Roman" pitchFamily="18" charset="0"/>
                <a:cs typeface="Times New Roman" pitchFamily="18" charset="0"/>
              </a:rPr>
              <a:t>اﻟﻭﺘﺩ</a:t>
            </a:r>
            <a:r>
              <a:rPr lang="ar-SA" b="1" dirty="0">
                <a:latin typeface="Times New Roman" pitchFamily="18" charset="0"/>
                <a:cs typeface="Times New Roman" pitchFamily="18" charset="0"/>
              </a:rPr>
              <a:t> </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Arapça’da</a:t>
            </a:r>
            <a:r>
              <a:rPr lang="tr-TR" dirty="0">
                <a:latin typeface="Times New Roman" pitchFamily="18" charset="0"/>
                <a:cs typeface="Times New Roman" pitchFamily="18" charset="0"/>
              </a:rPr>
              <a:t> sabitleştirmek veya direk (kazık) anlamına gelmektedir. Aruz’da ise üç harften meydana gelen nazım’a bu ad verilmektedir. Bunun da çeşitleri vardır:</a:t>
            </a: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Veted</a:t>
            </a:r>
            <a:r>
              <a:rPr lang="tr-TR" dirty="0">
                <a:latin typeface="Times New Roman" pitchFamily="18" charset="0"/>
                <a:cs typeface="Times New Roman" pitchFamily="18" charset="0"/>
              </a:rPr>
              <a:t>-i mecmu’: İki harekeli harfle bir </a:t>
            </a:r>
            <a:r>
              <a:rPr lang="tr-TR" dirty="0" err="1">
                <a:latin typeface="Times New Roman" pitchFamily="18" charset="0"/>
                <a:cs typeface="Times New Roman" pitchFamily="18" charset="0"/>
              </a:rPr>
              <a:t>sâkin</a:t>
            </a:r>
            <a:r>
              <a:rPr lang="tr-TR" dirty="0">
                <a:latin typeface="Times New Roman" pitchFamily="18" charset="0"/>
                <a:cs typeface="Times New Roman" pitchFamily="18" charset="0"/>
              </a:rPr>
              <a:t> (harekesiz) harften ibaret olan kelime; “</a:t>
            </a:r>
            <a:r>
              <a:rPr lang="tr-TR" dirty="0" err="1">
                <a:latin typeface="Times New Roman" pitchFamily="18" charset="0"/>
                <a:cs typeface="Times New Roman" pitchFamily="18" charset="0"/>
              </a:rPr>
              <a:t>faûl</a:t>
            </a:r>
            <a:r>
              <a:rPr lang="tr-TR" dirty="0">
                <a:latin typeface="Times New Roman" pitchFamily="18" charset="0"/>
                <a:cs typeface="Times New Roman" pitchFamily="18" charset="0"/>
              </a:rPr>
              <a:t>, benim, senin...” gibi kelimelere denilmektedir.</a:t>
            </a: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Veted</a:t>
            </a:r>
            <a:r>
              <a:rPr lang="tr-TR" dirty="0">
                <a:latin typeface="Times New Roman" pitchFamily="18" charset="0"/>
                <a:cs typeface="Times New Roman" pitchFamily="18" charset="0"/>
              </a:rPr>
              <a:t>-i </a:t>
            </a:r>
            <a:r>
              <a:rPr lang="tr-TR" dirty="0" err="1">
                <a:latin typeface="Times New Roman" pitchFamily="18" charset="0"/>
                <a:cs typeface="Times New Roman" pitchFamily="18" charset="0"/>
              </a:rPr>
              <a:t>mefrûk</a:t>
            </a:r>
            <a:r>
              <a:rPr lang="tr-TR" dirty="0">
                <a:latin typeface="Times New Roman" pitchFamily="18" charset="0"/>
                <a:cs typeface="Times New Roman" pitchFamily="18" charset="0"/>
              </a:rPr>
              <a:t>: İki harekeli harfin arasında bulunan bir </a:t>
            </a:r>
            <a:r>
              <a:rPr lang="tr-TR" dirty="0" err="1">
                <a:latin typeface="Times New Roman" pitchFamily="18" charset="0"/>
                <a:cs typeface="Times New Roman" pitchFamily="18" charset="0"/>
              </a:rPr>
              <a:t>sâkin</a:t>
            </a:r>
            <a:r>
              <a:rPr lang="tr-TR" dirty="0">
                <a:latin typeface="Times New Roman" pitchFamily="18" charset="0"/>
                <a:cs typeface="Times New Roman" pitchFamily="18" charset="0"/>
              </a:rPr>
              <a:t> harften ibaret olan kelime; ”</a:t>
            </a:r>
            <a:r>
              <a:rPr lang="tr-TR" dirty="0" err="1">
                <a:latin typeface="Times New Roman" pitchFamily="18" charset="0"/>
                <a:cs typeface="Times New Roman" pitchFamily="18" charset="0"/>
              </a:rPr>
              <a:t>fâle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kâne</a:t>
            </a:r>
            <a:r>
              <a:rPr lang="tr-TR" dirty="0">
                <a:latin typeface="Times New Roman" pitchFamily="18" charset="0"/>
                <a:cs typeface="Times New Roman" pitchFamily="18" charset="0"/>
              </a:rPr>
              <a:t>...” gibi kelimelerdir . XV. yüzyılda kullanılan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terimlerinin </a:t>
            </a:r>
            <a:r>
              <a:rPr lang="tr-TR" dirty="0" err="1">
                <a:latin typeface="Times New Roman" pitchFamily="18" charset="0"/>
                <a:cs typeface="Times New Roman" pitchFamily="18" charset="0"/>
              </a:rPr>
              <a:t>başlıcaları</a:t>
            </a:r>
            <a:r>
              <a:rPr lang="tr-TR" dirty="0">
                <a:latin typeface="Times New Roman" pitchFamily="18" charset="0"/>
                <a:cs typeface="Times New Roman" pitchFamily="18" charset="0"/>
              </a:rPr>
              <a:t> bunlardır. </a:t>
            </a:r>
          </a:p>
          <a:p>
            <a:pPr>
              <a:buNone/>
            </a:pP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lstStyle/>
          <a:p>
            <a:pPr>
              <a:buNone/>
            </a:pPr>
            <a:r>
              <a:rPr lang="tr-TR" b="1" dirty="0" smtClean="0"/>
              <a:t>		</a:t>
            </a:r>
            <a:endParaRPr lang="tr-TR" dirty="0"/>
          </a:p>
        </p:txBody>
      </p:sp>
      <p:pic>
        <p:nvPicPr>
          <p:cNvPr id="1026" name="Picture 2"/>
          <p:cNvPicPr>
            <a:picLocks noChangeAspect="1" noChangeArrowheads="1"/>
          </p:cNvPicPr>
          <p:nvPr/>
        </p:nvPicPr>
        <p:blipFill>
          <a:blip r:embed="rId2"/>
          <a:srcRect/>
          <a:stretch>
            <a:fillRect/>
          </a:stretch>
        </p:blipFill>
        <p:spPr bwMode="auto">
          <a:xfrm>
            <a:off x="1657350" y="895350"/>
            <a:ext cx="5829300" cy="5067300"/>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lstStyle/>
          <a:p>
            <a:endParaRPr lang="tr-TR" dirty="0"/>
          </a:p>
        </p:txBody>
      </p:sp>
      <p:pic>
        <p:nvPicPr>
          <p:cNvPr id="2050" name="Picture 2"/>
          <p:cNvPicPr>
            <a:picLocks noChangeAspect="1" noChangeArrowheads="1"/>
          </p:cNvPicPr>
          <p:nvPr/>
        </p:nvPicPr>
        <p:blipFill>
          <a:blip r:embed="rId2"/>
          <a:srcRect/>
          <a:stretch>
            <a:fillRect/>
          </a:stretch>
        </p:blipFill>
        <p:spPr bwMode="auto">
          <a:xfrm>
            <a:off x="1657350" y="1633538"/>
            <a:ext cx="5829300" cy="3590925"/>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lstStyle/>
          <a:p>
            <a:pPr>
              <a:buNone/>
            </a:pPr>
            <a:endParaRPr lang="tr-TR" dirty="0"/>
          </a:p>
        </p:txBody>
      </p:sp>
      <p:pic>
        <p:nvPicPr>
          <p:cNvPr id="3074" name="Picture 2"/>
          <p:cNvPicPr>
            <a:picLocks noChangeAspect="1" noChangeArrowheads="1"/>
          </p:cNvPicPr>
          <p:nvPr/>
        </p:nvPicPr>
        <p:blipFill>
          <a:blip r:embed="rId2"/>
          <a:srcRect/>
          <a:stretch>
            <a:fillRect/>
          </a:stretch>
        </p:blipFill>
        <p:spPr bwMode="auto">
          <a:xfrm>
            <a:off x="1657350" y="1314450"/>
            <a:ext cx="5829300" cy="422910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70000" lnSpcReduction="20000"/>
          </a:bodyPr>
          <a:lstStyle/>
          <a:p>
            <a:pPr algn="just"/>
            <a:r>
              <a:rPr lang="tr-TR" dirty="0">
                <a:latin typeface="Times New Roman" pitchFamily="18" charset="0"/>
                <a:cs typeface="Times New Roman" pitchFamily="18" charset="0"/>
              </a:rPr>
              <a:t>A- TÜRK MÛSİKÎSİNDE TERİM MESELESİ VE BU </a:t>
            </a:r>
            <a:r>
              <a:rPr lang="tr-TR" dirty="0" smtClean="0">
                <a:latin typeface="Times New Roman" pitchFamily="18" charset="0"/>
                <a:cs typeface="Times New Roman" pitchFamily="18" charset="0"/>
              </a:rPr>
              <a:t>   </a:t>
            </a:r>
          </a:p>
          <a:p>
            <a:pPr algn="just">
              <a:buNone/>
            </a:pPr>
            <a:r>
              <a:rPr lang="tr-TR" dirty="0" smtClean="0">
                <a:latin typeface="Times New Roman" pitchFamily="18" charset="0"/>
                <a:cs typeface="Times New Roman" pitchFamily="18" charset="0"/>
              </a:rPr>
              <a:t>          ALANDAKİ ÇALIŞMALAR</a:t>
            </a:r>
            <a:r>
              <a:rPr lang="tr-TR" dirty="0">
                <a:latin typeface="Times New Roman" pitchFamily="18" charset="0"/>
                <a:cs typeface="Times New Roman" pitchFamily="18" charset="0"/>
              </a:rPr>
              <a:t>.</a:t>
            </a:r>
          </a:p>
          <a:p>
            <a:pPr algn="just"/>
            <a:r>
              <a:rPr lang="tr-TR" dirty="0">
                <a:latin typeface="Times New Roman" pitchFamily="18" charset="0"/>
                <a:cs typeface="Times New Roman" pitchFamily="18" charset="0"/>
              </a:rPr>
              <a:t>Terim kelimesi </a:t>
            </a:r>
            <a:r>
              <a:rPr lang="tr-TR" dirty="0" err="1">
                <a:latin typeface="Times New Roman" pitchFamily="18" charset="0"/>
                <a:cs typeface="Times New Roman" pitchFamily="18" charset="0"/>
              </a:rPr>
              <a:t>Fransızca’da</a:t>
            </a:r>
            <a:r>
              <a:rPr lang="tr-TR" dirty="0">
                <a:latin typeface="Times New Roman" pitchFamily="18" charset="0"/>
                <a:cs typeface="Times New Roman" pitchFamily="18" charset="0"/>
              </a:rPr>
              <a:t> “uç, son” anlamına gelen “Terme” kelimesinden </a:t>
            </a:r>
            <a:r>
              <a:rPr lang="tr-TR" dirty="0" err="1">
                <a:latin typeface="Times New Roman" pitchFamily="18" charset="0"/>
                <a:cs typeface="Times New Roman" pitchFamily="18" charset="0"/>
              </a:rPr>
              <a:t>Türkçe’ye</a:t>
            </a:r>
            <a:r>
              <a:rPr lang="tr-TR" dirty="0">
                <a:latin typeface="Times New Roman" pitchFamily="18" charset="0"/>
                <a:cs typeface="Times New Roman" pitchFamily="18" charset="0"/>
              </a:rPr>
              <a:t> uydurulmuştur. Terminoloji, </a:t>
            </a:r>
            <a:r>
              <a:rPr lang="tr-TR" dirty="0" err="1">
                <a:latin typeface="Times New Roman" pitchFamily="18" charset="0"/>
                <a:cs typeface="Times New Roman" pitchFamily="18" charset="0"/>
              </a:rPr>
              <a:t>Term</a:t>
            </a:r>
            <a:r>
              <a:rPr lang="tr-TR" dirty="0">
                <a:latin typeface="Times New Roman" pitchFamily="18" charset="0"/>
                <a:cs typeface="Times New Roman" pitchFamily="18" charset="0"/>
              </a:rPr>
              <a:t> (Terme) ile ilim karşılığı olan (</a:t>
            </a:r>
            <a:r>
              <a:rPr lang="tr-TR" dirty="0" err="1">
                <a:latin typeface="Times New Roman" pitchFamily="18" charset="0"/>
                <a:cs typeface="Times New Roman" pitchFamily="18" charset="0"/>
              </a:rPr>
              <a:t>ogie</a:t>
            </a:r>
            <a:r>
              <a:rPr lang="tr-TR" dirty="0">
                <a:latin typeface="Times New Roman" pitchFamily="18" charset="0"/>
                <a:cs typeface="Times New Roman" pitchFamily="18" charset="0"/>
              </a:rPr>
              <a:t>)’den kaynaştırılarak yapılmıştır. Terim kelimesinin yabancı dillerdeki karşılıkları </a:t>
            </a:r>
            <a:r>
              <a:rPr lang="tr-TR" dirty="0" err="1">
                <a:latin typeface="Times New Roman" pitchFamily="18" charset="0"/>
                <a:cs typeface="Times New Roman" pitchFamily="18" charset="0"/>
              </a:rPr>
              <a:t>Fransızca’da</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Expression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İngilizce’de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Expression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Almanca’da</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Ausdruck</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İyalyanca’da</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Expressione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dir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Atasoy</a:t>
            </a:r>
            <a:r>
              <a:rPr lang="tr-TR" dirty="0">
                <a:latin typeface="Times New Roman" pitchFamily="18" charset="0"/>
                <a:cs typeface="Times New Roman" pitchFamily="18" charset="0"/>
              </a:rPr>
              <a:t>, 1993, </a:t>
            </a:r>
            <a:r>
              <a:rPr lang="tr-TR" i="1" dirty="0">
                <a:latin typeface="Times New Roman" pitchFamily="18" charset="0"/>
                <a:cs typeface="Times New Roman" pitchFamily="18" charset="0"/>
              </a:rPr>
              <a:t>Müzik </a:t>
            </a:r>
            <a:r>
              <a:rPr lang="tr-TR" i="1" dirty="0" err="1">
                <a:latin typeface="Times New Roman" pitchFamily="18" charset="0"/>
                <a:cs typeface="Times New Roman" pitchFamily="18" charset="0"/>
              </a:rPr>
              <a:t>Term</a:t>
            </a:r>
            <a:r>
              <a:rPr lang="tr-TR" i="1" dirty="0">
                <a:latin typeface="Times New Roman" pitchFamily="18" charset="0"/>
                <a:cs typeface="Times New Roman" pitchFamily="18" charset="0"/>
              </a:rPr>
              <a:t>. </a:t>
            </a:r>
            <a:r>
              <a:rPr lang="tr-TR" dirty="0">
                <a:latin typeface="Times New Roman" pitchFamily="18" charset="0"/>
                <a:cs typeface="Times New Roman" pitchFamily="18" charset="0"/>
              </a:rPr>
              <a:t>1).</a:t>
            </a:r>
          </a:p>
          <a:p>
            <a:pPr algn="just"/>
            <a:r>
              <a:rPr lang="tr-TR" dirty="0">
                <a:latin typeface="Times New Roman" pitchFamily="18" charset="0"/>
                <a:cs typeface="Times New Roman" pitchFamily="18" charset="0"/>
              </a:rPr>
              <a:t>	</a:t>
            </a:r>
          </a:p>
          <a:p>
            <a:pPr algn="just"/>
            <a:r>
              <a:rPr lang="tr-TR" dirty="0">
                <a:latin typeface="Times New Roman" pitchFamily="18" charset="0"/>
                <a:cs typeface="Times New Roman" pitchFamily="18" charset="0"/>
              </a:rPr>
              <a:t>	Eskiden bizde “terim” karşılığı olarak “ıstılah” kelimesi kullanılırdı. Türk </a:t>
            </a:r>
            <a:r>
              <a:rPr lang="tr-TR" dirty="0" err="1">
                <a:latin typeface="Times New Roman" pitchFamily="18" charset="0"/>
                <a:cs typeface="Times New Roman" pitchFamily="18" charset="0"/>
              </a:rPr>
              <a:t>Mûsikîsinde</a:t>
            </a:r>
            <a:r>
              <a:rPr lang="tr-TR" dirty="0">
                <a:latin typeface="Times New Roman" pitchFamily="18" charset="0"/>
                <a:cs typeface="Times New Roman" pitchFamily="18" charset="0"/>
              </a:rPr>
              <a:t> terim konusu başlı başına önemli bir konudur.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terimi olarak 1893’te Muallim Kâzım Uz, alfabetik sıraya göre </a:t>
            </a:r>
            <a:r>
              <a:rPr lang="tr-TR" i="1" dirty="0" err="1">
                <a:latin typeface="Times New Roman" pitchFamily="18" charset="0"/>
                <a:cs typeface="Times New Roman" pitchFamily="18" charset="0"/>
              </a:rPr>
              <a:t>Musikî</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Istılahati</a:t>
            </a:r>
            <a:r>
              <a:rPr lang="tr-TR" i="1" dirty="0">
                <a:latin typeface="Times New Roman" pitchFamily="18" charset="0"/>
                <a:cs typeface="Times New Roman" pitchFamily="18" charset="0"/>
              </a:rPr>
              <a:t> </a:t>
            </a:r>
            <a:r>
              <a:rPr lang="tr-TR" dirty="0">
                <a:latin typeface="Times New Roman" pitchFamily="18" charset="0"/>
                <a:cs typeface="Times New Roman" pitchFamily="18" charset="0"/>
              </a:rPr>
              <a:t>adında bir eser kaleme almıştır. Eski harflerle basılmış olan bu eseri, daha sonra ekler de katarak yeni harflerle </a:t>
            </a:r>
            <a:r>
              <a:rPr lang="tr-TR" dirty="0" err="1">
                <a:latin typeface="Times New Roman" pitchFamily="18" charset="0"/>
                <a:cs typeface="Times New Roman" pitchFamily="18" charset="0"/>
              </a:rPr>
              <a:t>Gültekin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Oransay</a:t>
            </a:r>
            <a:r>
              <a:rPr lang="tr-TR" dirty="0">
                <a:latin typeface="Times New Roman" pitchFamily="18" charset="0"/>
                <a:cs typeface="Times New Roman" pitchFamily="18" charset="0"/>
              </a:rPr>
              <a:t> neşretmiş bulunuyor. </a:t>
            </a:r>
          </a:p>
          <a:p>
            <a:pPr algn="just"/>
            <a:r>
              <a:rPr lang="tr-TR" dirty="0">
                <a:latin typeface="Times New Roman" pitchFamily="18" charset="0"/>
                <a:cs typeface="Times New Roman" pitchFamily="18" charset="0"/>
              </a:rPr>
              <a:t>	Cumhuriyet döneminde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terimleri üzerinde ilk ciddi çalışmaları Hüseyin Sadettin </a:t>
            </a:r>
            <a:r>
              <a:rPr lang="tr-TR" dirty="0" err="1">
                <a:latin typeface="Times New Roman" pitchFamily="18" charset="0"/>
                <a:cs typeface="Times New Roman" pitchFamily="18" charset="0"/>
              </a:rPr>
              <a:t>Arel</a:t>
            </a:r>
            <a:r>
              <a:rPr lang="tr-TR" dirty="0">
                <a:latin typeface="Times New Roman" pitchFamily="18" charset="0"/>
                <a:cs typeface="Times New Roman" pitchFamily="18" charset="0"/>
              </a:rPr>
              <a:t> yapmıştır. Terim konusunu fazla uzatmadan asıl konumuza dönmek istiyoruz.</a:t>
            </a:r>
          </a:p>
          <a:p>
            <a:pPr>
              <a:buNone/>
            </a:pP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pic>
        <p:nvPicPr>
          <p:cNvPr id="4098" name="Picture 2"/>
          <p:cNvPicPr>
            <a:picLocks noGrp="1" noChangeAspect="1" noChangeArrowheads="1"/>
          </p:cNvPicPr>
          <p:nvPr>
            <p:ph idx="1"/>
          </p:nvPr>
        </p:nvPicPr>
        <p:blipFill>
          <a:blip r:embed="rId2"/>
          <a:srcRect/>
          <a:stretch>
            <a:fillRect/>
          </a:stretch>
        </p:blipFill>
        <p:spPr bwMode="auto">
          <a:xfrm>
            <a:off x="1657350" y="1231900"/>
            <a:ext cx="5829300" cy="4019550"/>
          </a:xfrm>
          <a:prstGeom prst="rect">
            <a:avLst/>
          </a:prstGeom>
          <a:noFill/>
          <a:ln w="9525">
            <a:noFill/>
            <a:miter lim="800000"/>
            <a:headEnd/>
            <a:tailEnd/>
          </a:ln>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lstStyle/>
          <a:p>
            <a:pPr>
              <a:buNone/>
            </a:pPr>
            <a:endParaRPr lang="tr-TR" dirty="0"/>
          </a:p>
        </p:txBody>
      </p:sp>
      <p:pic>
        <p:nvPicPr>
          <p:cNvPr id="5122" name="Picture 2"/>
          <p:cNvPicPr>
            <a:picLocks noChangeAspect="1" noChangeArrowheads="1"/>
          </p:cNvPicPr>
          <p:nvPr/>
        </p:nvPicPr>
        <p:blipFill>
          <a:blip r:embed="rId2"/>
          <a:srcRect/>
          <a:stretch>
            <a:fillRect/>
          </a:stretch>
        </p:blipFill>
        <p:spPr bwMode="auto">
          <a:xfrm>
            <a:off x="1657350" y="990600"/>
            <a:ext cx="5829300" cy="4876800"/>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pic>
        <p:nvPicPr>
          <p:cNvPr id="6146" name="Picture 2"/>
          <p:cNvPicPr>
            <a:picLocks noGrp="1" noChangeAspect="1" noChangeArrowheads="1"/>
          </p:cNvPicPr>
          <p:nvPr>
            <p:ph idx="1"/>
          </p:nvPr>
        </p:nvPicPr>
        <p:blipFill>
          <a:blip r:embed="rId2"/>
          <a:srcRect/>
          <a:stretch>
            <a:fillRect/>
          </a:stretch>
        </p:blipFill>
        <p:spPr bwMode="auto">
          <a:xfrm>
            <a:off x="1657350" y="1091406"/>
            <a:ext cx="5829300" cy="4229100"/>
          </a:xfrm>
          <a:prstGeom prst="rect">
            <a:avLst/>
          </a:prstGeom>
          <a:noFill/>
          <a:ln w="9525">
            <a:noFill/>
            <a:miter lim="800000"/>
            <a:headEnd/>
            <a:tailEnd/>
          </a:ln>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5" name="4 İçerik Yer Tutucusu"/>
          <p:cNvSpPr>
            <a:spLocks noGrp="1"/>
          </p:cNvSpPr>
          <p:nvPr>
            <p:ph idx="1"/>
          </p:nvPr>
        </p:nvSpPr>
        <p:spPr>
          <a:xfrm>
            <a:off x="457200" y="285728"/>
            <a:ext cx="8229600" cy="5840435"/>
          </a:xfrm>
        </p:spPr>
        <p:txBody>
          <a:bodyPr/>
          <a:lstStyle/>
          <a:p>
            <a:pPr>
              <a:buNone/>
            </a:pPr>
            <a:endParaRPr lang="tr-TR" dirty="0"/>
          </a:p>
        </p:txBody>
      </p:sp>
      <p:pic>
        <p:nvPicPr>
          <p:cNvPr id="7171" name="Picture 3"/>
          <p:cNvPicPr>
            <a:picLocks noChangeAspect="1" noChangeArrowheads="1"/>
          </p:cNvPicPr>
          <p:nvPr/>
        </p:nvPicPr>
        <p:blipFill>
          <a:blip r:embed="rId2"/>
          <a:srcRect/>
          <a:stretch>
            <a:fillRect/>
          </a:stretch>
        </p:blipFill>
        <p:spPr bwMode="auto">
          <a:xfrm>
            <a:off x="1657350" y="2057400"/>
            <a:ext cx="5829300" cy="2743200"/>
          </a:xfrm>
          <a:prstGeom prst="rect">
            <a:avLst/>
          </a:prstGeom>
          <a:noFill/>
          <a:ln w="9525">
            <a:no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lstStyle/>
          <a:p>
            <a:pPr>
              <a:buNone/>
            </a:pPr>
            <a:endParaRPr lang="tr-TR" dirty="0"/>
          </a:p>
        </p:txBody>
      </p:sp>
      <p:pic>
        <p:nvPicPr>
          <p:cNvPr id="8194" name="Picture 2"/>
          <p:cNvPicPr>
            <a:picLocks noChangeAspect="1" noChangeArrowheads="1"/>
          </p:cNvPicPr>
          <p:nvPr/>
        </p:nvPicPr>
        <p:blipFill>
          <a:blip r:embed="rId2"/>
          <a:srcRect/>
          <a:stretch>
            <a:fillRect/>
          </a:stretch>
        </p:blipFill>
        <p:spPr bwMode="auto">
          <a:xfrm>
            <a:off x="1657350" y="1100138"/>
            <a:ext cx="5829300" cy="4657725"/>
          </a:xfrm>
          <a:prstGeom prst="rect">
            <a:avLst/>
          </a:prstGeom>
          <a:noFill/>
          <a:ln w="9525">
            <a:noFill/>
            <a:miter lim="800000"/>
            <a:headEnd/>
            <a:tailEnd/>
          </a:ln>
          <a:effec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lstStyle/>
          <a:p>
            <a:pPr>
              <a:buNone/>
            </a:pPr>
            <a:endParaRPr lang="tr-TR" dirty="0"/>
          </a:p>
        </p:txBody>
      </p:sp>
      <p:pic>
        <p:nvPicPr>
          <p:cNvPr id="9219" name="Picture 3"/>
          <p:cNvPicPr>
            <a:picLocks noChangeAspect="1" noChangeArrowheads="1"/>
          </p:cNvPicPr>
          <p:nvPr/>
        </p:nvPicPr>
        <p:blipFill>
          <a:blip r:embed="rId2"/>
          <a:srcRect/>
          <a:stretch>
            <a:fillRect/>
          </a:stretch>
        </p:blipFill>
        <p:spPr bwMode="auto">
          <a:xfrm>
            <a:off x="1619250" y="1195388"/>
            <a:ext cx="5905500" cy="4467225"/>
          </a:xfrm>
          <a:prstGeom prst="rect">
            <a:avLst/>
          </a:prstGeom>
          <a:noFill/>
          <a:ln w="9525">
            <a:noFill/>
            <a:miter lim="800000"/>
            <a:headEnd/>
            <a:tailEnd/>
          </a:ln>
          <a:effec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lstStyle/>
          <a:p>
            <a:pPr>
              <a:buNone/>
            </a:pPr>
            <a:endParaRPr lang="tr-TR" dirty="0" smtClean="0"/>
          </a:p>
          <a:p>
            <a:pPr>
              <a:buNone/>
            </a:pPr>
            <a:endParaRPr lang="tr-TR" dirty="0"/>
          </a:p>
          <a:p>
            <a:pPr>
              <a:buNone/>
            </a:pPr>
            <a:endParaRPr lang="tr-TR" dirty="0" smtClean="0"/>
          </a:p>
          <a:p>
            <a:pPr>
              <a:buNone/>
            </a:pPr>
            <a:endParaRPr lang="tr-TR" dirty="0"/>
          </a:p>
          <a:p>
            <a:pPr algn="ctr">
              <a:buNone/>
            </a:pPr>
            <a:r>
              <a:rPr lang="tr-TR" smtClean="0">
                <a:latin typeface="Times New Roman" pitchFamily="18" charset="0"/>
                <a:cs typeface="Times New Roman" pitchFamily="18" charset="0"/>
              </a:rPr>
              <a:t>Prof</a:t>
            </a:r>
            <a:r>
              <a:rPr lang="tr-TR" smtClean="0">
                <a:latin typeface="Times New Roman" pitchFamily="18" charset="0"/>
                <a:cs typeface="Times New Roman" pitchFamily="18" charset="0"/>
              </a:rPr>
              <a:t>. </a:t>
            </a:r>
            <a:r>
              <a:rPr lang="tr-TR" dirty="0" smtClean="0">
                <a:latin typeface="Times New Roman" pitchFamily="18" charset="0"/>
                <a:cs typeface="Times New Roman" pitchFamily="18" charset="0"/>
              </a:rPr>
              <a:t>Dr. Bayram AKDOĞAN</a:t>
            </a:r>
            <a:endParaRPr lang="tr-TR"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70000" lnSpcReduction="20000"/>
          </a:bodyPr>
          <a:lstStyle/>
          <a:p>
            <a:pPr algn="just">
              <a:buNone/>
            </a:pPr>
            <a:r>
              <a:rPr lang="tr-TR" sz="3400" dirty="0" smtClean="0">
                <a:latin typeface="Times New Roman" pitchFamily="18" charset="0"/>
                <a:cs typeface="Times New Roman" pitchFamily="18" charset="0"/>
              </a:rPr>
              <a:t>		</a:t>
            </a:r>
          </a:p>
          <a:p>
            <a:pPr algn="just">
              <a:buNone/>
            </a:pPr>
            <a:r>
              <a:rPr lang="tr-TR" sz="3400" dirty="0">
                <a:latin typeface="Times New Roman" pitchFamily="18" charset="0"/>
                <a:cs typeface="Times New Roman" pitchFamily="18" charset="0"/>
              </a:rPr>
              <a:t>	</a:t>
            </a:r>
            <a:r>
              <a:rPr lang="tr-TR" sz="3400" dirty="0" smtClean="0">
                <a:latin typeface="Times New Roman" pitchFamily="18" charset="0"/>
                <a:cs typeface="Times New Roman" pitchFamily="18" charset="0"/>
              </a:rPr>
              <a:t>	XV</a:t>
            </a:r>
            <a:r>
              <a:rPr lang="tr-TR" sz="3400" dirty="0">
                <a:latin typeface="Times New Roman" pitchFamily="18" charset="0"/>
                <a:cs typeface="Times New Roman" pitchFamily="18" charset="0"/>
              </a:rPr>
              <a:t>. yüzyıl kültür ve sanat hayatı, tek kelime ile medenî hayat bakımından da ilerleme yüzyılıdır denilebilir. XIII. ve XIV. yüzyıllardaki </a:t>
            </a:r>
            <a:r>
              <a:rPr lang="tr-TR" sz="3400" dirty="0" err="1">
                <a:latin typeface="Times New Roman" pitchFamily="18" charset="0"/>
                <a:cs typeface="Times New Roman" pitchFamily="18" charset="0"/>
              </a:rPr>
              <a:t>Türkçe’ye</a:t>
            </a:r>
            <a:r>
              <a:rPr lang="tr-TR" sz="3400" dirty="0">
                <a:latin typeface="Times New Roman" pitchFamily="18" charset="0"/>
                <a:cs typeface="Times New Roman" pitchFamily="18" charset="0"/>
              </a:rPr>
              <a:t> dönüş hareketi, bu yüzyılda yavaşlamıştır. Özellikle ilim ve edebiyat dilinde Arapça ve Farsça kelimeler rağbet görmeye başlamıştır. Bu hareket, Türk aydınlarının Arap ve İran dillerine dönüşü anlamında değildir. Büyük bir alana yayılan Türk-İslâm Devleti’nin, hâkim bulunduğu sahalara söz geçirecek derecede, zengin bir dile duyduğu ihtiyaçtandır. Kısaca, büyük bir devletin dili olmasındandır. Çünkü bu yıllarda </a:t>
            </a:r>
            <a:r>
              <a:rPr lang="tr-TR" sz="3400" dirty="0" err="1">
                <a:latin typeface="Times New Roman" pitchFamily="18" charset="0"/>
                <a:cs typeface="Times New Roman" pitchFamily="18" charset="0"/>
              </a:rPr>
              <a:t>Türkçe’ye</a:t>
            </a:r>
            <a:r>
              <a:rPr lang="tr-TR" sz="3400" dirty="0">
                <a:latin typeface="Times New Roman" pitchFamily="18" charset="0"/>
                <a:cs typeface="Times New Roman" pitchFamily="18" charset="0"/>
              </a:rPr>
              <a:t> giren kelimeler, yalnız Arap ve Acem dillerinden gelen sözler değildir. Özellikle Balkan dillerinden Yunanca, Latince ve </a:t>
            </a:r>
            <a:r>
              <a:rPr lang="tr-TR" sz="3400" dirty="0" err="1">
                <a:latin typeface="Times New Roman" pitchFamily="18" charset="0"/>
                <a:cs typeface="Times New Roman" pitchFamily="18" charset="0"/>
              </a:rPr>
              <a:t>İtalyanca’dan</a:t>
            </a:r>
            <a:r>
              <a:rPr lang="tr-TR" sz="3400" dirty="0">
                <a:latin typeface="Times New Roman" pitchFamily="18" charset="0"/>
                <a:cs typeface="Times New Roman" pitchFamily="18" charset="0"/>
              </a:rPr>
              <a:t> da kelimeler gelmiştir. Bu dillerin konuşulduğu yerlere hâkim ve sahip olan Türkler, bir yandan oralara sözler götürmüşler, diğer yandan buralardan kelimeler almışlardır. Yeni gelen kelimeler, </a:t>
            </a:r>
            <a:r>
              <a:rPr lang="tr-TR" sz="3400" dirty="0" err="1">
                <a:latin typeface="Times New Roman" pitchFamily="18" charset="0"/>
                <a:cs typeface="Times New Roman" pitchFamily="18" charset="0"/>
              </a:rPr>
              <a:t>Türkçe’nin</a:t>
            </a:r>
            <a:r>
              <a:rPr lang="tr-TR" sz="3400" dirty="0">
                <a:latin typeface="Times New Roman" pitchFamily="18" charset="0"/>
                <a:cs typeface="Times New Roman" pitchFamily="18" charset="0"/>
              </a:rPr>
              <a:t> kendi bünyesinde gelişmesine engel olmuş, fakat dilimize daha geniş bir ifade kolaylığı vermiştir (Banarlı, 1971, II/437).</a:t>
            </a:r>
          </a:p>
          <a:p>
            <a:pPr>
              <a:buNone/>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77500" lnSpcReduction="20000"/>
          </a:bodyPr>
          <a:lstStyle/>
          <a:p>
            <a:pPr algn="just"/>
            <a:r>
              <a:rPr lang="tr-TR" dirty="0">
                <a:latin typeface="Times New Roman" pitchFamily="18" charset="0"/>
                <a:cs typeface="Times New Roman" pitchFamily="18" charset="0"/>
              </a:rPr>
              <a:t>B- XIII. YÜZYILDAN XVII. YÜZYILA KADAR TÜRK </a:t>
            </a:r>
            <a:r>
              <a:rPr lang="tr-TR" dirty="0" smtClean="0">
                <a:latin typeface="Times New Roman" pitchFamily="18" charset="0"/>
                <a:cs typeface="Times New Roman" pitchFamily="18" charset="0"/>
              </a:rPr>
              <a:t>  </a:t>
            </a:r>
          </a:p>
          <a:p>
            <a:pPr algn="just"/>
            <a:r>
              <a:rPr lang="tr-TR" dirty="0" smtClean="0">
                <a:latin typeface="Times New Roman" pitchFamily="18" charset="0"/>
                <a:cs typeface="Times New Roman" pitchFamily="18" charset="0"/>
              </a:rPr>
              <a:t>     MÛSİKÎSİNDE KULLANILAN </a:t>
            </a:r>
            <a:r>
              <a:rPr lang="tr-TR" dirty="0">
                <a:latin typeface="Times New Roman" pitchFamily="18" charset="0"/>
                <a:cs typeface="Times New Roman" pitchFamily="18" charset="0"/>
              </a:rPr>
              <a:t>BAZI TERİMLER.</a:t>
            </a:r>
          </a:p>
          <a:p>
            <a:pPr algn="just"/>
            <a:r>
              <a:rPr lang="tr-TR" dirty="0">
                <a:latin typeface="Times New Roman" pitchFamily="18" charset="0"/>
                <a:cs typeface="Times New Roman" pitchFamily="18" charset="0"/>
              </a:rPr>
              <a:t> </a:t>
            </a:r>
          </a:p>
          <a:p>
            <a:pPr algn="just"/>
            <a:r>
              <a:rPr lang="tr-TR" b="1" dirty="0">
                <a:latin typeface="Times New Roman" pitchFamily="18" charset="0"/>
                <a:cs typeface="Times New Roman" pitchFamily="18" charset="0"/>
              </a:rPr>
              <a:t>	NAĞME (  </a:t>
            </a:r>
            <a:r>
              <a:rPr lang="ar-SA" dirty="0">
                <a:latin typeface="Times New Roman" pitchFamily="18" charset="0"/>
                <a:cs typeface="Times New Roman" pitchFamily="18" charset="0"/>
              </a:rPr>
              <a:t>النغمة</a:t>
            </a:r>
            <a:r>
              <a:rPr lang="tr-TR" b="1" dirty="0">
                <a:latin typeface="Times New Roman" pitchFamily="18" charset="0"/>
                <a:cs typeface="Times New Roman" pitchFamily="18" charset="0"/>
              </a:rPr>
              <a:t> )</a:t>
            </a:r>
            <a:r>
              <a:rPr lang="tr-TR" dirty="0">
                <a:latin typeface="Times New Roman" pitchFamily="18" charset="0"/>
                <a:cs typeface="Times New Roman" pitchFamily="18" charset="0"/>
              </a:rPr>
              <a:t>: Yekdiğerine münasebet-i </a:t>
            </a:r>
            <a:r>
              <a:rPr lang="tr-TR" dirty="0" err="1">
                <a:latin typeface="Times New Roman" pitchFamily="18" charset="0"/>
                <a:cs typeface="Times New Roman" pitchFamily="18" charset="0"/>
              </a:rPr>
              <a:t>tâmmesi</a:t>
            </a:r>
            <a:r>
              <a:rPr lang="tr-TR" dirty="0">
                <a:latin typeface="Times New Roman" pitchFamily="18" charset="0"/>
                <a:cs typeface="Times New Roman" pitchFamily="18" charset="0"/>
              </a:rPr>
              <a:t> olan bir kaç perdenin bir arada  </a:t>
            </a:r>
            <a:r>
              <a:rPr lang="tr-TR" dirty="0" err="1">
                <a:latin typeface="Times New Roman" pitchFamily="18" charset="0"/>
                <a:cs typeface="Times New Roman" pitchFamily="18" charset="0"/>
              </a:rPr>
              <a:t>icrây</a:t>
            </a:r>
            <a:r>
              <a:rPr lang="tr-TR" dirty="0">
                <a:latin typeface="Times New Roman" pitchFamily="18" charset="0"/>
                <a:cs typeface="Times New Roman" pitchFamily="18" charset="0"/>
              </a:rPr>
              <a:t>-ı terennümüne denir (Uz, 1964, 47).</a:t>
            </a: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Manzûr</a:t>
            </a:r>
            <a:r>
              <a:rPr lang="tr-TR" dirty="0">
                <a:latin typeface="Times New Roman" pitchFamily="18" charset="0"/>
                <a:cs typeface="Times New Roman" pitchFamily="18" charset="0"/>
              </a:rPr>
              <a:t> ise nağmeyi: ”Okuyuşta veya başka şeylerde sesi ve kelimeyi güzelleştirmektir” diye tarif etmiştir (</a:t>
            </a:r>
            <a:r>
              <a:rPr lang="tr-TR" dirty="0" err="1">
                <a:latin typeface="Times New Roman" pitchFamily="18" charset="0"/>
                <a:cs typeface="Times New Roman" pitchFamily="18" charset="0"/>
              </a:rPr>
              <a:t>Lisân</a:t>
            </a:r>
            <a:r>
              <a:rPr lang="tr-TR" dirty="0">
                <a:latin typeface="Times New Roman" pitchFamily="18" charset="0"/>
                <a:cs typeface="Times New Roman" pitchFamily="18" charset="0"/>
              </a:rPr>
              <a:t>, XII/ 590).</a:t>
            </a:r>
          </a:p>
          <a:p>
            <a:pPr algn="just"/>
            <a:r>
              <a:rPr lang="tr-TR" dirty="0">
                <a:latin typeface="Times New Roman" pitchFamily="18" charset="0"/>
                <a:cs typeface="Times New Roman" pitchFamily="18" charset="0"/>
              </a:rPr>
              <a:t>	Nağme, aslında ses demektir. Türkçe “ezgi, </a:t>
            </a:r>
            <a:r>
              <a:rPr lang="tr-TR" dirty="0" err="1">
                <a:latin typeface="Times New Roman" pitchFamily="18" charset="0"/>
                <a:cs typeface="Times New Roman" pitchFamily="18" charset="0"/>
              </a:rPr>
              <a:t>ır</a:t>
            </a:r>
            <a:r>
              <a:rPr lang="tr-TR" dirty="0">
                <a:latin typeface="Times New Roman" pitchFamily="18" charset="0"/>
                <a:cs typeface="Times New Roman" pitchFamily="18" charset="0"/>
              </a:rPr>
              <a:t>”; Farsça “</a:t>
            </a:r>
            <a:r>
              <a:rPr lang="tr-TR" dirty="0" err="1">
                <a:latin typeface="Times New Roman" pitchFamily="18" charset="0"/>
                <a:cs typeface="Times New Roman" pitchFamily="18" charset="0"/>
              </a:rPr>
              <a:t>nevâ</a:t>
            </a:r>
            <a:r>
              <a:rPr lang="tr-TR" dirty="0">
                <a:latin typeface="Times New Roman" pitchFamily="18" charset="0"/>
                <a:cs typeface="Times New Roman" pitchFamily="18" charset="0"/>
              </a:rPr>
              <a:t>”; Yunanca  “</a:t>
            </a:r>
            <a:r>
              <a:rPr lang="tr-TR" dirty="0" err="1">
                <a:latin typeface="Times New Roman" pitchFamily="18" charset="0"/>
                <a:cs typeface="Times New Roman" pitchFamily="18" charset="0"/>
              </a:rPr>
              <a:t>melos</a:t>
            </a:r>
            <a:r>
              <a:rPr lang="tr-TR" dirty="0">
                <a:latin typeface="Times New Roman" pitchFamily="18" charset="0"/>
                <a:cs typeface="Times New Roman" pitchFamily="18" charset="0"/>
              </a:rPr>
              <a:t>”; Fransızca “melodi”; İngilizce “</a:t>
            </a:r>
            <a:r>
              <a:rPr lang="tr-TR" dirty="0" err="1">
                <a:latin typeface="Times New Roman" pitchFamily="18" charset="0"/>
                <a:cs typeface="Times New Roman" pitchFamily="18" charset="0"/>
              </a:rPr>
              <a:t>melody</a:t>
            </a:r>
            <a:r>
              <a:rPr lang="tr-TR" dirty="0">
                <a:latin typeface="Times New Roman" pitchFamily="18" charset="0"/>
                <a:cs typeface="Times New Roman" pitchFamily="18" charset="0"/>
              </a:rPr>
              <a:t>”; Almanca  “</a:t>
            </a:r>
            <a:r>
              <a:rPr lang="tr-TR" dirty="0" err="1">
                <a:latin typeface="Times New Roman" pitchFamily="18" charset="0"/>
                <a:cs typeface="Times New Roman" pitchFamily="18" charset="0"/>
              </a:rPr>
              <a:t>melodie</a:t>
            </a:r>
            <a:r>
              <a:rPr lang="tr-TR" dirty="0">
                <a:latin typeface="Times New Roman" pitchFamily="18" charset="0"/>
                <a:cs typeface="Times New Roman" pitchFamily="18" charset="0"/>
              </a:rPr>
              <a:t>”  kelimeleriyle karşılanmıştır. Ladikli </a:t>
            </a:r>
            <a:r>
              <a:rPr lang="tr-TR" dirty="0" err="1">
                <a:latin typeface="Times New Roman" pitchFamily="18" charset="0"/>
                <a:cs typeface="Times New Roman" pitchFamily="18" charset="0"/>
              </a:rPr>
              <a:t>Mehmed</a:t>
            </a:r>
            <a:r>
              <a:rPr lang="tr-TR" dirty="0">
                <a:latin typeface="Times New Roman" pitchFamily="18" charset="0"/>
                <a:cs typeface="Times New Roman" pitchFamily="18" charset="0"/>
              </a:rPr>
              <a:t> Çelebi </a:t>
            </a:r>
            <a:r>
              <a:rPr lang="tr-TR" i="1" dirty="0" err="1">
                <a:latin typeface="Times New Roman" pitchFamily="18" charset="0"/>
                <a:cs typeface="Times New Roman" pitchFamily="18" charset="0"/>
              </a:rPr>
              <a:t>Zeynu</a:t>
            </a:r>
            <a:r>
              <a:rPr lang="tr-TR" dirty="0" err="1">
                <a:latin typeface="Times New Roman" pitchFamily="18" charset="0"/>
                <a:cs typeface="Times New Roman" pitchFamily="18" charset="0"/>
              </a:rPr>
              <a:t>’</a:t>
            </a:r>
            <a:r>
              <a:rPr lang="tr-TR" i="1" dirty="0" err="1">
                <a:latin typeface="Times New Roman" pitchFamily="18" charset="0"/>
                <a:cs typeface="Times New Roman" pitchFamily="18" charset="0"/>
              </a:rPr>
              <a:t>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Elhân</a:t>
            </a:r>
            <a:r>
              <a:rPr lang="tr-TR" dirty="0">
                <a:latin typeface="Times New Roman" pitchFamily="18" charset="0"/>
                <a:cs typeface="Times New Roman" pitchFamily="18" charset="0"/>
              </a:rPr>
              <a:t>... adlı eserinde “nağme”yi: ”Bahsedilen bir zamana bağlanan bir sestir” diye tarif etmiştir. </a:t>
            </a:r>
            <a:r>
              <a:rPr lang="tr-TR" dirty="0" err="1">
                <a:latin typeface="Times New Roman" pitchFamily="18" charset="0"/>
                <a:cs typeface="Times New Roman" pitchFamily="18" charset="0"/>
              </a:rPr>
              <a:t>Fethullah</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Şirvânî</a:t>
            </a:r>
            <a:r>
              <a:rPr lang="tr-TR" dirty="0">
                <a:latin typeface="Times New Roman" pitchFamily="18" charset="0"/>
                <a:cs typeface="Times New Roman" pitchFamily="18" charset="0"/>
              </a:rPr>
              <a:t> ise nağmeyi: ”İdrak edilmiş olan bir zaman içerisinde kalan sestir” diye açıklamıştır.</a:t>
            </a:r>
          </a:p>
          <a:p>
            <a:pPr>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a:bodyPr>
          <a:lstStyle/>
          <a:p>
            <a:pPr algn="just"/>
            <a:r>
              <a:rPr lang="tr-TR" sz="2800" b="1" dirty="0">
                <a:latin typeface="Times New Roman" pitchFamily="18" charset="0"/>
                <a:cs typeface="Times New Roman" pitchFamily="18" charset="0"/>
              </a:rPr>
              <a:t>LAHN (   </a:t>
            </a:r>
            <a:r>
              <a:rPr lang="ar-SA" sz="2800" dirty="0">
                <a:latin typeface="Times New Roman" pitchFamily="18" charset="0"/>
                <a:cs typeface="Times New Roman" pitchFamily="18" charset="0"/>
              </a:rPr>
              <a:t>اللحن</a:t>
            </a:r>
            <a:r>
              <a:rPr lang="tr-TR" sz="2800" b="1" dirty="0">
                <a:latin typeface="Times New Roman" pitchFamily="18" charset="0"/>
                <a:cs typeface="Times New Roman" pitchFamily="18" charset="0"/>
              </a:rPr>
              <a:t> ) </a:t>
            </a:r>
            <a:r>
              <a:rPr lang="tr-TR" sz="2800" dirty="0">
                <a:latin typeface="Times New Roman" pitchFamily="18" charset="0"/>
                <a:cs typeface="Times New Roman" pitchFamily="18" charset="0"/>
              </a:rPr>
              <a:t>: </a:t>
            </a:r>
            <a:r>
              <a:rPr lang="tr-TR" sz="2800" dirty="0" err="1">
                <a:latin typeface="Times New Roman" pitchFamily="18" charset="0"/>
                <a:cs typeface="Times New Roman" pitchFamily="18" charset="0"/>
              </a:rPr>
              <a:t>Ferid</a:t>
            </a:r>
            <a:r>
              <a:rPr lang="tr-TR" sz="2800" dirty="0">
                <a:latin typeface="Times New Roman" pitchFamily="18" charset="0"/>
                <a:cs typeface="Times New Roman" pitchFamily="18" charset="0"/>
              </a:rPr>
              <a:t> </a:t>
            </a:r>
            <a:r>
              <a:rPr lang="tr-TR" sz="2800" dirty="0" err="1">
                <a:latin typeface="Times New Roman" pitchFamily="18" charset="0"/>
                <a:cs typeface="Times New Roman" pitchFamily="18" charset="0"/>
              </a:rPr>
              <a:t>Devellioğlu</a:t>
            </a:r>
            <a:r>
              <a:rPr lang="tr-TR" sz="2800" dirty="0">
                <a:latin typeface="Times New Roman" pitchFamily="18" charset="0"/>
                <a:cs typeface="Times New Roman" pitchFamily="18" charset="0"/>
              </a:rPr>
              <a:t> </a:t>
            </a:r>
            <a:r>
              <a:rPr lang="tr-TR" sz="2800" dirty="0" err="1">
                <a:latin typeface="Times New Roman" pitchFamily="18" charset="0"/>
                <a:cs typeface="Times New Roman" pitchFamily="18" charset="0"/>
              </a:rPr>
              <a:t>lahn’i</a:t>
            </a:r>
            <a:r>
              <a:rPr lang="tr-TR" sz="2800" dirty="0">
                <a:latin typeface="Times New Roman" pitchFamily="18" charset="0"/>
                <a:cs typeface="Times New Roman" pitchFamily="18" charset="0"/>
              </a:rPr>
              <a:t>  “nağme ve ezgi“ olarak açıklamıştır. </a:t>
            </a:r>
            <a:r>
              <a:rPr lang="tr-TR" sz="2800" dirty="0" err="1">
                <a:latin typeface="Times New Roman" pitchFamily="18" charset="0"/>
                <a:cs typeface="Times New Roman" pitchFamily="18" charset="0"/>
              </a:rPr>
              <a:t>İbn</a:t>
            </a:r>
            <a:r>
              <a:rPr lang="tr-TR" sz="2800" dirty="0">
                <a:latin typeface="Times New Roman" pitchFamily="18" charset="0"/>
                <a:cs typeface="Times New Roman" pitchFamily="18" charset="0"/>
              </a:rPr>
              <a:t> </a:t>
            </a:r>
            <a:r>
              <a:rPr lang="tr-TR" sz="2800" dirty="0" err="1">
                <a:latin typeface="Times New Roman" pitchFamily="18" charset="0"/>
                <a:cs typeface="Times New Roman" pitchFamily="18" charset="0"/>
              </a:rPr>
              <a:t>Manzûr</a:t>
            </a:r>
            <a:r>
              <a:rPr lang="tr-TR" sz="2800" dirty="0">
                <a:latin typeface="Times New Roman" pitchFamily="18" charset="0"/>
                <a:cs typeface="Times New Roman" pitchFamily="18" charset="0"/>
              </a:rPr>
              <a:t> ise: ”Sesi boğazda tekrar ederek uzatmak, okuyuşu ve şiiri güzelleştirmektir” diye tarif etmiştir.</a:t>
            </a:r>
          </a:p>
          <a:p>
            <a:pPr algn="just"/>
            <a:r>
              <a:rPr lang="tr-TR" sz="2800" dirty="0">
                <a:latin typeface="Times New Roman" pitchFamily="18" charset="0"/>
                <a:cs typeface="Times New Roman" pitchFamily="18" charset="0"/>
              </a:rPr>
              <a:t> 	“</a:t>
            </a:r>
            <a:r>
              <a:rPr lang="tr-TR" sz="2800" dirty="0" err="1">
                <a:latin typeface="Times New Roman" pitchFamily="18" charset="0"/>
                <a:cs typeface="Times New Roman" pitchFamily="18" charset="0"/>
              </a:rPr>
              <a:t>Lahn</a:t>
            </a:r>
            <a:r>
              <a:rPr lang="tr-TR" sz="2800" dirty="0">
                <a:latin typeface="Times New Roman" pitchFamily="18" charset="0"/>
                <a:cs typeface="Times New Roman" pitchFamily="18" charset="0"/>
              </a:rPr>
              <a:t>” </a:t>
            </a:r>
            <a:r>
              <a:rPr lang="tr-TR" sz="2800" dirty="0" err="1">
                <a:latin typeface="Times New Roman" pitchFamily="18" charset="0"/>
                <a:cs typeface="Times New Roman" pitchFamily="18" charset="0"/>
              </a:rPr>
              <a:t>mûsikîde</a:t>
            </a:r>
            <a:r>
              <a:rPr lang="tr-TR" sz="2800" dirty="0">
                <a:latin typeface="Times New Roman" pitchFamily="18" charset="0"/>
                <a:cs typeface="Times New Roman" pitchFamily="18" charset="0"/>
              </a:rPr>
              <a:t> sesi yükseltip alçaltmaya denir. Istılahtaki anlamı ise: sınırlı bir şekilde tertip edilmiş olan çeşitli pes ve tiz nağmelerin meydana getirdiği topluluktur. Başka bir tarifte ise </a:t>
            </a:r>
            <a:r>
              <a:rPr lang="tr-TR" sz="2800" dirty="0" err="1">
                <a:latin typeface="Times New Roman" pitchFamily="18" charset="0"/>
                <a:cs typeface="Times New Roman" pitchFamily="18" charset="0"/>
              </a:rPr>
              <a:t>lahn</a:t>
            </a:r>
            <a:r>
              <a:rPr lang="tr-TR" sz="2800" dirty="0">
                <a:latin typeface="Times New Roman" pitchFamily="18" charset="0"/>
                <a:cs typeface="Times New Roman" pitchFamily="18" charset="0"/>
              </a:rPr>
              <a:t>: hoş bir şekilde çeşitli tizlik ve </a:t>
            </a:r>
            <a:r>
              <a:rPr lang="tr-TR" sz="2800" dirty="0" err="1">
                <a:latin typeface="Times New Roman" pitchFamily="18" charset="0"/>
                <a:cs typeface="Times New Roman" pitchFamily="18" charset="0"/>
              </a:rPr>
              <a:t>peslikteki</a:t>
            </a:r>
            <a:r>
              <a:rPr lang="tr-TR" sz="2800" dirty="0">
                <a:latin typeface="Times New Roman" pitchFamily="18" charset="0"/>
                <a:cs typeface="Times New Roman" pitchFamily="18" charset="0"/>
              </a:rPr>
              <a:t> nağmeler topluluğudur diye de tarif edilmiştir.</a:t>
            </a:r>
          </a:p>
          <a:p>
            <a:pPr algn="just"/>
            <a:r>
              <a:rPr lang="tr-TR" sz="2800" dirty="0">
                <a:latin typeface="Times New Roman" pitchFamily="18" charset="0"/>
                <a:cs typeface="Times New Roman" pitchFamily="18" charset="0"/>
              </a:rPr>
              <a:t>	Dr. Suphi Ezgi ise </a:t>
            </a:r>
            <a:r>
              <a:rPr lang="tr-TR" sz="2800" dirty="0" err="1">
                <a:latin typeface="Times New Roman" pitchFamily="18" charset="0"/>
                <a:cs typeface="Times New Roman" pitchFamily="18" charset="0"/>
              </a:rPr>
              <a:t>lahn’ı</a:t>
            </a:r>
            <a:r>
              <a:rPr lang="tr-TR" sz="2800" dirty="0">
                <a:latin typeface="Times New Roman" pitchFamily="18" charset="0"/>
                <a:cs typeface="Times New Roman" pitchFamily="18" charset="0"/>
              </a:rPr>
              <a:t> “muayyen bir makam ve ölçü ile ibda edilmiş güfteli, güftesiz nağmeler” olarak tarif etmiştir.</a:t>
            </a:r>
          </a:p>
          <a:p>
            <a:pPr>
              <a:buNone/>
            </a:pP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77500" lnSpcReduction="20000"/>
          </a:bodyPr>
          <a:lstStyle/>
          <a:p>
            <a:pPr algn="just"/>
            <a:endParaRPr lang="tr-TR" b="1" dirty="0" smtClean="0">
              <a:latin typeface="Times New Roman" pitchFamily="18" charset="0"/>
              <a:cs typeface="Times New Roman" pitchFamily="18" charset="0"/>
            </a:endParaRPr>
          </a:p>
          <a:p>
            <a:pPr algn="just"/>
            <a:r>
              <a:rPr lang="tr-TR" b="1" dirty="0" smtClean="0">
                <a:latin typeface="Times New Roman" pitchFamily="18" charset="0"/>
                <a:cs typeface="Times New Roman" pitchFamily="18" charset="0"/>
              </a:rPr>
              <a:t>MÛSİKÎ</a:t>
            </a:r>
            <a:r>
              <a:rPr lang="tr-TR" dirty="0" smtClean="0">
                <a:latin typeface="Times New Roman" pitchFamily="18" charset="0"/>
                <a:cs typeface="Times New Roman" pitchFamily="18" charset="0"/>
              </a:rPr>
              <a:t> </a:t>
            </a:r>
            <a:r>
              <a:rPr lang="tr-TR" b="1" dirty="0">
                <a:latin typeface="Times New Roman" pitchFamily="18" charset="0"/>
                <a:cs typeface="Times New Roman" pitchFamily="18" charset="0"/>
              </a:rPr>
              <a:t>(</a:t>
            </a:r>
            <a:r>
              <a:rPr lang="ar-SA" dirty="0">
                <a:latin typeface="Times New Roman" pitchFamily="18" charset="0"/>
                <a:cs typeface="Times New Roman" pitchFamily="18" charset="0"/>
              </a:rPr>
              <a:t>موسيقى  </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İslâm Kültürüne bağlı olan bütün dillerde aynı telaffuzla yer almış, belki de tek Yunanca kelimedir. </a:t>
            </a:r>
            <a:r>
              <a:rPr lang="tr-TR" dirty="0" err="1">
                <a:latin typeface="Times New Roman" pitchFamily="18" charset="0"/>
                <a:cs typeface="Times New Roman" pitchFamily="18" charset="0"/>
              </a:rPr>
              <a:t>Arapça’da</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mûsîkî</a:t>
            </a:r>
            <a:r>
              <a:rPr lang="tr-TR" dirty="0">
                <a:latin typeface="Times New Roman" pitchFamily="18" charset="0"/>
                <a:cs typeface="Times New Roman" pitchFamily="18" charset="0"/>
              </a:rPr>
              <a:t> şeklinde yazılır fakat </a:t>
            </a:r>
            <a:r>
              <a:rPr lang="tr-TR" dirty="0" err="1">
                <a:latin typeface="Times New Roman" pitchFamily="18" charset="0"/>
                <a:cs typeface="Times New Roman" pitchFamily="18" charset="0"/>
              </a:rPr>
              <a:t>mûsîka</a:t>
            </a:r>
            <a:r>
              <a:rPr lang="tr-TR" dirty="0">
                <a:latin typeface="Times New Roman" pitchFamily="18" charset="0"/>
                <a:cs typeface="Times New Roman" pitchFamily="18" charset="0"/>
              </a:rPr>
              <a:t> diye okunur.</a:t>
            </a:r>
          </a:p>
          <a:p>
            <a:pPr algn="just"/>
            <a:r>
              <a:rPr lang="tr-TR" dirty="0">
                <a:latin typeface="Times New Roman" pitchFamily="18" charset="0"/>
                <a:cs typeface="Times New Roman" pitchFamily="18" charset="0"/>
              </a:rPr>
              <a:t>	İslâm kültürü sahasındaki bilgin ve düşünürlerin,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konusunda verdikleri tariflerde, onu daha çok bir sanat ve bilim dalı olarak açıkladıkları görülmektedir. Eski Türk nazariyatçıları, genellikle büyük İslâm bilgini,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Sînâ’nın</a:t>
            </a:r>
            <a:r>
              <a:rPr lang="tr-TR" dirty="0">
                <a:latin typeface="Times New Roman" pitchFamily="18" charset="0"/>
                <a:cs typeface="Times New Roman" pitchFamily="18" charset="0"/>
              </a:rPr>
              <a:t> (980-1073) </a:t>
            </a:r>
            <a:r>
              <a:rPr lang="tr-TR" i="1" dirty="0">
                <a:latin typeface="Times New Roman" pitchFamily="18" charset="0"/>
                <a:cs typeface="Times New Roman" pitchFamily="18" charset="0"/>
              </a:rPr>
              <a:t>eş-</a:t>
            </a:r>
            <a:r>
              <a:rPr lang="tr-TR" i="1" dirty="0" err="1">
                <a:latin typeface="Times New Roman" pitchFamily="18" charset="0"/>
                <a:cs typeface="Times New Roman" pitchFamily="18" charset="0"/>
              </a:rPr>
              <a:t>Şifâ</a:t>
            </a:r>
            <a:r>
              <a:rPr lang="tr-TR" dirty="0">
                <a:latin typeface="Times New Roman" pitchFamily="18" charset="0"/>
                <a:cs typeface="Times New Roman" pitchFamily="18" charset="0"/>
              </a:rPr>
              <a:t>’ adlı eserindeki tarifi benimsemiş ve kullanmışlardır.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Sînâ</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mûsikîyi</a:t>
            </a:r>
            <a:r>
              <a:rPr lang="tr-TR" dirty="0">
                <a:latin typeface="Times New Roman" pitchFamily="18" charset="0"/>
                <a:cs typeface="Times New Roman" pitchFamily="18" charset="0"/>
              </a:rPr>
              <a:t> şöyle tarif etmektedir: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riyâzî</a:t>
            </a:r>
            <a:r>
              <a:rPr lang="tr-TR" dirty="0">
                <a:latin typeface="Times New Roman" pitchFamily="18" charset="0"/>
                <a:cs typeface="Times New Roman" pitchFamily="18" charset="0"/>
              </a:rPr>
              <a:t> (matematiğe ait) bir ilimdir. Bu ilmin birinci kısmında, nağmelerin (seslerin) durumlarından ve bu nağmelerin kulağa hoş gelmesi için ne şekilde </a:t>
            </a:r>
            <a:r>
              <a:rPr lang="tr-TR" dirty="0" err="1">
                <a:latin typeface="Times New Roman" pitchFamily="18" charset="0"/>
                <a:cs typeface="Times New Roman" pitchFamily="18" charset="0"/>
              </a:rPr>
              <a:t>te’lîf</a:t>
            </a:r>
            <a:r>
              <a:rPr lang="tr-TR" dirty="0">
                <a:latin typeface="Times New Roman" pitchFamily="18" charset="0"/>
                <a:cs typeface="Times New Roman" pitchFamily="18" charset="0"/>
              </a:rPr>
              <a:t> edileceğinden, ikinci kısmında ise, nağmelerin arasına giren zamanların durumlarından yani her nağmenin uzunluk ve kısalık bakımından ölçülerinden söz edilir”.</a:t>
            </a:r>
          </a:p>
          <a:p>
            <a:pP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85000" lnSpcReduction="10000"/>
          </a:bodyPr>
          <a:lstStyle/>
          <a:p>
            <a:pPr algn="just">
              <a:buNone/>
            </a:pPr>
            <a:r>
              <a:rPr lang="tr-TR" dirty="0" smtClean="0">
                <a:latin typeface="Times New Roman" pitchFamily="18" charset="0"/>
                <a:cs typeface="Times New Roman" pitchFamily="18" charset="0"/>
              </a:rPr>
              <a:t>		Dr</a:t>
            </a:r>
            <a:r>
              <a:rPr lang="tr-TR" dirty="0">
                <a:latin typeface="Times New Roman" pitchFamily="18" charset="0"/>
                <a:cs typeface="Times New Roman" pitchFamily="18" charset="0"/>
              </a:rPr>
              <a:t>. Suphi Ezgi, </a:t>
            </a:r>
            <a:r>
              <a:rPr lang="tr-TR" dirty="0" err="1">
                <a:latin typeface="Times New Roman" pitchFamily="18" charset="0"/>
                <a:cs typeface="Times New Roman" pitchFamily="18" charset="0"/>
              </a:rPr>
              <a:t>mûsikîyi</a:t>
            </a:r>
            <a:r>
              <a:rPr lang="tr-TR" dirty="0">
                <a:latin typeface="Times New Roman" pitchFamily="18" charset="0"/>
                <a:cs typeface="Times New Roman" pitchFamily="18" charset="0"/>
              </a:rPr>
              <a:t>:”Seslerin hal ve keyfiyetlerinden ve onların </a:t>
            </a:r>
            <a:r>
              <a:rPr lang="tr-TR" dirty="0" err="1">
                <a:latin typeface="Times New Roman" pitchFamily="18" charset="0"/>
                <a:cs typeface="Times New Roman" pitchFamily="18" charset="0"/>
              </a:rPr>
              <a:t>terekkübâtı</a:t>
            </a:r>
            <a:r>
              <a:rPr lang="tr-TR" dirty="0">
                <a:latin typeface="Times New Roman" pitchFamily="18" charset="0"/>
                <a:cs typeface="Times New Roman" pitchFamily="18" charset="0"/>
              </a:rPr>
              <a:t> olan makamlarla </a:t>
            </a:r>
            <a:r>
              <a:rPr lang="tr-TR" dirty="0" err="1">
                <a:latin typeface="Times New Roman" pitchFamily="18" charset="0"/>
                <a:cs typeface="Times New Roman" pitchFamily="18" charset="0"/>
              </a:rPr>
              <a:t>lâhinlerin</a:t>
            </a:r>
            <a:r>
              <a:rPr lang="tr-TR" dirty="0">
                <a:latin typeface="Times New Roman" pitchFamily="18" charset="0"/>
                <a:cs typeface="Times New Roman" pitchFamily="18" charset="0"/>
              </a:rPr>
              <a:t> ölçüldüğü </a:t>
            </a:r>
            <a:r>
              <a:rPr lang="tr-TR" dirty="0" err="1">
                <a:latin typeface="Times New Roman" pitchFamily="18" charset="0"/>
                <a:cs typeface="Times New Roman" pitchFamily="18" charset="0"/>
              </a:rPr>
              <a:t>îka’dan</a:t>
            </a:r>
            <a:r>
              <a:rPr lang="tr-TR" dirty="0">
                <a:latin typeface="Times New Roman" pitchFamily="18" charset="0"/>
                <a:cs typeface="Times New Roman" pitchFamily="18" charset="0"/>
              </a:rPr>
              <a:t> bahis bir </a:t>
            </a:r>
            <a:r>
              <a:rPr lang="tr-TR" dirty="0" err="1">
                <a:latin typeface="Times New Roman" pitchFamily="18" charset="0"/>
                <a:cs typeface="Times New Roman" pitchFamily="18" charset="0"/>
              </a:rPr>
              <a:t>ilm</a:t>
            </a:r>
            <a:r>
              <a:rPr lang="tr-TR" dirty="0">
                <a:latin typeface="Times New Roman" pitchFamily="18" charset="0"/>
                <a:cs typeface="Times New Roman" pitchFamily="18" charset="0"/>
              </a:rPr>
              <a:t>-u </a:t>
            </a:r>
            <a:r>
              <a:rPr lang="tr-TR" dirty="0" err="1">
                <a:latin typeface="Times New Roman" pitchFamily="18" charset="0"/>
                <a:cs typeface="Times New Roman" pitchFamily="18" charset="0"/>
              </a:rPr>
              <a:t>san’attır</a:t>
            </a:r>
            <a:r>
              <a:rPr lang="tr-TR" dirty="0">
                <a:latin typeface="Times New Roman" pitchFamily="18" charset="0"/>
                <a:cs typeface="Times New Roman" pitchFamily="18" charset="0"/>
              </a:rPr>
              <a:t>” diye tarif etmektedir.</a:t>
            </a: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başka bir tarifte; “ses üzerine kurulmuş bir sanat ve güzel sanatların en mühimi ve en güçlülerinden biri”  olarak izah edilmiştir.</a:t>
            </a:r>
          </a:p>
          <a:p>
            <a:pPr algn="just"/>
            <a:r>
              <a:rPr lang="tr-TR" dirty="0">
                <a:latin typeface="Times New Roman" pitchFamily="18" charset="0"/>
                <a:cs typeface="Times New Roman" pitchFamily="18" charset="0"/>
              </a:rPr>
              <a:t>	Jean </a:t>
            </a:r>
            <a:r>
              <a:rPr lang="tr-TR" dirty="0" err="1">
                <a:latin typeface="Times New Roman" pitchFamily="18" charset="0"/>
                <a:cs typeface="Times New Roman" pitchFamily="18" charset="0"/>
              </a:rPr>
              <a:t>Jacques</a:t>
            </a:r>
            <a:r>
              <a:rPr lang="tr-TR" dirty="0">
                <a:latin typeface="Times New Roman" pitchFamily="18" charset="0"/>
                <a:cs typeface="Times New Roman" pitchFamily="18" charset="0"/>
              </a:rPr>
              <a:t> Rousseau (1712-1778):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sesleri kulağa hoş gelecek şekilde uyarlamak sanatıdır” diyor. Kant (1724-1804): ”Bir sıra hoş duyguları seslerle ifadelendirmek sanatıdır” diye tarif etmektedir.</a:t>
            </a: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kelimesi İtalyanca, İspanyolca ve </a:t>
            </a:r>
            <a:r>
              <a:rPr lang="tr-TR" dirty="0" err="1">
                <a:latin typeface="Times New Roman" pitchFamily="18" charset="0"/>
                <a:cs typeface="Times New Roman" pitchFamily="18" charset="0"/>
              </a:rPr>
              <a:t>İngilizce’de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Music</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Fransızca’da</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Musique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Almanca’da</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Musik</a:t>
            </a:r>
            <a:r>
              <a:rPr lang="tr-TR" dirty="0">
                <a:latin typeface="Times New Roman" pitchFamily="18" charset="0"/>
                <a:cs typeface="Times New Roman" pitchFamily="18" charset="0"/>
              </a:rPr>
              <a:t>” şeklinde yazılmaktadır.</a:t>
            </a:r>
          </a:p>
          <a:p>
            <a:pP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a:bodyPr>
          <a:lstStyle/>
          <a:p>
            <a:pPr algn="just"/>
            <a:r>
              <a:rPr lang="tr-TR" sz="2800" b="1" dirty="0">
                <a:latin typeface="Times New Roman" pitchFamily="18" charset="0"/>
                <a:cs typeface="Times New Roman" pitchFamily="18" charset="0"/>
              </a:rPr>
              <a:t>MÛSÎKAR (</a:t>
            </a:r>
            <a:r>
              <a:rPr lang="ar-SA" sz="2800" dirty="0">
                <a:latin typeface="Times New Roman" pitchFamily="18" charset="0"/>
                <a:cs typeface="Times New Roman" pitchFamily="18" charset="0"/>
              </a:rPr>
              <a:t> الموسيقار </a:t>
            </a:r>
            <a:r>
              <a:rPr lang="tr-TR" sz="2800" b="1" dirty="0">
                <a:latin typeface="Times New Roman" pitchFamily="18" charset="0"/>
                <a:cs typeface="Times New Roman" pitchFamily="18" charset="0"/>
              </a:rPr>
              <a:t>)</a:t>
            </a:r>
            <a:r>
              <a:rPr lang="tr-TR" sz="2800" dirty="0">
                <a:latin typeface="Times New Roman" pitchFamily="18" charset="0"/>
                <a:cs typeface="Times New Roman" pitchFamily="18" charset="0"/>
              </a:rPr>
              <a:t>: </a:t>
            </a:r>
            <a:r>
              <a:rPr lang="tr-TR" sz="2800" dirty="0" err="1">
                <a:latin typeface="Times New Roman" pitchFamily="18" charset="0"/>
                <a:cs typeface="Times New Roman" pitchFamily="18" charset="0"/>
              </a:rPr>
              <a:t>Mûsikî</a:t>
            </a:r>
            <a:r>
              <a:rPr lang="tr-TR" sz="2800" dirty="0">
                <a:latin typeface="Times New Roman" pitchFamily="18" charset="0"/>
                <a:cs typeface="Times New Roman" pitchFamily="18" charset="0"/>
              </a:rPr>
              <a:t> kelimesinin, bu kelimenin bozulmasından meydana geldiği söylenmektedir.</a:t>
            </a:r>
          </a:p>
          <a:p>
            <a:pPr algn="just"/>
            <a:r>
              <a:rPr lang="tr-TR" sz="2800" dirty="0">
                <a:latin typeface="Times New Roman" pitchFamily="18" charset="0"/>
                <a:cs typeface="Times New Roman" pitchFamily="18" charset="0"/>
              </a:rPr>
              <a:t>	</a:t>
            </a:r>
            <a:r>
              <a:rPr lang="tr-TR" sz="2800" dirty="0" err="1">
                <a:latin typeface="Times New Roman" pitchFamily="18" charset="0"/>
                <a:cs typeface="Times New Roman" pitchFamily="18" charset="0"/>
              </a:rPr>
              <a:t>Şirvânî</a:t>
            </a:r>
            <a:r>
              <a:rPr lang="tr-TR" sz="2800" dirty="0">
                <a:latin typeface="Times New Roman" pitchFamily="18" charset="0"/>
                <a:cs typeface="Times New Roman" pitchFamily="18" charset="0"/>
              </a:rPr>
              <a:t>: ”</a:t>
            </a:r>
            <a:r>
              <a:rPr lang="tr-TR" sz="2800" dirty="0" err="1">
                <a:latin typeface="Times New Roman" pitchFamily="18" charset="0"/>
                <a:cs typeface="Times New Roman" pitchFamily="18" charset="0"/>
              </a:rPr>
              <a:t>Mûsikar</a:t>
            </a:r>
            <a:r>
              <a:rPr lang="tr-TR" sz="2800" dirty="0">
                <a:latin typeface="Times New Roman" pitchFamily="18" charset="0"/>
                <a:cs typeface="Times New Roman" pitchFamily="18" charset="0"/>
              </a:rPr>
              <a:t>, bir müzik âletinin adı veya şarkı söyleyene verilen addır”  demektedir. Kâzım Uz ise: ”Adı anonim bir </a:t>
            </a:r>
            <a:r>
              <a:rPr lang="tr-TR" sz="2800" dirty="0" err="1">
                <a:latin typeface="Times New Roman" pitchFamily="18" charset="0"/>
                <a:cs typeface="Times New Roman" pitchFamily="18" charset="0"/>
              </a:rPr>
              <a:t>edvâr</a:t>
            </a:r>
            <a:r>
              <a:rPr lang="tr-TR" sz="2800" dirty="0">
                <a:latin typeface="Times New Roman" pitchFamily="18" charset="0"/>
                <a:cs typeface="Times New Roman" pitchFamily="18" charset="0"/>
              </a:rPr>
              <a:t>-ı </a:t>
            </a:r>
            <a:r>
              <a:rPr lang="tr-TR" sz="2800" dirty="0" err="1">
                <a:latin typeface="Times New Roman" pitchFamily="18" charset="0"/>
                <a:cs typeface="Times New Roman" pitchFamily="18" charset="0"/>
              </a:rPr>
              <a:t>ilm</a:t>
            </a:r>
            <a:r>
              <a:rPr lang="tr-TR" sz="2800" dirty="0">
                <a:latin typeface="Times New Roman" pitchFamily="18" charset="0"/>
                <a:cs typeface="Times New Roman" pitchFamily="18" charset="0"/>
              </a:rPr>
              <a:t>-i </a:t>
            </a:r>
            <a:r>
              <a:rPr lang="tr-TR" sz="2800" dirty="0" err="1">
                <a:latin typeface="Times New Roman" pitchFamily="18" charset="0"/>
                <a:cs typeface="Times New Roman" pitchFamily="18" charset="0"/>
              </a:rPr>
              <a:t>mûsikîde</a:t>
            </a:r>
            <a:r>
              <a:rPr lang="tr-TR" sz="2800" dirty="0">
                <a:latin typeface="Times New Roman" pitchFamily="18" charset="0"/>
                <a:cs typeface="Times New Roman" pitchFamily="18" charset="0"/>
              </a:rPr>
              <a:t> geçen makam” diye tanımlamaktadır.</a:t>
            </a:r>
          </a:p>
          <a:p>
            <a:pPr algn="just"/>
            <a:r>
              <a:rPr lang="tr-TR" sz="2800" dirty="0">
                <a:latin typeface="Times New Roman" pitchFamily="18" charset="0"/>
                <a:cs typeface="Times New Roman" pitchFamily="18" charset="0"/>
              </a:rPr>
              <a:t>	Başka bir tarifte ise: ”Eski Arap </a:t>
            </a:r>
            <a:r>
              <a:rPr lang="tr-TR" sz="2800" dirty="0" err="1">
                <a:latin typeface="Times New Roman" pitchFamily="18" charset="0"/>
                <a:cs typeface="Times New Roman" pitchFamily="18" charset="0"/>
              </a:rPr>
              <a:t>Mûsikî’sinde</a:t>
            </a:r>
            <a:r>
              <a:rPr lang="tr-TR" sz="2800" dirty="0">
                <a:latin typeface="Times New Roman" pitchFamily="18" charset="0"/>
                <a:cs typeface="Times New Roman" pitchFamily="18" charset="0"/>
              </a:rPr>
              <a:t> </a:t>
            </a:r>
            <a:r>
              <a:rPr lang="tr-TR" sz="2800" dirty="0" err="1">
                <a:latin typeface="Times New Roman" pitchFamily="18" charset="0"/>
                <a:cs typeface="Times New Roman" pitchFamily="18" charset="0"/>
              </a:rPr>
              <a:t>tegannî</a:t>
            </a:r>
            <a:r>
              <a:rPr lang="tr-TR" sz="2800" dirty="0">
                <a:latin typeface="Times New Roman" pitchFamily="18" charset="0"/>
                <a:cs typeface="Times New Roman" pitchFamily="18" charset="0"/>
              </a:rPr>
              <a:t> eden sanatkâra verilen adlardan biri ve Türk </a:t>
            </a:r>
            <a:r>
              <a:rPr lang="tr-TR" sz="2800" dirty="0" err="1">
                <a:latin typeface="Times New Roman" pitchFamily="18" charset="0"/>
                <a:cs typeface="Times New Roman" pitchFamily="18" charset="0"/>
              </a:rPr>
              <a:t>Mûsikîsinde</a:t>
            </a:r>
            <a:r>
              <a:rPr lang="tr-TR" sz="2800" dirty="0">
                <a:latin typeface="Times New Roman" pitchFamily="18" charset="0"/>
                <a:cs typeface="Times New Roman" pitchFamily="18" charset="0"/>
              </a:rPr>
              <a:t> nefesli bir saz” olarak tarif edilmiştir.</a:t>
            </a:r>
          </a:p>
          <a:p>
            <a:pPr>
              <a:buNone/>
            </a:pPr>
            <a:endParaRPr lang="tr-TR"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85000" lnSpcReduction="10000"/>
          </a:bodyPr>
          <a:lstStyle/>
          <a:p>
            <a:pPr algn="just"/>
            <a:r>
              <a:rPr lang="tr-TR" b="1" dirty="0">
                <a:latin typeface="Times New Roman" pitchFamily="18" charset="0"/>
                <a:cs typeface="Times New Roman" pitchFamily="18" charset="0"/>
              </a:rPr>
              <a:t>MUTRIB ( </a:t>
            </a:r>
            <a:r>
              <a:rPr lang="ar-SA" dirty="0">
                <a:latin typeface="Times New Roman" pitchFamily="18" charset="0"/>
                <a:cs typeface="Times New Roman" pitchFamily="18" charset="0"/>
              </a:rPr>
              <a:t>المطرب </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Bu kelimenin kökü “</a:t>
            </a:r>
            <a:r>
              <a:rPr lang="tr-TR" dirty="0" err="1">
                <a:latin typeface="Times New Roman" pitchFamily="18" charset="0"/>
                <a:cs typeface="Times New Roman" pitchFamily="18" charset="0"/>
              </a:rPr>
              <a:t>Tarabe</a:t>
            </a:r>
            <a:r>
              <a:rPr lang="tr-TR" dirty="0">
                <a:latin typeface="Times New Roman" pitchFamily="18" charset="0"/>
                <a:cs typeface="Times New Roman" pitchFamily="18" charset="0"/>
              </a:rPr>
              <a:t> = </a:t>
            </a:r>
            <a:r>
              <a:rPr lang="ar-SA" dirty="0">
                <a:latin typeface="Times New Roman" pitchFamily="18" charset="0"/>
                <a:cs typeface="Times New Roman" pitchFamily="18" charset="0"/>
              </a:rPr>
              <a:t>طرب</a:t>
            </a:r>
            <a:r>
              <a:rPr lang="tr-TR" dirty="0">
                <a:latin typeface="Times New Roman" pitchFamily="18" charset="0"/>
                <a:cs typeface="Times New Roman" pitchFamily="18" charset="0"/>
              </a:rPr>
              <a:t> “ </a:t>
            </a:r>
            <a:r>
              <a:rPr lang="tr-TR" dirty="0" err="1">
                <a:latin typeface="Times New Roman" pitchFamily="18" charset="0"/>
                <a:cs typeface="Times New Roman" pitchFamily="18" charset="0"/>
              </a:rPr>
              <a:t>dir</a:t>
            </a:r>
            <a:r>
              <a:rPr lang="tr-TR" dirty="0">
                <a:latin typeface="Times New Roman" pitchFamily="18" charset="0"/>
                <a:cs typeface="Times New Roman" pitchFamily="18" charset="0"/>
              </a:rPr>
              <a:t>, ferah ve hüzün ifade etmektedir. </a:t>
            </a:r>
            <a:r>
              <a:rPr lang="tr-TR" dirty="0" err="1">
                <a:latin typeface="Times New Roman" pitchFamily="18" charset="0"/>
                <a:cs typeface="Times New Roman" pitchFamily="18" charset="0"/>
              </a:rPr>
              <a:t>Itrâb</a:t>
            </a:r>
            <a:r>
              <a:rPr lang="tr-TR" dirty="0">
                <a:latin typeface="Times New Roman" pitchFamily="18" charset="0"/>
                <a:cs typeface="Times New Roman" pitchFamily="18" charset="0"/>
              </a:rPr>
              <a:t> eden, çalgı çalan, çalgıcı, şarkıcı ve şarkı okuyan anlamlarına gelmektedir. Başka bir tarifte ise, “bestekârlara ve </a:t>
            </a:r>
            <a:r>
              <a:rPr lang="tr-TR" dirty="0" err="1">
                <a:latin typeface="Times New Roman" pitchFamily="18" charset="0"/>
                <a:cs typeface="Times New Roman" pitchFamily="18" charset="0"/>
              </a:rPr>
              <a:t>mûsikîşinaslara</a:t>
            </a:r>
            <a:r>
              <a:rPr lang="tr-TR" dirty="0">
                <a:latin typeface="Times New Roman" pitchFamily="18" charset="0"/>
                <a:cs typeface="Times New Roman" pitchFamily="18" charset="0"/>
              </a:rPr>
              <a:t> verilen addır“  diye tarif  edilmiştir.</a:t>
            </a: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Mutrıb</a:t>
            </a:r>
            <a:r>
              <a:rPr lang="tr-TR" dirty="0">
                <a:latin typeface="Times New Roman" pitchFamily="18" charset="0"/>
                <a:cs typeface="Times New Roman" pitchFamily="18" charset="0"/>
              </a:rPr>
              <a:t>, saz, </a:t>
            </a:r>
            <a:r>
              <a:rPr lang="tr-TR" dirty="0" err="1">
                <a:latin typeface="Times New Roman" pitchFamily="18" charset="0"/>
                <a:cs typeface="Times New Roman" pitchFamily="18" charset="0"/>
              </a:rPr>
              <a:t>sâzende</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hânende</a:t>
            </a:r>
            <a:r>
              <a:rPr lang="tr-TR" dirty="0">
                <a:latin typeface="Times New Roman" pitchFamily="18" charset="0"/>
                <a:cs typeface="Times New Roman" pitchFamily="18" charset="0"/>
              </a:rPr>
              <a:t> topluluğu anlamında olup, klâsik şiirde çok geçmektedir. Türk </a:t>
            </a:r>
            <a:r>
              <a:rPr lang="tr-TR" dirty="0" err="1">
                <a:latin typeface="Times New Roman" pitchFamily="18" charset="0"/>
                <a:cs typeface="Times New Roman" pitchFamily="18" charset="0"/>
              </a:rPr>
              <a:t>Mûsikîsi’ndeki</a:t>
            </a:r>
            <a:r>
              <a:rPr lang="tr-TR" dirty="0">
                <a:latin typeface="Times New Roman" pitchFamily="18" charset="0"/>
                <a:cs typeface="Times New Roman" pitchFamily="18" charset="0"/>
              </a:rPr>
              <a:t> özel anlamı ise, </a:t>
            </a:r>
            <a:r>
              <a:rPr lang="tr-TR" dirty="0" err="1">
                <a:latin typeface="Times New Roman" pitchFamily="18" charset="0"/>
                <a:cs typeface="Times New Roman" pitchFamily="18" charset="0"/>
              </a:rPr>
              <a:t>Mevlevîhâneler’de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Âyin</a:t>
            </a:r>
            <a:r>
              <a:rPr lang="tr-TR" dirty="0">
                <a:latin typeface="Times New Roman" pitchFamily="18" charset="0"/>
                <a:cs typeface="Times New Roman" pitchFamily="18" charset="0"/>
              </a:rPr>
              <a:t>-i Şerif </a:t>
            </a:r>
            <a:r>
              <a:rPr lang="tr-TR" dirty="0" err="1">
                <a:latin typeface="Times New Roman" pitchFamily="18" charset="0"/>
                <a:cs typeface="Times New Roman" pitchFamily="18" charset="0"/>
              </a:rPr>
              <a:t>icrâsı</a:t>
            </a:r>
            <a:r>
              <a:rPr lang="tr-TR" dirty="0">
                <a:latin typeface="Times New Roman" pitchFamily="18" charset="0"/>
                <a:cs typeface="Times New Roman" pitchFamily="18" charset="0"/>
              </a:rPr>
              <a:t> sırasında, okuyan ve çalan dervişlerin </a:t>
            </a:r>
            <a:r>
              <a:rPr lang="tr-TR" dirty="0" err="1">
                <a:latin typeface="Times New Roman" pitchFamily="18" charset="0"/>
                <a:cs typeface="Times New Roman" pitchFamily="18" charset="0"/>
              </a:rPr>
              <a:t>hey’et</a:t>
            </a:r>
            <a:r>
              <a:rPr lang="tr-TR" dirty="0">
                <a:latin typeface="Times New Roman" pitchFamily="18" charset="0"/>
                <a:cs typeface="Times New Roman" pitchFamily="18" charset="0"/>
              </a:rPr>
              <a:t>-i </a:t>
            </a:r>
            <a:r>
              <a:rPr lang="tr-TR" dirty="0" err="1">
                <a:latin typeface="Times New Roman" pitchFamily="18" charset="0"/>
                <a:cs typeface="Times New Roman" pitchFamily="18" charset="0"/>
              </a:rPr>
              <a:t>umûmiyesine</a:t>
            </a:r>
            <a:r>
              <a:rPr lang="tr-TR" dirty="0">
                <a:latin typeface="Times New Roman" pitchFamily="18" charset="0"/>
                <a:cs typeface="Times New Roman" pitchFamily="18" charset="0"/>
              </a:rPr>
              <a:t> verilen addır. </a:t>
            </a:r>
            <a:r>
              <a:rPr lang="tr-TR" dirty="0" err="1">
                <a:latin typeface="Times New Roman" pitchFamily="18" charset="0"/>
                <a:cs typeface="Times New Roman" pitchFamily="18" charset="0"/>
              </a:rPr>
              <a:t>Mutrıba</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mutrıb</a:t>
            </a:r>
            <a:r>
              <a:rPr lang="tr-TR" dirty="0">
                <a:latin typeface="Times New Roman" pitchFamily="18" charset="0"/>
                <a:cs typeface="Times New Roman" pitchFamily="18" charset="0"/>
              </a:rPr>
              <a:t> kelimesinin dişil’i (müennesi) olup, Arap </a:t>
            </a:r>
            <a:r>
              <a:rPr lang="tr-TR" dirty="0" err="1">
                <a:latin typeface="Times New Roman" pitchFamily="18" charset="0"/>
                <a:cs typeface="Times New Roman" pitchFamily="18" charset="0"/>
              </a:rPr>
              <a:t>Mûsikîsi’nde</a:t>
            </a:r>
            <a:r>
              <a:rPr lang="tr-TR" dirty="0">
                <a:latin typeface="Times New Roman" pitchFamily="18" charset="0"/>
                <a:cs typeface="Times New Roman" pitchFamily="18" charset="0"/>
              </a:rPr>
              <a:t> kadın ses sanatkârı, şantöz ve muganniye anlamına gelmektedir. </a:t>
            </a:r>
            <a:r>
              <a:rPr lang="tr-TR" dirty="0" err="1">
                <a:latin typeface="Times New Roman" pitchFamily="18" charset="0"/>
                <a:cs typeface="Times New Roman" pitchFamily="18" charset="0"/>
              </a:rPr>
              <a:t>Mutrıb</a:t>
            </a:r>
            <a:r>
              <a:rPr lang="tr-TR" dirty="0">
                <a:latin typeface="Times New Roman" pitchFamily="18" charset="0"/>
                <a:cs typeface="Times New Roman" pitchFamily="18" charset="0"/>
              </a:rPr>
              <a:t>, Türk </a:t>
            </a:r>
            <a:r>
              <a:rPr lang="tr-TR" dirty="0" err="1">
                <a:latin typeface="Times New Roman" pitchFamily="18" charset="0"/>
                <a:cs typeface="Times New Roman" pitchFamily="18" charset="0"/>
              </a:rPr>
              <a:t>Mûsikîsi’nde</a:t>
            </a:r>
            <a:r>
              <a:rPr lang="tr-TR" dirty="0">
                <a:latin typeface="Times New Roman" pitchFamily="18" charset="0"/>
                <a:cs typeface="Times New Roman" pitchFamily="18" charset="0"/>
              </a:rPr>
              <a:t>, zamanımıza örneği gelmeyen eski bir mürekkep makam olarak da tarif edilmiştir.</a:t>
            </a:r>
          </a:p>
          <a:p>
            <a:pPr>
              <a:buNone/>
            </a:pP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396</Words>
  <Application>Microsoft Office PowerPoint</Application>
  <PresentationFormat>Ekran Gösterisi (4:3)</PresentationFormat>
  <Paragraphs>68</Paragraphs>
  <Slides>26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26</vt:i4>
      </vt:variant>
    </vt:vector>
  </HeadingPairs>
  <TitlesOfParts>
    <vt:vector size="30" baseType="lpstr">
      <vt:lpstr>Arial</vt:lpstr>
      <vt:lpstr>Calibri</vt:lpstr>
      <vt:lpstr>Times New Roman</vt:lpstr>
      <vt:lpstr>Ofis Teması</vt:lpstr>
      <vt:lpstr>  ÜNİTE: 10           TÜRK DİN MÛSİKÎSİNDE KULLANILAN KAVRAM VE                                                           TERİMLER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ÜNİTE: 10           TÜRK DİN MÛSİKÎSİNDE KULLANILAN KAVRAM VE                                                           TERİMLER </dc:title>
  <dc:creator>OEM</dc:creator>
  <cp:lastModifiedBy>Windows Kullanıcısı</cp:lastModifiedBy>
  <cp:revision>37</cp:revision>
  <dcterms:created xsi:type="dcterms:W3CDTF">2015-02-26T15:12:36Z</dcterms:created>
  <dcterms:modified xsi:type="dcterms:W3CDTF">2018-01-29T09:25:02Z</dcterms:modified>
</cp:coreProperties>
</file>