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1" r:id="rId1"/>
  </p:sldMasterIdLst>
  <p:notesMasterIdLst>
    <p:notesMasterId r:id="rId68"/>
  </p:notesMasterIdLst>
  <p:sldIdLst>
    <p:sldId id="463" r:id="rId2"/>
    <p:sldId id="494" r:id="rId3"/>
    <p:sldId id="506" r:id="rId4"/>
    <p:sldId id="277" r:id="rId5"/>
    <p:sldId id="495" r:id="rId6"/>
    <p:sldId id="496" r:id="rId7"/>
    <p:sldId id="497" r:id="rId8"/>
    <p:sldId id="498" r:id="rId9"/>
    <p:sldId id="499" r:id="rId10"/>
    <p:sldId id="500" r:id="rId11"/>
    <p:sldId id="501" r:id="rId12"/>
    <p:sldId id="502" r:id="rId13"/>
    <p:sldId id="269" r:id="rId14"/>
    <p:sldId id="492" r:id="rId15"/>
    <p:sldId id="491" r:id="rId16"/>
    <p:sldId id="332" r:id="rId17"/>
    <p:sldId id="503" r:id="rId18"/>
    <p:sldId id="270" r:id="rId19"/>
    <p:sldId id="333" r:id="rId20"/>
    <p:sldId id="461" r:id="rId21"/>
    <p:sldId id="486" r:id="rId22"/>
    <p:sldId id="504" r:id="rId23"/>
    <p:sldId id="387" r:id="rId24"/>
    <p:sldId id="389" r:id="rId25"/>
    <p:sldId id="388" r:id="rId26"/>
    <p:sldId id="390" r:id="rId27"/>
    <p:sldId id="391" r:id="rId28"/>
    <p:sldId id="392" r:id="rId29"/>
    <p:sldId id="271" r:id="rId30"/>
    <p:sldId id="335" r:id="rId31"/>
    <p:sldId id="272" r:id="rId32"/>
    <p:sldId id="337" r:id="rId33"/>
    <p:sldId id="274" r:id="rId34"/>
    <p:sldId id="336" r:id="rId35"/>
    <p:sldId id="273" r:id="rId36"/>
    <p:sldId id="338" r:id="rId37"/>
    <p:sldId id="339" r:id="rId38"/>
    <p:sldId id="276" r:id="rId39"/>
    <p:sldId id="340" r:id="rId40"/>
    <p:sldId id="341" r:id="rId41"/>
    <p:sldId id="278" r:id="rId42"/>
    <p:sldId id="342" r:id="rId43"/>
    <p:sldId id="279" r:id="rId44"/>
    <p:sldId id="344" r:id="rId45"/>
    <p:sldId id="334" r:id="rId46"/>
    <p:sldId id="281" r:id="rId47"/>
    <p:sldId id="345" r:id="rId48"/>
    <p:sldId id="282" r:id="rId49"/>
    <p:sldId id="346" r:id="rId50"/>
    <p:sldId id="283" r:id="rId51"/>
    <p:sldId id="347" r:id="rId52"/>
    <p:sldId id="284" r:id="rId53"/>
    <p:sldId id="348" r:id="rId54"/>
    <p:sldId id="285" r:id="rId55"/>
    <p:sldId id="349" r:id="rId56"/>
    <p:sldId id="286" r:id="rId57"/>
    <p:sldId id="350" r:id="rId58"/>
    <p:sldId id="464" r:id="rId59"/>
    <p:sldId id="465" r:id="rId60"/>
    <p:sldId id="287" r:id="rId61"/>
    <p:sldId id="351" r:id="rId62"/>
    <p:sldId id="288" r:id="rId63"/>
    <p:sldId id="352" r:id="rId64"/>
    <p:sldId id="289" r:id="rId65"/>
    <p:sldId id="353" r:id="rId66"/>
    <p:sldId id="290" r:id="rId6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70"/>
    <a:srgbClr val="A90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4" autoAdjust="0"/>
    <p:restoredTop sz="97691" autoAdjust="0"/>
  </p:normalViewPr>
  <p:slideViewPr>
    <p:cSldViewPr>
      <p:cViewPr varScale="1">
        <p:scale>
          <a:sx n="68" d="100"/>
          <a:sy n="68" d="100"/>
        </p:scale>
        <p:origin x="948" y="60"/>
      </p:cViewPr>
      <p:guideLst>
        <p:guide orient="horz" pos="2160"/>
        <p:guide pos="2881"/>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2 Veri Yer Tutucusu"/>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1E2E9F-550A-4790-BBCB-0F61E7080E16}" type="datetimeFigureOut">
              <a:rPr lang="en-US" smtClean="0"/>
              <a:pPr/>
              <a:t>3/23/2020</a:t>
            </a:fld>
            <a:endParaRPr lang="en-GB"/>
          </a:p>
        </p:txBody>
      </p:sp>
      <p:sp>
        <p:nvSpPr>
          <p:cNvPr id="4" name="3 Slayt Görüntüsü Yer Tutucusu"/>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5 Altbilgi Yer Tutucusu"/>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6 Slayt Numarası Yer Tutucusu"/>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8B89578-9111-46A4-9517-CEEF4C5C65C7}" type="slidenum">
              <a:rPr lang="en-GB" smtClean="0"/>
              <a:pPr/>
              <a:t>‹#›</a:t>
            </a:fld>
            <a:endParaRPr lang="en-GB"/>
          </a:p>
        </p:txBody>
      </p:sp>
    </p:spTree>
    <p:extLst>
      <p:ext uri="{BB962C8B-B14F-4D97-AF65-F5344CB8AC3E}">
        <p14:creationId xmlns:p14="http://schemas.microsoft.com/office/powerpoint/2010/main" val="281665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DAEC6034-C275-4013-ACC1-9AD7932B0CC8}" type="datetime1">
              <a:rPr lang="tr-TR" smtClean="0">
                <a:solidFill>
                  <a:srgbClr val="5A6378"/>
                </a:solidFill>
              </a:rPr>
              <a:t>23.03.2020</a:t>
            </a:fld>
            <a:endParaRPr lang="tr-TR">
              <a:solidFill>
                <a:srgbClr val="5A6378"/>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tr-TR">
                <a:solidFill>
                  <a:srgbClr val="5A6378"/>
                </a:solidFill>
              </a:rPr>
              <a:t>KİM224 ORGANİK KİMYA  (C) DERS NOTLARI - DOÇ.DR.KAMRAN POLAT -A.Ü. FEN FAK., KİMYA BÖL.,</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A8CB5982-6128-4235-9DFF-CCD37C2CC148}" type="slidenum">
              <a:rPr lang="tr-TR" smtClean="0">
                <a:solidFill>
                  <a:srgbClr val="5A6378"/>
                </a:solidFill>
              </a:rPr>
              <a:pPr/>
              <a:t>‹#›</a:t>
            </a:fld>
            <a:endParaRPr lang="tr-TR">
              <a:solidFill>
                <a:srgbClr val="5A6378"/>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2888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E1AC180-D818-404E-876D-F386295E9AED}" type="datetime1">
              <a:rPr lang="tr-TR" smtClean="0">
                <a:solidFill>
                  <a:srgbClr val="5A6378"/>
                </a:solidFill>
              </a:rPr>
              <a:t>23.03.2020</a:t>
            </a:fld>
            <a:endParaRPr lang="tr-TR">
              <a:solidFill>
                <a:srgbClr val="5A6378"/>
              </a:solidFill>
            </a:endParaRPr>
          </a:p>
        </p:txBody>
      </p:sp>
      <p:sp>
        <p:nvSpPr>
          <p:cNvPr id="5" name="Footer Placeholder 4"/>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6" name="Slide Number Placeholder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5635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04E7F65-2021-4EE1-9A6D-517D9166A2C8}" type="datetime1">
              <a:rPr lang="tr-TR" smtClean="0">
                <a:solidFill>
                  <a:srgbClr val="5A6378"/>
                </a:solidFill>
              </a:rPr>
              <a:t>23.03.2020</a:t>
            </a:fld>
            <a:endParaRPr lang="tr-TR">
              <a:solidFill>
                <a:srgbClr val="5A6378"/>
              </a:solidFill>
            </a:endParaRPr>
          </a:p>
        </p:txBody>
      </p:sp>
      <p:sp>
        <p:nvSpPr>
          <p:cNvPr id="5" name="Footer Placeholder 4"/>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6" name="Slide Number Placeholder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82943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96D3A18-B57D-4CE7-8A43-2144C0BC2ECB}" type="datetime1">
              <a:rPr lang="tr-TR" smtClean="0">
                <a:solidFill>
                  <a:srgbClr val="5A6378"/>
                </a:solidFill>
              </a:rPr>
              <a:t>23.03.2020</a:t>
            </a:fld>
            <a:endParaRPr lang="tr-TR">
              <a:solidFill>
                <a:srgbClr val="5A6378"/>
              </a:solidFill>
            </a:endParaRPr>
          </a:p>
        </p:txBody>
      </p:sp>
      <p:sp>
        <p:nvSpPr>
          <p:cNvPr id="5" name="Footer Placeholder 4"/>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6" name="Slide Number Placeholder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82391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06C788D-AC83-47CA-8967-C08D5CB4AF9F}" type="datetime1">
              <a:rPr lang="tr-TR" smtClean="0">
                <a:solidFill>
                  <a:srgbClr val="D4D4D6"/>
                </a:solidFill>
              </a:rPr>
              <a:t>23.03.2020</a:t>
            </a:fld>
            <a:endParaRPr lang="tr-TR">
              <a:solidFill>
                <a:srgbClr val="D4D4D6"/>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tr-TR">
                <a:solidFill>
                  <a:srgbClr val="D4D4D6"/>
                </a:solidFill>
              </a:rPr>
              <a:t>KİM224 ORGANİK KİMYA  (C) DERS NOTLARI - DOÇ.DR.KAMRAN POLAT -A.Ü. FEN FAK., KİMYA BÖL.,</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A8CB5982-6128-4235-9DFF-CCD37C2CC148}" type="slidenum">
              <a:rPr lang="tr-TR" smtClean="0">
                <a:solidFill>
                  <a:srgbClr val="D4D4D6"/>
                </a:solidFill>
              </a:rPr>
              <a:pPr/>
              <a:t>‹#›</a:t>
            </a:fld>
            <a:endParaRPr lang="tr-TR">
              <a:solidFill>
                <a:srgbClr val="D4D4D6"/>
              </a:solidFill>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526615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8A3B530-3AB6-470A-8054-DEFFE6FC067A}" type="datetime1">
              <a:rPr lang="tr-TR" smtClean="0">
                <a:solidFill>
                  <a:srgbClr val="5A6378"/>
                </a:solidFill>
              </a:rPr>
              <a:t>23.03.2020</a:t>
            </a:fld>
            <a:endParaRPr lang="tr-TR">
              <a:solidFill>
                <a:srgbClr val="5A6378"/>
              </a:solidFill>
            </a:endParaRPr>
          </a:p>
        </p:txBody>
      </p:sp>
      <p:sp>
        <p:nvSpPr>
          <p:cNvPr id="6" name="Footer Placeholder 5"/>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7" name="Slide Number Placeholder 6"/>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27013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D988CB6-0F1C-45B8-99B7-480AD3B524CB}" type="datetime1">
              <a:rPr lang="tr-TR" smtClean="0">
                <a:solidFill>
                  <a:srgbClr val="5A6378"/>
                </a:solidFill>
              </a:rPr>
              <a:t>23.03.2020</a:t>
            </a:fld>
            <a:endParaRPr lang="tr-TR">
              <a:solidFill>
                <a:srgbClr val="5A6378"/>
              </a:solidFill>
            </a:endParaRPr>
          </a:p>
        </p:txBody>
      </p:sp>
      <p:sp>
        <p:nvSpPr>
          <p:cNvPr id="8" name="Footer Placeholder 7"/>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9" name="Slide Number Placeholder 8"/>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31738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9CC71F2-4EC9-4C77-A2C9-BAD19356C8C1}" type="datetime1">
              <a:rPr lang="tr-TR" smtClean="0">
                <a:solidFill>
                  <a:srgbClr val="5A6378"/>
                </a:solidFill>
              </a:rPr>
              <a:t>23.03.2020</a:t>
            </a:fld>
            <a:endParaRPr lang="tr-TR">
              <a:solidFill>
                <a:srgbClr val="5A6378"/>
              </a:solidFill>
            </a:endParaRPr>
          </a:p>
        </p:txBody>
      </p:sp>
      <p:sp>
        <p:nvSpPr>
          <p:cNvPr id="4" name="Footer Placeholder 3"/>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5" name="Slide Number Placeholder 4"/>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7406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ED30C-EC92-46E0-8E47-44C0AB16FF64}" type="datetime1">
              <a:rPr lang="tr-TR" smtClean="0">
                <a:solidFill>
                  <a:srgbClr val="5A6378"/>
                </a:solidFill>
              </a:rPr>
              <a:t>23.03.2020</a:t>
            </a:fld>
            <a:endParaRPr lang="tr-TR">
              <a:solidFill>
                <a:srgbClr val="5A6378"/>
              </a:solidFill>
            </a:endParaRPr>
          </a:p>
        </p:txBody>
      </p:sp>
      <p:sp>
        <p:nvSpPr>
          <p:cNvPr id="3" name="Footer Placeholder 2"/>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ide Number Placeholder 3"/>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69821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1B09102-E869-4BF2-B098-6B00A2AE293A}" type="datetime1">
              <a:rPr lang="tr-TR" smtClean="0">
                <a:solidFill>
                  <a:srgbClr val="5A6378"/>
                </a:solidFill>
              </a:rPr>
              <a:t>23.03.2020</a:t>
            </a:fld>
            <a:endParaRPr lang="tr-TR">
              <a:solidFill>
                <a:srgbClr val="5A6378"/>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tr-TR">
                <a:solidFill>
                  <a:srgbClr val="5A6378"/>
                </a:solidFill>
              </a:rPr>
              <a:t>KİM224 ORGANİK KİMYA  (C) DERS NOTLARI - DOÇ.DR.KAMRAN POLAT -A.Ü. FEN FAK., KİMYA BÖL.,</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8CB5982-6128-4235-9DFF-CCD37C2CC148}" type="slidenum">
              <a:rPr lang="tr-TR" smtClean="0">
                <a:solidFill>
                  <a:srgbClr val="5A6378"/>
                </a:solidFill>
              </a:rPr>
              <a:pPr/>
              <a:t>‹#›</a:t>
            </a:fld>
            <a:endParaRPr lang="tr-TR">
              <a:solidFill>
                <a:srgbClr val="5A6378"/>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87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4B67349-6199-43AC-A8B7-1D2D5522CAE1}" type="datetime1">
              <a:rPr lang="tr-TR" smtClean="0">
                <a:solidFill>
                  <a:srgbClr val="D4D4D6"/>
                </a:solidFill>
              </a:rPr>
              <a:t>23.03.2020</a:t>
            </a:fld>
            <a:endParaRPr lang="tr-TR">
              <a:solidFill>
                <a:srgbClr val="D4D4D6"/>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tr-TR">
                <a:solidFill>
                  <a:srgbClr val="D4D4D6"/>
                </a:solidFill>
              </a:rPr>
              <a:t>KİM224 ORGANİK KİMYA  (C) DERS NOTLARI - DOÇ.DR.KAMRAN POLAT -A.Ü. FEN FAK., KİMYA BÖL.,</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8CB5982-6128-4235-9DFF-CCD37C2CC148}" type="slidenum">
              <a:rPr lang="tr-TR" smtClean="0">
                <a:solidFill>
                  <a:srgbClr val="D4D4D6"/>
                </a:solidFill>
              </a:rPr>
              <a:pPr/>
              <a:t>‹#›</a:t>
            </a:fld>
            <a:endParaRPr lang="tr-TR">
              <a:solidFill>
                <a:srgbClr val="D4D4D6"/>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733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ECA54732-7903-493C-BE54-5077EC7366BB}" type="datetime1">
              <a:rPr lang="tr-TR" smtClean="0">
                <a:solidFill>
                  <a:srgbClr val="5A6378"/>
                </a:solidFill>
              </a:rPr>
              <a:t>23.03.2020</a:t>
            </a:fld>
            <a:endParaRPr lang="tr-TR">
              <a:solidFill>
                <a:srgbClr val="5A6378"/>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tr-TR">
                <a:solidFill>
                  <a:srgbClr val="5A6378"/>
                </a:solidFill>
              </a:rPr>
              <a:t>KİM224 ORGANİK KİMYA  (C) DERS NOTLARI - DOÇ.DR.KAMRAN POLAT -A.Ü. FEN FAK., KİMYA BÖL.,</a:t>
            </a: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8CB5982-6128-4235-9DFF-CCD37C2CC148}" type="slidenum">
              <a:rPr lang="tr-TR" smtClean="0">
                <a:solidFill>
                  <a:srgbClr val="5A6378"/>
                </a:solidFill>
              </a:rPr>
              <a:pPr/>
              <a:t>‹#›</a:t>
            </a:fld>
            <a:endParaRPr lang="tr-TR">
              <a:solidFill>
                <a:srgbClr val="5A6378"/>
              </a:solidFill>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8878355"/>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hf hdr="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7023">
          <p15:clr>
            <a:srgbClr val="F26B43"/>
          </p15:clr>
        </p15:guide>
        <p15:guide id="12" pos="951">
          <p15:clr>
            <a:srgbClr val="F26B43"/>
          </p15:clr>
        </p15:guide>
        <p15:guide id="13" pos="878">
          <p15:clr>
            <a:srgbClr val="F26B43"/>
          </p15:clr>
        </p15:guide>
        <p15:guide id="14" pos="5267">
          <p15:clr>
            <a:srgbClr val="F26B43"/>
          </p15:clr>
        </p15:guide>
        <p15:guide id="15" pos="713">
          <p15:clr>
            <a:srgbClr val="F26B43"/>
          </p15:clr>
        </p15:guide>
        <p15:guide id="16" pos="659">
          <p15:clr>
            <a:srgbClr val="F26B43"/>
          </p15:clr>
        </p15:guide>
        <p15:guide id="17" pos="6912">
          <p15:clr>
            <a:srgbClr val="F26B43"/>
          </p15:clr>
        </p15:guide>
        <p15:guide id="18" pos="936">
          <p15:clr>
            <a:srgbClr val="F26B43"/>
          </p15:clr>
        </p15:guide>
        <p15:guide id="19" pos="864">
          <p15:clr>
            <a:srgbClr val="F26B43"/>
          </p15:clr>
        </p15:guide>
        <p15:guide id="20" orient="horz" pos="1368">
          <p15:clr>
            <a:srgbClr val="F26B43"/>
          </p15:clr>
        </p15:guide>
        <p15:guide id="21" orient="horz" pos="1440">
          <p15:clr>
            <a:srgbClr val="F26B43"/>
          </p15:clr>
        </p15:guide>
        <p15:guide id="22" orient="horz" pos="3696">
          <p15:clr>
            <a:srgbClr val="F26B43"/>
          </p15:clr>
        </p15:guide>
        <p15:guide id="23" orient="horz" pos="432">
          <p15:clr>
            <a:srgbClr val="F26B43"/>
          </p15:clr>
        </p15:guide>
        <p15:guide id="24" orient="horz" pos="1512">
          <p15:clr>
            <a:srgbClr val="F26B43"/>
          </p15:clr>
        </p15:guide>
        <p15:guide id="25" pos="5184">
          <p15:clr>
            <a:srgbClr val="F26B43"/>
          </p15:clr>
        </p15:guide>
        <p15:guide id="26" pos="702">
          <p15:clr>
            <a:srgbClr val="F26B43"/>
          </p15:clr>
        </p15:guide>
        <p15:guide id="27"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5.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355685" y="1150629"/>
            <a:ext cx="6264697" cy="461665"/>
          </a:xfrm>
          <a:prstGeom prst="rect">
            <a:avLst/>
          </a:prstGeom>
          <a:noFill/>
        </p:spPr>
        <p:txBody>
          <a:bodyPr wrap="square" rtlCol="0">
            <a:spAutoFit/>
          </a:bodyPr>
          <a:lstStyle/>
          <a:p>
            <a:pPr algn="ctr"/>
            <a:r>
              <a:rPr lang="tr-TR" sz="24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BÖLÜM 3. Alken ve </a:t>
            </a:r>
            <a:r>
              <a:rPr lang="tr-TR" sz="2400" b="1" cap="all" dirty="0" err="1">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alkİnler</a:t>
            </a:r>
            <a:endParaRPr lang="tr-TR" sz="24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sp>
        <p:nvSpPr>
          <p:cNvPr id="2" name="Dikdörtgen 1"/>
          <p:cNvSpPr/>
          <p:nvPr/>
        </p:nvSpPr>
        <p:spPr>
          <a:xfrm>
            <a:off x="595439" y="265292"/>
            <a:ext cx="7776863" cy="800476"/>
          </a:xfrm>
          <a:prstGeom prst="rect">
            <a:avLst/>
          </a:prstGeom>
        </p:spPr>
        <p:txBody>
          <a:bodyPr wrap="square">
            <a:spAutoFit/>
          </a:bodyPr>
          <a:lstStyle/>
          <a:p>
            <a:pPr algn="ctr"/>
            <a:r>
              <a:rPr lang="tr-TR" sz="2801" b="1" dirty="0">
                <a:ln w="10541" cmpd="sng">
                  <a:solidFill>
                    <a:srgbClr val="F0AD00">
                      <a:shade val="88000"/>
                      <a:satMod val="110000"/>
                    </a:srgbClr>
                  </a:solidFill>
                  <a:prstDash val="solid"/>
                </a:ln>
                <a:solidFill>
                  <a:srgbClr val="FF0000"/>
                </a:solidFill>
              </a:rPr>
              <a:t>KİM224 ORGANİK KİMYA (C) KİM.MÜH.</a:t>
            </a:r>
            <a:endParaRPr lang="tr-TR" sz="1801" b="1" dirty="0">
              <a:ln w="10541" cmpd="sng">
                <a:solidFill>
                  <a:schemeClr val="accent1">
                    <a:shade val="88000"/>
                    <a:satMod val="110000"/>
                  </a:schemeClr>
                </a:solidFill>
                <a:prstDash val="solid"/>
              </a:ln>
              <a:solidFill>
                <a:srgbClr val="FF0000"/>
              </a:solidFill>
            </a:endParaRPr>
          </a:p>
          <a:p>
            <a:pPr algn="ctr"/>
            <a:endParaRPr lang="tr-TR" sz="1801" dirty="0"/>
          </a:p>
        </p:txBody>
      </p:sp>
      <p:pic>
        <p:nvPicPr>
          <p:cNvPr id="5" name="Picture 2" descr="http://www.kentchemistry.com/images/links/organic/Alkene3.jpg"/>
          <p:cNvPicPr>
            <a:picLocks noChangeAspect="1" noChangeArrowheads="1"/>
          </p:cNvPicPr>
          <p:nvPr/>
        </p:nvPicPr>
        <p:blipFill>
          <a:blip r:embed="rId2" cstate="print"/>
          <a:srcRect l="10416" t="9677" r="7552" b="6452"/>
          <a:stretch>
            <a:fillRect/>
          </a:stretch>
        </p:blipFill>
        <p:spPr bwMode="auto">
          <a:xfrm>
            <a:off x="1318634" y="2060849"/>
            <a:ext cx="6271199"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Veri Yer Tutucusu 3"/>
          <p:cNvSpPr>
            <a:spLocks noGrp="1"/>
          </p:cNvSpPr>
          <p:nvPr>
            <p:ph type="dt" sz="half" idx="10"/>
          </p:nvPr>
        </p:nvSpPr>
        <p:spPr/>
        <p:txBody>
          <a:bodyPr/>
          <a:lstStyle/>
          <a:p>
            <a:fld id="{DC559340-9AC5-422A-8DC4-6DE79264D3DC}" type="datetime1">
              <a:rPr lang="tr-TR" smtClean="0">
                <a:solidFill>
                  <a:srgbClr val="5A6378"/>
                </a:solidFill>
              </a:rPr>
              <a:t>23.03.2020</a:t>
            </a:fld>
            <a:endParaRPr lang="tr-TR">
              <a:solidFill>
                <a:srgbClr val="5A6378"/>
              </a:solidFill>
            </a:endParaRPr>
          </a:p>
        </p:txBody>
      </p:sp>
      <p:sp>
        <p:nvSpPr>
          <p:cNvPr id="7" name="Slayt Numarası Yer Tutucusu 6"/>
          <p:cNvSpPr>
            <a:spLocks noGrp="1"/>
          </p:cNvSpPr>
          <p:nvPr>
            <p:ph type="sldNum" sz="quarter" idx="12"/>
          </p:nvPr>
        </p:nvSpPr>
        <p:spPr/>
        <p:txBody>
          <a:bodyPr/>
          <a:lstStyle/>
          <a:p>
            <a:fld id="{A8CB5982-6128-4235-9DFF-CCD37C2CC148}" type="slidenum">
              <a:rPr lang="tr-TR" smtClean="0">
                <a:solidFill>
                  <a:srgbClr val="5A6378"/>
                </a:solidFill>
              </a:rPr>
              <a:pPr/>
              <a:t>1</a:t>
            </a:fld>
            <a:endParaRPr lang="tr-TR">
              <a:solidFill>
                <a:srgbClr val="5A6378"/>
              </a:solidFill>
            </a:endParaRPr>
          </a:p>
        </p:txBody>
      </p:sp>
    </p:spTree>
    <p:extLst>
      <p:ext uri="{BB962C8B-B14F-4D97-AF65-F5344CB8AC3E}">
        <p14:creationId xmlns:p14="http://schemas.microsoft.com/office/powerpoint/2010/main" val="22473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5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ekran görüntüsü içeren bir resim&#10;&#10;Açıklama otomatik olarak oluşturuldu">
            <a:extLst>
              <a:ext uri="{FF2B5EF4-FFF2-40B4-BE49-F238E27FC236}">
                <a16:creationId xmlns:a16="http://schemas.microsoft.com/office/drawing/2014/main" id="{66F69F76-9CAE-4FED-AF64-0544F80F6A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8145" y="800100"/>
            <a:ext cx="7647709" cy="5257801"/>
          </a:xfrm>
          <a:prstGeom prst="rect">
            <a:avLst/>
          </a:prstGeom>
          <a:noFill/>
        </p:spPr>
      </p:pic>
      <p:sp>
        <p:nvSpPr>
          <p:cNvPr id="2" name="Veri Yer Tutucusu 1">
            <a:extLst>
              <a:ext uri="{FF2B5EF4-FFF2-40B4-BE49-F238E27FC236}">
                <a16:creationId xmlns:a16="http://schemas.microsoft.com/office/drawing/2014/main" id="{AFDF4130-8DE9-460E-B04D-C9D77E734EA6}"/>
              </a:ext>
            </a:extLst>
          </p:cNvPr>
          <p:cNvSpPr>
            <a:spLocks noGrp="1"/>
          </p:cNvSpPr>
          <p:nvPr>
            <p:ph type="dt" sz="half" idx="10"/>
          </p:nvPr>
        </p:nvSpPr>
        <p:spPr>
          <a:xfrm>
            <a:off x="1042987" y="6453386"/>
            <a:ext cx="903429" cy="404614"/>
          </a:xfrm>
        </p:spPr>
        <p:txBody>
          <a:bodyPr>
            <a:normAutofit/>
          </a:bodyPr>
          <a:lstStyle/>
          <a:p>
            <a:pPr>
              <a:spcAft>
                <a:spcPts val="600"/>
              </a:spcAft>
            </a:pPr>
            <a:fld id="{C1C2A669-C420-45EA-848C-44DFD9946199}" type="datetime1">
              <a:rPr lang="tr-TR" smtClean="0">
                <a:solidFill>
                  <a:srgbClr val="FFFFFF"/>
                </a:solidFill>
              </a:rPr>
              <a:t>23.03.2020</a:t>
            </a:fld>
            <a:endParaRPr lang="tr-TR">
              <a:solidFill>
                <a:srgbClr val="FFFFFF"/>
              </a:solidFill>
            </a:endParaRPr>
          </a:p>
        </p:txBody>
      </p:sp>
      <p:sp>
        <p:nvSpPr>
          <p:cNvPr id="3" name="Alt Bilgi Yer Tutucusu 2">
            <a:extLst>
              <a:ext uri="{FF2B5EF4-FFF2-40B4-BE49-F238E27FC236}">
                <a16:creationId xmlns:a16="http://schemas.microsoft.com/office/drawing/2014/main" id="{9FD038F6-A6A6-442B-B923-7B445680E514}"/>
              </a:ext>
            </a:extLst>
          </p:cNvPr>
          <p:cNvSpPr>
            <a:spLocks noGrp="1"/>
          </p:cNvSpPr>
          <p:nvPr>
            <p:ph type="ftr" sz="quarter" idx="11"/>
          </p:nvPr>
        </p:nvSpPr>
        <p:spPr>
          <a:xfrm>
            <a:off x="2170173" y="6453386"/>
            <a:ext cx="4710622" cy="404614"/>
          </a:xfrm>
        </p:spPr>
        <p:txBody>
          <a:bodyPr>
            <a:normAutofit/>
          </a:bodyPr>
          <a:lstStyle/>
          <a:p>
            <a:pPr>
              <a:spcAft>
                <a:spcPts val="600"/>
              </a:spcAft>
            </a:pPr>
            <a:r>
              <a:rPr lang="tr-TR">
                <a:solidFill>
                  <a:srgbClr val="FFFFFF"/>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651D3EDB-3AFE-4365-A5F0-FFEB73B9CB6C}"/>
              </a:ext>
            </a:extLst>
          </p:cNvPr>
          <p:cNvSpPr>
            <a:spLocks noGrp="1"/>
          </p:cNvSpPr>
          <p:nvPr>
            <p:ph type="sldNum" sz="quarter" idx="12"/>
          </p:nvPr>
        </p:nvSpPr>
        <p:spPr>
          <a:xfrm>
            <a:off x="7104552" y="6453386"/>
            <a:ext cx="1197219" cy="404614"/>
          </a:xfrm>
        </p:spPr>
        <p:txBody>
          <a:bodyPr>
            <a:normAutofit/>
          </a:bodyPr>
          <a:lstStyle/>
          <a:p>
            <a:pPr>
              <a:spcAft>
                <a:spcPts val="600"/>
              </a:spcAft>
            </a:pPr>
            <a:fld id="{A8CB5982-6128-4235-9DFF-CCD37C2CC148}" type="slidenum">
              <a:rPr lang="tr-TR">
                <a:solidFill>
                  <a:srgbClr val="FFFFFF"/>
                </a:solidFill>
              </a:rPr>
              <a:pPr>
                <a:spcAft>
                  <a:spcPts val="600"/>
                </a:spcAft>
              </a:pPr>
              <a:t>10</a:t>
            </a:fld>
            <a:endParaRPr lang="tr-TR">
              <a:solidFill>
                <a:srgbClr val="FFFFFF"/>
              </a:solidFill>
            </a:endParaRPr>
          </a:p>
        </p:txBody>
      </p:sp>
    </p:spTree>
    <p:extLst>
      <p:ext uri="{BB962C8B-B14F-4D97-AF65-F5344CB8AC3E}">
        <p14:creationId xmlns:p14="http://schemas.microsoft.com/office/powerpoint/2010/main" val="326487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49E7341-B426-4C1F-8B00-9EA7C4FC4FB8}"/>
              </a:ext>
            </a:extLst>
          </p:cNvPr>
          <p:cNvSpPr>
            <a:spLocks noGrp="1"/>
          </p:cNvSpPr>
          <p:nvPr>
            <p:ph type="dt" sz="half" idx="10"/>
          </p:nvPr>
        </p:nvSpPr>
        <p:spPr/>
        <p:txBody>
          <a:bodyPr/>
          <a:lstStyle/>
          <a:p>
            <a:fld id="{5FF296C1-33CC-400C-9DEB-0F4208D5333D}"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FABA9EF9-7FBE-4D31-96FD-067B00093587}"/>
              </a:ext>
            </a:extLst>
          </p:cNvPr>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9D8E0D2E-59F1-473B-A234-C0EA57AEBF97}"/>
              </a:ext>
            </a:extLst>
          </p:cNvPr>
          <p:cNvSpPr>
            <a:spLocks noGrp="1"/>
          </p:cNvSpPr>
          <p:nvPr>
            <p:ph type="sldNum" sz="quarter" idx="12"/>
          </p:nvPr>
        </p:nvSpPr>
        <p:spPr/>
        <p:txBody>
          <a:bodyPr/>
          <a:lstStyle/>
          <a:p>
            <a:fld id="{A8CB5982-6128-4235-9DFF-CCD37C2CC148}" type="slidenum">
              <a:rPr lang="tr-TR" smtClean="0">
                <a:solidFill>
                  <a:srgbClr val="5A6378"/>
                </a:solidFill>
              </a:rPr>
              <a:pPr/>
              <a:t>11</a:t>
            </a:fld>
            <a:endParaRPr lang="tr-TR">
              <a:solidFill>
                <a:srgbClr val="5A6378"/>
              </a:solidFill>
            </a:endParaRPr>
          </a:p>
        </p:txBody>
      </p:sp>
      <p:sp>
        <p:nvSpPr>
          <p:cNvPr id="5" name="Dikdörtgen 4">
            <a:extLst>
              <a:ext uri="{FF2B5EF4-FFF2-40B4-BE49-F238E27FC236}">
                <a16:creationId xmlns:a16="http://schemas.microsoft.com/office/drawing/2014/main" id="{527D415B-D6DD-49FC-AEB9-90BDDF481AC2}"/>
              </a:ext>
            </a:extLst>
          </p:cNvPr>
          <p:cNvSpPr/>
          <p:nvPr/>
        </p:nvSpPr>
        <p:spPr>
          <a:xfrm>
            <a:off x="791269" y="332656"/>
            <a:ext cx="7561461" cy="2813206"/>
          </a:xfrm>
          <a:prstGeom prst="rect">
            <a:avLst/>
          </a:prstGeom>
        </p:spPr>
        <p:txBody>
          <a:bodyPr wrap="square">
            <a:spAutoFit/>
          </a:bodyPr>
          <a:lstStyle/>
          <a:p>
            <a:pPr algn="just">
              <a:lnSpc>
                <a:spcPct val="107000"/>
              </a:lnSpc>
              <a:spcAft>
                <a:spcPts val="800"/>
              </a:spcAft>
            </a:pPr>
            <a:r>
              <a:rPr lang="tr-TR"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Doğada </a:t>
            </a:r>
            <a:r>
              <a:rPr lang="tr-TR"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alkenler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000" dirty="0" err="1">
                <a:latin typeface="Times New Roman" panose="02020603050405020304" pitchFamily="18" charset="0"/>
                <a:ea typeface="Calibri" panose="020F0502020204030204" pitchFamily="34" charset="0"/>
                <a:cs typeface="Times New Roman" panose="02020603050405020304" pitchFamily="18" charset="0"/>
              </a:rPr>
              <a:t>Alkenler</a:t>
            </a:r>
            <a:r>
              <a:rPr lang="tr-TR" sz="2000" dirty="0">
                <a:latin typeface="Times New Roman" panose="02020603050405020304" pitchFamily="18" charset="0"/>
                <a:ea typeface="Calibri" panose="020F0502020204030204" pitchFamily="34" charset="0"/>
                <a:cs typeface="Times New Roman" panose="02020603050405020304" pitchFamily="18" charset="0"/>
              </a:rPr>
              <a:t> doğada yaygın olarak bulunur. Meyve ve sebzeler olgunlaşırken, etilen salar bu salınan etilen olgunlaşmayı daha da tetikler. Meyve işlemcileri, olgunlaşma sürecini hızlandırmak için yapay olarak etileni kullanır; 24 saat boyunca 0,1 mg etilene maruz kalan 1 kg domates olgunlaşabilir. Ne yazık ki, domatesler yeşil iken toplanarak bu yöntem ile olgunlaştırılmakta bu da domatesin lezzetini değiştirmektedir.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a:extLst>
              <a:ext uri="{FF2B5EF4-FFF2-40B4-BE49-F238E27FC236}">
                <a16:creationId xmlns:a16="http://schemas.microsoft.com/office/drawing/2014/main" id="{AAD23737-D7B8-4FDC-BCFE-B6A9028467BF}"/>
              </a:ext>
            </a:extLst>
          </p:cNvPr>
          <p:cNvPicPr>
            <a:picLocks noChangeAspect="1"/>
          </p:cNvPicPr>
          <p:nvPr/>
        </p:nvPicPr>
        <p:blipFill>
          <a:blip r:embed="rId2"/>
          <a:stretch>
            <a:fillRect/>
          </a:stretch>
        </p:blipFill>
        <p:spPr>
          <a:xfrm>
            <a:off x="1946416" y="3429000"/>
            <a:ext cx="5105400" cy="2590800"/>
          </a:xfrm>
          <a:prstGeom prst="rect">
            <a:avLst/>
          </a:prstGeom>
        </p:spPr>
      </p:pic>
    </p:spTree>
    <p:extLst>
      <p:ext uri="{BB962C8B-B14F-4D97-AF65-F5344CB8AC3E}">
        <p14:creationId xmlns:p14="http://schemas.microsoft.com/office/powerpoint/2010/main" val="205596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26B9550-F827-4ED1-BE45-64E7B9F3C8FD}"/>
              </a:ext>
            </a:extLst>
          </p:cNvPr>
          <p:cNvSpPr>
            <a:spLocks noGrp="1"/>
          </p:cNvSpPr>
          <p:nvPr>
            <p:ph type="dt" sz="half" idx="10"/>
          </p:nvPr>
        </p:nvSpPr>
        <p:spPr/>
        <p:txBody>
          <a:bodyPr/>
          <a:lstStyle/>
          <a:p>
            <a:fld id="{FAB6226D-08D5-42C8-9CAB-4EEC9AD0F7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D865241E-94C0-40BE-896D-865BF307628D}"/>
              </a:ext>
            </a:extLst>
          </p:cNvPr>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32A1E6B4-47E2-417D-9B10-1A9872E77D39}"/>
              </a:ext>
            </a:extLst>
          </p:cNvPr>
          <p:cNvSpPr>
            <a:spLocks noGrp="1"/>
          </p:cNvSpPr>
          <p:nvPr>
            <p:ph type="sldNum" sz="quarter" idx="12"/>
          </p:nvPr>
        </p:nvSpPr>
        <p:spPr/>
        <p:txBody>
          <a:bodyPr/>
          <a:lstStyle/>
          <a:p>
            <a:fld id="{A8CB5982-6128-4235-9DFF-CCD37C2CC148}" type="slidenum">
              <a:rPr lang="tr-TR" smtClean="0">
                <a:solidFill>
                  <a:srgbClr val="5A6378"/>
                </a:solidFill>
              </a:rPr>
              <a:pPr/>
              <a:t>12</a:t>
            </a:fld>
            <a:endParaRPr lang="tr-TR">
              <a:solidFill>
                <a:srgbClr val="5A6378"/>
              </a:solidFill>
            </a:endParaRPr>
          </a:p>
        </p:txBody>
      </p:sp>
      <p:pic>
        <p:nvPicPr>
          <p:cNvPr id="5" name="Resim 4">
            <a:extLst>
              <a:ext uri="{FF2B5EF4-FFF2-40B4-BE49-F238E27FC236}">
                <a16:creationId xmlns:a16="http://schemas.microsoft.com/office/drawing/2014/main" id="{D7FD98BA-2F4A-43C1-A27E-320D0B4A3D55}"/>
              </a:ext>
            </a:extLst>
          </p:cNvPr>
          <p:cNvPicPr/>
          <p:nvPr/>
        </p:nvPicPr>
        <p:blipFill rotWithShape="1">
          <a:blip r:embed="rId2">
            <a:extLst>
              <a:ext uri="{28A0092B-C50C-407E-A947-70E740481C1C}">
                <a14:useLocalDpi xmlns:a14="http://schemas.microsoft.com/office/drawing/2010/main" val="0"/>
              </a:ext>
            </a:extLst>
          </a:blip>
          <a:srcRect l="5998" r="6289" b="6010"/>
          <a:stretch/>
        </p:blipFill>
        <p:spPr bwMode="auto">
          <a:xfrm>
            <a:off x="1022663" y="836712"/>
            <a:ext cx="6912768" cy="5040560"/>
          </a:xfrm>
          <a:prstGeom prst="rect">
            <a:avLst/>
          </a:prstGeom>
          <a:noFill/>
          <a:ln>
            <a:noFill/>
          </a:ln>
          <a:extLst>
            <a:ext uri="{53640926-AAD7-44D8-BBD7-CCE9431645EC}">
              <a14:shadowObscured xmlns:a14="http://schemas.microsoft.com/office/drawing/2010/main"/>
            </a:ext>
          </a:extLst>
        </p:spPr>
      </p:pic>
      <p:sp>
        <p:nvSpPr>
          <p:cNvPr id="6" name="Dikdörtgen 5">
            <a:extLst>
              <a:ext uri="{FF2B5EF4-FFF2-40B4-BE49-F238E27FC236}">
                <a16:creationId xmlns:a16="http://schemas.microsoft.com/office/drawing/2014/main" id="{DA6E98C1-F999-4E9F-8DB1-780B90DDC42A}"/>
              </a:ext>
            </a:extLst>
          </p:cNvPr>
          <p:cNvSpPr/>
          <p:nvPr/>
        </p:nvSpPr>
        <p:spPr>
          <a:xfrm>
            <a:off x="1042988" y="271642"/>
            <a:ext cx="7258784" cy="405367"/>
          </a:xfrm>
          <a:prstGeom prst="rect">
            <a:avLst/>
          </a:prstGeom>
        </p:spPr>
        <p:txBody>
          <a:bodyPr wrap="square">
            <a:spAutoFit/>
          </a:bodyPr>
          <a:lstStyle/>
          <a:p>
            <a:pPr algn="just">
              <a:lnSpc>
                <a:spcPct val="107000"/>
              </a:lnSpc>
              <a:spcAft>
                <a:spcPts val="800"/>
              </a:spcAft>
            </a:pPr>
            <a:r>
              <a:rPr lang="tr-TR" sz="20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Bir </a:t>
            </a:r>
            <a:r>
              <a:rPr lang="tr-TR" sz="2000" b="1"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alkenden</a:t>
            </a:r>
            <a:r>
              <a:rPr lang="tr-TR" sz="20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pek çok fonksiyonlu grup dönüşümü yapılabilir.</a:t>
            </a:r>
            <a:endParaRPr lang="tr-TR"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41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554FE303-F67D-4923-BD4E-25AD50062586}"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13</a:t>
            </a:fld>
            <a:endParaRPr lang="tr-TR"/>
          </a:p>
        </p:txBody>
      </p:sp>
      <p:pic>
        <p:nvPicPr>
          <p:cNvPr id="3074" name="Picture 2"/>
          <p:cNvPicPr>
            <a:picLocks noChangeAspect="1" noChangeArrowheads="1"/>
          </p:cNvPicPr>
          <p:nvPr/>
        </p:nvPicPr>
        <p:blipFill>
          <a:blip r:embed="rId2" cstate="print">
            <a:lum bright="-10000" contrast="40000"/>
          </a:blip>
          <a:srcRect/>
          <a:stretch>
            <a:fillRect/>
          </a:stretch>
        </p:blipFill>
        <p:spPr bwMode="auto">
          <a:xfrm>
            <a:off x="1071538" y="0"/>
            <a:ext cx="7230235" cy="6357958"/>
          </a:xfrm>
          <a:prstGeom prst="rect">
            <a:avLst/>
          </a:prstGeom>
          <a:noFill/>
          <a:ln w="9525">
            <a:noFill/>
            <a:miter lim="800000"/>
            <a:headEnd/>
            <a:tailEnd/>
          </a:ln>
        </p:spPr>
      </p:pic>
    </p:spTree>
    <p:extLst>
      <p:ext uri="{BB962C8B-B14F-4D97-AF65-F5344CB8AC3E}">
        <p14:creationId xmlns:p14="http://schemas.microsoft.com/office/powerpoint/2010/main" val="382865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4668"/>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50" y="158782"/>
            <a:ext cx="8902699"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A72AF03-7289-4041-B369-EFB117E43F29}"/>
              </a:ext>
            </a:extLst>
          </p:cNvPr>
          <p:cNvPicPr>
            <a:picLocks noChangeAspect="1"/>
          </p:cNvPicPr>
          <p:nvPr/>
        </p:nvPicPr>
        <p:blipFill>
          <a:blip r:embed="rId2"/>
          <a:stretch>
            <a:fillRect/>
          </a:stretch>
        </p:blipFill>
        <p:spPr>
          <a:xfrm>
            <a:off x="361950" y="763810"/>
            <a:ext cx="8420099" cy="5325711"/>
          </a:xfrm>
          <a:prstGeom prst="rect">
            <a:avLst/>
          </a:prstGeom>
        </p:spPr>
      </p:pic>
      <p:sp>
        <p:nvSpPr>
          <p:cNvPr id="2" name="Veri Yer Tutucusu 1">
            <a:extLst>
              <a:ext uri="{FF2B5EF4-FFF2-40B4-BE49-F238E27FC236}">
                <a16:creationId xmlns:a16="http://schemas.microsoft.com/office/drawing/2014/main" id="{BD47128E-523D-4F7D-9F23-1A2FBB8F025F}"/>
              </a:ext>
            </a:extLst>
          </p:cNvPr>
          <p:cNvSpPr>
            <a:spLocks noGrp="1"/>
          </p:cNvSpPr>
          <p:nvPr>
            <p:ph type="dt" sz="half" idx="10"/>
          </p:nvPr>
        </p:nvSpPr>
        <p:spPr>
          <a:xfrm>
            <a:off x="1042987" y="6330118"/>
            <a:ext cx="903429" cy="404614"/>
          </a:xfrm>
        </p:spPr>
        <p:txBody>
          <a:bodyPr>
            <a:normAutofit/>
          </a:bodyPr>
          <a:lstStyle/>
          <a:p>
            <a:pPr>
              <a:spcAft>
                <a:spcPts val="600"/>
              </a:spcAft>
            </a:pPr>
            <a:fld id="{C72481BD-595C-4740-81E5-E76FE9C6C55B}" type="datetime1">
              <a:rPr lang="tr-TR" smtClean="0">
                <a:solidFill>
                  <a:srgbClr val="000000"/>
                </a:solidFill>
              </a:rPr>
              <a:t>23.03.2020</a:t>
            </a:fld>
            <a:endParaRPr lang="tr-TR">
              <a:solidFill>
                <a:srgbClr val="000000"/>
              </a:solidFill>
            </a:endParaRPr>
          </a:p>
        </p:txBody>
      </p:sp>
      <p:sp>
        <p:nvSpPr>
          <p:cNvPr id="3" name="Alt Bilgi Yer Tutucusu 2">
            <a:extLst>
              <a:ext uri="{FF2B5EF4-FFF2-40B4-BE49-F238E27FC236}">
                <a16:creationId xmlns:a16="http://schemas.microsoft.com/office/drawing/2014/main" id="{42438140-8544-4178-A601-43DD70C36920}"/>
              </a:ext>
            </a:extLst>
          </p:cNvPr>
          <p:cNvSpPr>
            <a:spLocks noGrp="1"/>
          </p:cNvSpPr>
          <p:nvPr>
            <p:ph type="ftr" sz="quarter" idx="11"/>
          </p:nvPr>
        </p:nvSpPr>
        <p:spPr>
          <a:xfrm>
            <a:off x="2170173" y="6330118"/>
            <a:ext cx="4710622" cy="404614"/>
          </a:xfrm>
        </p:spPr>
        <p:txBody>
          <a:bodyPr>
            <a:normAutofit/>
          </a:bodyPr>
          <a:lstStyle/>
          <a:p>
            <a:pPr>
              <a:spcAft>
                <a:spcPts val="600"/>
              </a:spcAft>
            </a:pPr>
            <a:r>
              <a:rPr lang="tr-TR">
                <a:solidFill>
                  <a:srgbClr val="000000"/>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AA115D30-1E2C-4D76-BD54-04B4E8F5EA90}"/>
              </a:ext>
            </a:extLst>
          </p:cNvPr>
          <p:cNvSpPr>
            <a:spLocks noGrp="1"/>
          </p:cNvSpPr>
          <p:nvPr>
            <p:ph type="sldNum" sz="quarter" idx="12"/>
          </p:nvPr>
        </p:nvSpPr>
        <p:spPr>
          <a:xfrm>
            <a:off x="7104552" y="6330118"/>
            <a:ext cx="1197219" cy="404614"/>
          </a:xfrm>
        </p:spPr>
        <p:txBody>
          <a:bodyPr>
            <a:normAutofit/>
          </a:bodyPr>
          <a:lstStyle/>
          <a:p>
            <a:pPr>
              <a:spcAft>
                <a:spcPts val="600"/>
              </a:spcAft>
            </a:pPr>
            <a:fld id="{A8CB5982-6128-4235-9DFF-CCD37C2CC148}" type="slidenum">
              <a:rPr lang="tr-TR">
                <a:solidFill>
                  <a:srgbClr val="000000"/>
                </a:solidFill>
              </a:rPr>
              <a:pPr>
                <a:spcAft>
                  <a:spcPts val="600"/>
                </a:spcAft>
              </a:pPr>
              <a:t>14</a:t>
            </a:fld>
            <a:endParaRPr lang="tr-TR">
              <a:solidFill>
                <a:srgbClr val="000000"/>
              </a:solidFill>
            </a:endParaRPr>
          </a:p>
        </p:txBody>
      </p:sp>
    </p:spTree>
    <p:extLst>
      <p:ext uri="{BB962C8B-B14F-4D97-AF65-F5344CB8AC3E}">
        <p14:creationId xmlns:p14="http://schemas.microsoft.com/office/powerpoint/2010/main" val="216252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6" name="Rectangle 72">
            <a:extLst>
              <a:ext uri="{FF2B5EF4-FFF2-40B4-BE49-F238E27FC236}">
                <a16:creationId xmlns:a16="http://schemas.microsoft.com/office/drawing/2014/main" id="{AFD2B662-BB28-4E9C-B74D-05926014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alkenes geometric isomers ile ilgili gÃ¶rsel sonucu">
            <a:extLst>
              <a:ext uri="{FF2B5EF4-FFF2-40B4-BE49-F238E27FC236}">
                <a16:creationId xmlns:a16="http://schemas.microsoft.com/office/drawing/2014/main" id="{CA786A9C-FBCD-46C6-8406-994F5870C3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2" r="1"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4">
            <a:extLst>
              <a:ext uri="{FF2B5EF4-FFF2-40B4-BE49-F238E27FC236}">
                <a16:creationId xmlns:a16="http://schemas.microsoft.com/office/drawing/2014/main" id="{461FDAFA-FD09-4608-9315-99BFF552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i Yer Tutucusu 1">
            <a:extLst>
              <a:ext uri="{FF2B5EF4-FFF2-40B4-BE49-F238E27FC236}">
                <a16:creationId xmlns:a16="http://schemas.microsoft.com/office/drawing/2014/main" id="{7D0CD963-2839-4936-996C-E88C8AE60DA8}"/>
              </a:ext>
            </a:extLst>
          </p:cNvPr>
          <p:cNvSpPr>
            <a:spLocks noGrp="1"/>
          </p:cNvSpPr>
          <p:nvPr>
            <p:ph type="dt" sz="half" idx="10"/>
          </p:nvPr>
        </p:nvSpPr>
        <p:spPr>
          <a:xfrm>
            <a:off x="1042987" y="6453386"/>
            <a:ext cx="903429" cy="404614"/>
          </a:xfrm>
        </p:spPr>
        <p:txBody>
          <a:bodyPr>
            <a:normAutofit/>
          </a:bodyPr>
          <a:lstStyle/>
          <a:p>
            <a:pPr>
              <a:spcAft>
                <a:spcPts val="600"/>
              </a:spcAft>
            </a:pPr>
            <a:fld id="{36575CF1-2182-4C9D-9F1D-BC49925122A4}" type="datetime1">
              <a:rPr lang="tr-TR" smtClean="0">
                <a:solidFill>
                  <a:srgbClr val="FFFFFF"/>
                </a:solidFill>
              </a:rPr>
              <a:t>23.03.2020</a:t>
            </a:fld>
            <a:endParaRPr lang="tr-TR">
              <a:solidFill>
                <a:srgbClr val="FFFFFF"/>
              </a:solidFill>
            </a:endParaRPr>
          </a:p>
        </p:txBody>
      </p:sp>
      <p:sp>
        <p:nvSpPr>
          <p:cNvPr id="3" name="Alt Bilgi Yer Tutucusu 2">
            <a:extLst>
              <a:ext uri="{FF2B5EF4-FFF2-40B4-BE49-F238E27FC236}">
                <a16:creationId xmlns:a16="http://schemas.microsoft.com/office/drawing/2014/main" id="{3BC8CE98-7590-4886-BC48-90D63DAB77D5}"/>
              </a:ext>
            </a:extLst>
          </p:cNvPr>
          <p:cNvSpPr>
            <a:spLocks noGrp="1"/>
          </p:cNvSpPr>
          <p:nvPr>
            <p:ph type="ftr" sz="quarter" idx="11"/>
          </p:nvPr>
        </p:nvSpPr>
        <p:spPr>
          <a:xfrm>
            <a:off x="2170173" y="6453386"/>
            <a:ext cx="4710622" cy="404614"/>
          </a:xfrm>
        </p:spPr>
        <p:txBody>
          <a:bodyPr>
            <a:normAutofit/>
          </a:bodyPr>
          <a:lstStyle/>
          <a:p>
            <a:pPr>
              <a:spcAft>
                <a:spcPts val="600"/>
              </a:spcAft>
            </a:pPr>
            <a:r>
              <a:rPr lang="tr-TR">
                <a:solidFill>
                  <a:srgbClr val="FFFFFF"/>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0A4D5EB4-9616-43BA-B34A-A93D53DE29F6}"/>
              </a:ext>
            </a:extLst>
          </p:cNvPr>
          <p:cNvSpPr>
            <a:spLocks noGrp="1"/>
          </p:cNvSpPr>
          <p:nvPr>
            <p:ph type="sldNum" sz="quarter" idx="12"/>
          </p:nvPr>
        </p:nvSpPr>
        <p:spPr>
          <a:xfrm>
            <a:off x="7104552" y="6453386"/>
            <a:ext cx="1197219" cy="404614"/>
          </a:xfrm>
        </p:spPr>
        <p:txBody>
          <a:bodyPr>
            <a:normAutofit/>
          </a:bodyPr>
          <a:lstStyle/>
          <a:p>
            <a:pPr>
              <a:spcAft>
                <a:spcPts val="600"/>
              </a:spcAft>
            </a:pPr>
            <a:fld id="{A8CB5982-6128-4235-9DFF-CCD37C2CC148}" type="slidenum">
              <a:rPr lang="tr-TR">
                <a:solidFill>
                  <a:srgbClr val="FFFFFF"/>
                </a:solidFill>
              </a:rPr>
              <a:pPr>
                <a:spcAft>
                  <a:spcPts val="600"/>
                </a:spcAft>
              </a:pPr>
              <a:t>15</a:t>
            </a:fld>
            <a:endParaRPr lang="tr-TR">
              <a:solidFill>
                <a:srgbClr val="FFFFFF"/>
              </a:solidFill>
            </a:endParaRPr>
          </a:p>
        </p:txBody>
      </p:sp>
    </p:spTree>
    <p:extLst>
      <p:ext uri="{BB962C8B-B14F-4D97-AF65-F5344CB8AC3E}">
        <p14:creationId xmlns:p14="http://schemas.microsoft.com/office/powerpoint/2010/main" val="306796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9EACFC9-E243-45D2-9B95-9F87CE88B431}"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16</a:t>
            </a:fld>
            <a:endParaRPr lang="tr-TR"/>
          </a:p>
        </p:txBody>
      </p:sp>
      <p:pic>
        <p:nvPicPr>
          <p:cNvPr id="4098" name="Picture 2"/>
          <p:cNvPicPr>
            <a:picLocks noChangeAspect="1" noChangeArrowheads="1"/>
          </p:cNvPicPr>
          <p:nvPr/>
        </p:nvPicPr>
        <p:blipFill>
          <a:blip r:embed="rId2" cstate="print">
            <a:lum bright="-10000" contrast="40000"/>
          </a:blip>
          <a:srcRect l="5827" t="2170" r="3947" b="44310"/>
          <a:stretch>
            <a:fillRect/>
          </a:stretch>
        </p:blipFill>
        <p:spPr bwMode="auto">
          <a:xfrm>
            <a:off x="1142031" y="209789"/>
            <a:ext cx="7143800" cy="592935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1">
            <a:extLst>
              <a:ext uri="{FF2B5EF4-FFF2-40B4-BE49-F238E27FC236}">
                <a16:creationId xmlns:a16="http://schemas.microsoft.com/office/drawing/2014/main" id="{C8E50D4F-7A5A-4BF8-A5ED-67765D3A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3">
            <a:extLst>
              <a:ext uri="{FF2B5EF4-FFF2-40B4-BE49-F238E27FC236}">
                <a16:creationId xmlns:a16="http://schemas.microsoft.com/office/drawing/2014/main" id="{1A2BA875-DA32-4243-91A6-470E0A0A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1F7EA565-7D7A-4D74-82F2-5C59CA89D63A}"/>
              </a:ext>
            </a:extLst>
          </p:cNvPr>
          <p:cNvPicPr>
            <a:picLocks noChangeAspect="1"/>
          </p:cNvPicPr>
          <p:nvPr/>
        </p:nvPicPr>
        <p:blipFill>
          <a:blip r:embed="rId2"/>
          <a:stretch>
            <a:fillRect/>
          </a:stretch>
        </p:blipFill>
        <p:spPr>
          <a:xfrm>
            <a:off x="540948" y="590177"/>
            <a:ext cx="7969072" cy="3224910"/>
          </a:xfrm>
          <a:prstGeom prst="rect">
            <a:avLst/>
          </a:prstGeom>
        </p:spPr>
      </p:pic>
      <p:sp>
        <p:nvSpPr>
          <p:cNvPr id="2" name="Veri Yer Tutucusu 1">
            <a:extLst>
              <a:ext uri="{FF2B5EF4-FFF2-40B4-BE49-F238E27FC236}">
                <a16:creationId xmlns:a16="http://schemas.microsoft.com/office/drawing/2014/main" id="{CD691D1E-9D39-4BE3-A010-0C0AF736A19F}"/>
              </a:ext>
            </a:extLst>
          </p:cNvPr>
          <p:cNvSpPr>
            <a:spLocks noGrp="1"/>
          </p:cNvSpPr>
          <p:nvPr>
            <p:ph type="dt" sz="half" idx="10"/>
          </p:nvPr>
        </p:nvSpPr>
        <p:spPr>
          <a:xfrm>
            <a:off x="1042987" y="6453386"/>
            <a:ext cx="903429" cy="404614"/>
          </a:xfrm>
        </p:spPr>
        <p:txBody>
          <a:bodyPr>
            <a:normAutofit/>
          </a:bodyPr>
          <a:lstStyle/>
          <a:p>
            <a:pPr>
              <a:spcAft>
                <a:spcPts val="600"/>
              </a:spcAft>
            </a:pPr>
            <a:fld id="{F431984A-EE1E-44FE-989D-6B3E3F6A8A4A}" type="datetime1">
              <a:rPr lang="tr-TR" smtClean="0"/>
              <a:t>23.03.2020</a:t>
            </a:fld>
            <a:endParaRPr lang="tr-TR"/>
          </a:p>
        </p:txBody>
      </p:sp>
      <p:sp>
        <p:nvSpPr>
          <p:cNvPr id="3" name="Alt Bilgi Yer Tutucusu 2">
            <a:extLst>
              <a:ext uri="{FF2B5EF4-FFF2-40B4-BE49-F238E27FC236}">
                <a16:creationId xmlns:a16="http://schemas.microsoft.com/office/drawing/2014/main" id="{AE5D4503-6FF2-4205-B55C-BE0FADD3474B}"/>
              </a:ext>
            </a:extLst>
          </p:cNvPr>
          <p:cNvSpPr>
            <a:spLocks noGrp="1"/>
          </p:cNvSpPr>
          <p:nvPr>
            <p:ph type="ftr" sz="quarter" idx="11"/>
          </p:nvPr>
        </p:nvSpPr>
        <p:spPr>
          <a:xfrm>
            <a:off x="2170173" y="6453386"/>
            <a:ext cx="4710622" cy="404614"/>
          </a:xfrm>
        </p:spPr>
        <p:txBody>
          <a:bodyPr>
            <a:normAutofit/>
          </a:bodyPr>
          <a:lstStyle/>
          <a:p>
            <a:pPr>
              <a:spcAft>
                <a:spcPts val="600"/>
              </a:spcAft>
            </a:pPr>
            <a:r>
              <a:rPr lang="tr-TR"/>
              <a:t>KİM224 ORGANİK KİMYA  (C) DERS NOTLARI - DOÇ.DR.KAMRAN POLAT -A.Ü. FEN FAK., KİMYA BÖL.,</a:t>
            </a:r>
          </a:p>
        </p:txBody>
      </p:sp>
      <p:sp>
        <p:nvSpPr>
          <p:cNvPr id="4" name="Slayt Numarası Yer Tutucusu 3">
            <a:extLst>
              <a:ext uri="{FF2B5EF4-FFF2-40B4-BE49-F238E27FC236}">
                <a16:creationId xmlns:a16="http://schemas.microsoft.com/office/drawing/2014/main" id="{7FAD648D-318D-4410-B280-DA2C4F311D0C}"/>
              </a:ext>
            </a:extLst>
          </p:cNvPr>
          <p:cNvSpPr>
            <a:spLocks noGrp="1"/>
          </p:cNvSpPr>
          <p:nvPr>
            <p:ph type="sldNum" sz="quarter" idx="12"/>
          </p:nvPr>
        </p:nvSpPr>
        <p:spPr>
          <a:xfrm>
            <a:off x="7104552" y="6453386"/>
            <a:ext cx="1197219" cy="404614"/>
          </a:xfrm>
        </p:spPr>
        <p:txBody>
          <a:bodyPr>
            <a:normAutofit/>
          </a:bodyPr>
          <a:lstStyle/>
          <a:p>
            <a:pPr>
              <a:spcAft>
                <a:spcPts val="600"/>
              </a:spcAft>
            </a:pPr>
            <a:fld id="{A8CB5982-6128-4235-9DFF-CCD37C2CC148}" type="slidenum">
              <a:rPr lang="tr-TR"/>
              <a:pPr>
                <a:spcAft>
                  <a:spcPts val="600"/>
                </a:spcAft>
              </a:pPr>
              <a:t>17</a:t>
            </a:fld>
            <a:endParaRPr lang="tr-TR"/>
          </a:p>
        </p:txBody>
      </p:sp>
      <p:pic>
        <p:nvPicPr>
          <p:cNvPr id="5122" name="Picture 2" descr="alkenes E and Z naming ile ilgili gÃ¶rsel sonucu">
            <a:extLst>
              <a:ext uri="{FF2B5EF4-FFF2-40B4-BE49-F238E27FC236}">
                <a16:creationId xmlns:a16="http://schemas.microsoft.com/office/drawing/2014/main" id="{1B616183-5FF5-4CE2-A11C-6E67A830E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931389"/>
            <a:ext cx="3399291" cy="169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5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B42FB0E-B14F-447D-8006-96D41B1D0262}"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18</a:t>
            </a:fld>
            <a:endParaRPr lang="tr-TR"/>
          </a:p>
        </p:txBody>
      </p:sp>
      <p:pic>
        <p:nvPicPr>
          <p:cNvPr id="5122" name="Picture 2"/>
          <p:cNvPicPr>
            <a:picLocks noChangeAspect="1" noChangeArrowheads="1"/>
          </p:cNvPicPr>
          <p:nvPr/>
        </p:nvPicPr>
        <p:blipFill>
          <a:blip r:embed="rId2" cstate="print">
            <a:lum bright="-10000" contrast="40000"/>
          </a:blip>
          <a:srcRect l="8646" t="54966" r="3947"/>
          <a:stretch>
            <a:fillRect/>
          </a:stretch>
        </p:blipFill>
        <p:spPr bwMode="auto">
          <a:xfrm>
            <a:off x="785787" y="357166"/>
            <a:ext cx="7883392" cy="58520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5ECEC13-EEC8-4DA6-B868-96F5A4313F42}"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19</a:t>
            </a:fld>
            <a:endParaRPr lang="tr-TR"/>
          </a:p>
        </p:txBody>
      </p:sp>
      <p:pic>
        <p:nvPicPr>
          <p:cNvPr id="4097" name="Picture 1"/>
          <p:cNvPicPr>
            <a:picLocks noChangeAspect="1" noChangeArrowheads="1"/>
          </p:cNvPicPr>
          <p:nvPr/>
        </p:nvPicPr>
        <p:blipFill>
          <a:blip r:embed="rId2" cstate="print">
            <a:lum bright="-20000" contrast="40000"/>
          </a:blip>
          <a:srcRect t="5001"/>
          <a:stretch>
            <a:fillRect/>
          </a:stretch>
        </p:blipFill>
        <p:spPr bwMode="auto">
          <a:xfrm>
            <a:off x="840642" y="282953"/>
            <a:ext cx="7682208" cy="607260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4B22A2C-7874-4781-8224-45C5BE2CE02C}"/>
              </a:ext>
            </a:extLst>
          </p:cNvPr>
          <p:cNvSpPr>
            <a:spLocks noGrp="1"/>
          </p:cNvSpPr>
          <p:nvPr>
            <p:ph type="dt" sz="half" idx="10"/>
          </p:nvPr>
        </p:nvSpPr>
        <p:spPr/>
        <p:txBody>
          <a:bodyPr/>
          <a:lstStyle/>
          <a:p>
            <a:fld id="{549AD897-2F20-4397-AC07-9963318CF3ED}"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CF820E50-DA5A-4246-B560-A91A6B56F204}"/>
              </a:ext>
            </a:extLst>
          </p:cNvPr>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B173BBAB-9B1A-41A1-8EAE-CE89919A6186}"/>
              </a:ext>
            </a:extLst>
          </p:cNvPr>
          <p:cNvSpPr>
            <a:spLocks noGrp="1"/>
          </p:cNvSpPr>
          <p:nvPr>
            <p:ph type="sldNum" sz="quarter" idx="12"/>
          </p:nvPr>
        </p:nvSpPr>
        <p:spPr/>
        <p:txBody>
          <a:bodyPr/>
          <a:lstStyle/>
          <a:p>
            <a:fld id="{A8CB5982-6128-4235-9DFF-CCD37C2CC148}" type="slidenum">
              <a:rPr lang="tr-TR" smtClean="0">
                <a:solidFill>
                  <a:srgbClr val="5A6378"/>
                </a:solidFill>
              </a:rPr>
              <a:pPr/>
              <a:t>2</a:t>
            </a:fld>
            <a:endParaRPr lang="tr-TR">
              <a:solidFill>
                <a:srgbClr val="5A6378"/>
              </a:solidFill>
            </a:endParaRPr>
          </a:p>
        </p:txBody>
      </p:sp>
      <p:pic>
        <p:nvPicPr>
          <p:cNvPr id="5" name="Resim 4">
            <a:extLst>
              <a:ext uri="{FF2B5EF4-FFF2-40B4-BE49-F238E27FC236}">
                <a16:creationId xmlns:a16="http://schemas.microsoft.com/office/drawing/2014/main" id="{16D223B4-7463-4A8C-80E0-40D26E7B6963}"/>
              </a:ext>
            </a:extLst>
          </p:cNvPr>
          <p:cNvPicPr>
            <a:picLocks noChangeAspect="1"/>
          </p:cNvPicPr>
          <p:nvPr/>
        </p:nvPicPr>
        <p:blipFill>
          <a:blip r:embed="rId2"/>
          <a:stretch>
            <a:fillRect/>
          </a:stretch>
        </p:blipFill>
        <p:spPr>
          <a:xfrm>
            <a:off x="1042987" y="1340768"/>
            <a:ext cx="7258784" cy="3744416"/>
          </a:xfrm>
          <a:prstGeom prst="rect">
            <a:avLst/>
          </a:prstGeom>
        </p:spPr>
      </p:pic>
    </p:spTree>
    <p:extLst>
      <p:ext uri="{BB962C8B-B14F-4D97-AF65-F5344CB8AC3E}">
        <p14:creationId xmlns:p14="http://schemas.microsoft.com/office/powerpoint/2010/main" val="95218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FF5E28B-030B-4955-B894-C22BF2506E00}" type="datetime1">
              <a:rPr lang="tr-TR" smtClean="0">
                <a:solidFill>
                  <a:srgbClr val="5A6378"/>
                </a:solidFill>
              </a:rPr>
              <a:t>23.03.2020</a:t>
            </a:fld>
            <a:endParaRPr lang="tr-TR">
              <a:solidFill>
                <a:srgbClr val="5A6378"/>
              </a:solidFill>
            </a:endParaRPr>
          </a:p>
        </p:txBody>
      </p:sp>
      <p:sp>
        <p:nvSpPr>
          <p:cNvPr id="3" name="2 Altbilgi Yer Tutucusu"/>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solidFill>
                  <a:srgbClr val="5A6378"/>
                </a:solidFill>
              </a:rPr>
              <a:pPr/>
              <a:t>20</a:t>
            </a:fld>
            <a:endParaRPr lang="tr-TR">
              <a:solidFill>
                <a:srgbClr val="5A6378"/>
              </a:solidFill>
            </a:endParaRPr>
          </a:p>
        </p:txBody>
      </p:sp>
      <p:sp>
        <p:nvSpPr>
          <p:cNvPr id="3074" name="Rectangle 2"/>
          <p:cNvSpPr>
            <a:spLocks noChangeArrowheads="1"/>
          </p:cNvSpPr>
          <p:nvPr/>
        </p:nvSpPr>
        <p:spPr bwMode="auto">
          <a:xfrm>
            <a:off x="0" y="-1041978"/>
            <a:ext cx="184729" cy="369460"/>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tr-TR" sz="1801"/>
          </a:p>
        </p:txBody>
      </p:sp>
      <p:pic>
        <p:nvPicPr>
          <p:cNvPr id="5" name="Resim 4">
            <a:extLst>
              <a:ext uri="{FF2B5EF4-FFF2-40B4-BE49-F238E27FC236}">
                <a16:creationId xmlns:a16="http://schemas.microsoft.com/office/drawing/2014/main" id="{C793FCFF-AA16-4CE7-9109-2B08D10EC8F4}"/>
              </a:ext>
            </a:extLst>
          </p:cNvPr>
          <p:cNvPicPr>
            <a:picLocks noChangeAspect="1"/>
          </p:cNvPicPr>
          <p:nvPr/>
        </p:nvPicPr>
        <p:blipFill>
          <a:blip r:embed="rId2"/>
          <a:stretch>
            <a:fillRect/>
          </a:stretch>
        </p:blipFill>
        <p:spPr>
          <a:xfrm>
            <a:off x="1312813" y="260648"/>
            <a:ext cx="6518373" cy="58080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F380797-3510-472B-A7CE-CFBA73D9B9E4}"/>
              </a:ext>
            </a:extLst>
          </p:cNvPr>
          <p:cNvSpPr>
            <a:spLocks noGrp="1"/>
          </p:cNvSpPr>
          <p:nvPr>
            <p:ph type="dt" sz="half" idx="10"/>
          </p:nvPr>
        </p:nvSpPr>
        <p:spPr/>
        <p:txBody>
          <a:bodyPr/>
          <a:lstStyle/>
          <a:p>
            <a:fld id="{78B00775-98AD-4B4C-A55E-5C5608FE7AFB}"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57E304A7-1D87-4CEA-A82D-6F7FE30989D7}"/>
              </a:ext>
            </a:extLst>
          </p:cNvPr>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D3A88A36-6047-4991-9051-221D2007000E}"/>
              </a:ext>
            </a:extLst>
          </p:cNvPr>
          <p:cNvSpPr>
            <a:spLocks noGrp="1"/>
          </p:cNvSpPr>
          <p:nvPr>
            <p:ph type="sldNum" sz="quarter" idx="12"/>
          </p:nvPr>
        </p:nvSpPr>
        <p:spPr/>
        <p:txBody>
          <a:bodyPr/>
          <a:lstStyle/>
          <a:p>
            <a:fld id="{A8CB5982-6128-4235-9DFF-CCD37C2CC148}" type="slidenum">
              <a:rPr lang="tr-TR" smtClean="0">
                <a:solidFill>
                  <a:srgbClr val="5A6378"/>
                </a:solidFill>
              </a:rPr>
              <a:pPr/>
              <a:t>21</a:t>
            </a:fld>
            <a:endParaRPr lang="tr-TR">
              <a:solidFill>
                <a:srgbClr val="5A6378"/>
              </a:solidFill>
            </a:endParaRPr>
          </a:p>
        </p:txBody>
      </p:sp>
      <p:pic>
        <p:nvPicPr>
          <p:cNvPr id="5" name="Resim 4">
            <a:extLst>
              <a:ext uri="{FF2B5EF4-FFF2-40B4-BE49-F238E27FC236}">
                <a16:creationId xmlns:a16="http://schemas.microsoft.com/office/drawing/2014/main" id="{04507D6E-FB56-42E5-8EE9-62D6628B9C1D}"/>
              </a:ext>
            </a:extLst>
          </p:cNvPr>
          <p:cNvPicPr>
            <a:picLocks noChangeAspect="1"/>
          </p:cNvPicPr>
          <p:nvPr/>
        </p:nvPicPr>
        <p:blipFill>
          <a:blip r:embed="rId2"/>
          <a:stretch>
            <a:fillRect/>
          </a:stretch>
        </p:blipFill>
        <p:spPr>
          <a:xfrm>
            <a:off x="1380842" y="620688"/>
            <a:ext cx="6896834" cy="5112567"/>
          </a:xfrm>
          <a:prstGeom prst="rect">
            <a:avLst/>
          </a:prstGeom>
        </p:spPr>
      </p:pic>
    </p:spTree>
    <p:extLst>
      <p:ext uri="{BB962C8B-B14F-4D97-AF65-F5344CB8AC3E}">
        <p14:creationId xmlns:p14="http://schemas.microsoft.com/office/powerpoint/2010/main" val="2038181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8D58F8-9598-4660-93CA-5F59F82FB7BD}"/>
              </a:ext>
            </a:extLst>
          </p:cNvPr>
          <p:cNvSpPr>
            <a:spLocks noGrp="1"/>
          </p:cNvSpPr>
          <p:nvPr>
            <p:ph type="dt" sz="half" idx="10"/>
          </p:nvPr>
        </p:nvSpPr>
        <p:spPr>
          <a:xfrm>
            <a:off x="1042987" y="6453386"/>
            <a:ext cx="903429" cy="404614"/>
          </a:xfrm>
        </p:spPr>
        <p:txBody>
          <a:bodyPr/>
          <a:lstStyle/>
          <a:p>
            <a:fld id="{4CD6200A-049F-4F51-9F65-048C15055B2F}"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82167E38-568D-4527-82F6-58EED3BB525B}"/>
              </a:ext>
            </a:extLst>
          </p:cNvPr>
          <p:cNvSpPr>
            <a:spLocks noGrp="1"/>
          </p:cNvSpPr>
          <p:nvPr>
            <p:ph type="ftr" sz="quarter" idx="11"/>
          </p:nvPr>
        </p:nvSpPr>
        <p:spPr>
          <a:xfrm>
            <a:off x="2170173" y="6453386"/>
            <a:ext cx="4710623" cy="404614"/>
          </a:xfrm>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F83159D4-00D2-4B82-A040-5771E2A01781}"/>
              </a:ext>
            </a:extLst>
          </p:cNvPr>
          <p:cNvSpPr>
            <a:spLocks noGrp="1"/>
          </p:cNvSpPr>
          <p:nvPr>
            <p:ph type="sldNum" sz="quarter" idx="12"/>
          </p:nvPr>
        </p:nvSpPr>
        <p:spPr>
          <a:xfrm>
            <a:off x="7104552" y="6453386"/>
            <a:ext cx="1197219" cy="404614"/>
          </a:xfrm>
        </p:spPr>
        <p:txBody>
          <a:bodyPr/>
          <a:lstStyle/>
          <a:p>
            <a:fld id="{A8CB5982-6128-4235-9DFF-CCD37C2CC148}" type="slidenum">
              <a:rPr lang="tr-TR" smtClean="0">
                <a:solidFill>
                  <a:srgbClr val="5A6378"/>
                </a:solidFill>
              </a:rPr>
              <a:pPr/>
              <a:t>22</a:t>
            </a:fld>
            <a:endParaRPr lang="tr-TR">
              <a:solidFill>
                <a:srgbClr val="5A6378"/>
              </a:solidFill>
            </a:endParaRPr>
          </a:p>
        </p:txBody>
      </p:sp>
      <p:pic>
        <p:nvPicPr>
          <p:cNvPr id="5" name="Resim 4">
            <a:extLst>
              <a:ext uri="{FF2B5EF4-FFF2-40B4-BE49-F238E27FC236}">
                <a16:creationId xmlns:a16="http://schemas.microsoft.com/office/drawing/2014/main" id="{FB992DFF-0A66-4391-940C-3D3B43C5C77C}"/>
              </a:ext>
            </a:extLst>
          </p:cNvPr>
          <p:cNvPicPr>
            <a:picLocks noChangeAspect="1"/>
          </p:cNvPicPr>
          <p:nvPr/>
        </p:nvPicPr>
        <p:blipFill>
          <a:blip r:embed="rId2"/>
          <a:stretch>
            <a:fillRect/>
          </a:stretch>
        </p:blipFill>
        <p:spPr>
          <a:xfrm>
            <a:off x="1042987" y="260622"/>
            <a:ext cx="4476198" cy="1944241"/>
          </a:xfrm>
          <a:prstGeom prst="rect">
            <a:avLst/>
          </a:prstGeom>
        </p:spPr>
      </p:pic>
      <p:pic>
        <p:nvPicPr>
          <p:cNvPr id="6146" name="Picture 2" descr="alkenes E and Z naming ile ilgili gÃ¶rsel sonucu">
            <a:extLst>
              <a:ext uri="{FF2B5EF4-FFF2-40B4-BE49-F238E27FC236}">
                <a16:creationId xmlns:a16="http://schemas.microsoft.com/office/drawing/2014/main" id="{09F70188-63C9-43C9-83C3-EBF091A43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06711"/>
            <a:ext cx="2797231" cy="1170434"/>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7342806B-574F-4C21-ACC9-B6D90ED2D62E}"/>
              </a:ext>
            </a:extLst>
          </p:cNvPr>
          <p:cNvPicPr>
            <a:picLocks noChangeAspect="1"/>
          </p:cNvPicPr>
          <p:nvPr/>
        </p:nvPicPr>
        <p:blipFill>
          <a:blip r:embed="rId4"/>
          <a:stretch>
            <a:fillRect/>
          </a:stretch>
        </p:blipFill>
        <p:spPr>
          <a:xfrm>
            <a:off x="1402234" y="2384698"/>
            <a:ext cx="6912767" cy="4068688"/>
          </a:xfrm>
          <a:prstGeom prst="rect">
            <a:avLst/>
          </a:prstGeom>
        </p:spPr>
      </p:pic>
    </p:spTree>
    <p:extLst>
      <p:ext uri="{BB962C8B-B14F-4D97-AF65-F5344CB8AC3E}">
        <p14:creationId xmlns:p14="http://schemas.microsoft.com/office/powerpoint/2010/main" val="230391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138A25B-0FFB-435A-9D28-2C38B221E217}"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23</a:t>
            </a:fld>
            <a:endParaRPr lang="tr-TR"/>
          </a:p>
        </p:txBody>
      </p:sp>
      <p:pic>
        <p:nvPicPr>
          <p:cNvPr id="8194" name="Picture 2"/>
          <p:cNvPicPr>
            <a:picLocks noChangeAspect="1" noChangeArrowheads="1"/>
          </p:cNvPicPr>
          <p:nvPr/>
        </p:nvPicPr>
        <p:blipFill>
          <a:blip r:embed="rId2" cstate="print">
            <a:lum contrast="40000"/>
          </a:blip>
          <a:srcRect l="4076" b="58054"/>
          <a:stretch>
            <a:fillRect/>
          </a:stretch>
        </p:blipFill>
        <p:spPr bwMode="auto">
          <a:xfrm>
            <a:off x="827584" y="260648"/>
            <a:ext cx="7776864" cy="597666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C30F4C0-A862-4778-8891-B79568A3D8AF}" type="datetime1">
              <a:rPr lang="tr-TR" smtClean="0">
                <a:solidFill>
                  <a:srgbClr val="5A6378"/>
                </a:solidFill>
              </a:rPr>
              <a:t>23.03.2020</a:t>
            </a:fld>
            <a:endParaRPr lang="tr-TR">
              <a:solidFill>
                <a:srgbClr val="5A6378"/>
              </a:solidFill>
            </a:endParaRPr>
          </a:p>
        </p:txBody>
      </p:sp>
      <p:sp>
        <p:nvSpPr>
          <p:cNvPr id="3" name="2 Altbilgi Yer Tutucusu"/>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solidFill>
                  <a:srgbClr val="5A6378"/>
                </a:solidFill>
              </a:rPr>
              <a:pPr/>
              <a:t>24</a:t>
            </a:fld>
            <a:endParaRPr lang="tr-TR">
              <a:solidFill>
                <a:srgbClr val="5A6378"/>
              </a:solidFill>
            </a:endParaRPr>
          </a:p>
        </p:txBody>
      </p:sp>
      <p:pic>
        <p:nvPicPr>
          <p:cNvPr id="2050" name="Picture 2"/>
          <p:cNvPicPr>
            <a:picLocks noChangeAspect="1" noChangeArrowheads="1"/>
          </p:cNvPicPr>
          <p:nvPr/>
        </p:nvPicPr>
        <p:blipFill>
          <a:blip r:embed="rId2" cstate="print">
            <a:lum bright="-20000" contrast="40000"/>
          </a:blip>
          <a:srcRect/>
          <a:stretch>
            <a:fillRect/>
          </a:stretch>
        </p:blipFill>
        <p:spPr bwMode="auto">
          <a:xfrm>
            <a:off x="683568" y="404664"/>
            <a:ext cx="8064896" cy="576063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2DA117D-5B1D-4D75-8A6A-2C390F20178C}" type="datetime1">
              <a:rPr lang="tr-TR" smtClean="0"/>
              <a:t>23.03.2020</a:t>
            </a:fld>
            <a:endParaRPr lang="tr-TR"/>
          </a:p>
        </p:txBody>
      </p:sp>
      <p:sp>
        <p:nvSpPr>
          <p:cNvPr id="3" name="2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25</a:t>
            </a:fld>
            <a:endParaRPr lang="tr-TR"/>
          </a:p>
        </p:txBody>
      </p:sp>
      <p:pic>
        <p:nvPicPr>
          <p:cNvPr id="1028" name="Picture 4"/>
          <p:cNvPicPr>
            <a:picLocks noChangeAspect="1" noChangeArrowheads="1"/>
          </p:cNvPicPr>
          <p:nvPr/>
        </p:nvPicPr>
        <p:blipFill>
          <a:blip r:embed="rId2" cstate="print">
            <a:lum bright="-20000" contrast="40000"/>
            <a:extLst>
              <a:ext uri="{BEBA8EAE-BF5A-486C-A8C5-ECC9F3942E4B}">
                <a14:imgProps xmlns:a14="http://schemas.microsoft.com/office/drawing/2010/main">
                  <a14:imgLayer r:embed="rId3">
                    <a14:imgEffect>
                      <a14:sharpenSoften amount="35000"/>
                    </a14:imgEffect>
                  </a14:imgLayer>
                </a14:imgProps>
              </a:ext>
            </a:extLst>
          </a:blip>
          <a:srcRect l="6122" r="3061" b="2326"/>
          <a:stretch>
            <a:fillRect/>
          </a:stretch>
        </p:blipFill>
        <p:spPr bwMode="auto">
          <a:xfrm>
            <a:off x="971600" y="116632"/>
            <a:ext cx="7560840" cy="621738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34181ABB-337D-4F32-9106-C7C45EDB3674}"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26</a:t>
            </a:fld>
            <a:endParaRPr lang="tr-TR"/>
          </a:p>
        </p:txBody>
      </p:sp>
      <p:pic>
        <p:nvPicPr>
          <p:cNvPr id="11266" name="Picture 2"/>
          <p:cNvPicPr>
            <a:picLocks noChangeAspect="1" noChangeArrowheads="1"/>
          </p:cNvPicPr>
          <p:nvPr/>
        </p:nvPicPr>
        <p:blipFill>
          <a:blip r:embed="rId2" cstate="print">
            <a:lum contrast="40000"/>
          </a:blip>
          <a:srcRect l="5938" b="50658"/>
          <a:stretch>
            <a:fillRect/>
          </a:stretch>
        </p:blipFill>
        <p:spPr bwMode="auto">
          <a:xfrm>
            <a:off x="714348" y="357167"/>
            <a:ext cx="7818091" cy="571504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A651A6E-64EA-4C6D-A5C4-638C383B31AD}"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27</a:t>
            </a:fld>
            <a:endParaRPr lang="tr-TR"/>
          </a:p>
        </p:txBody>
      </p:sp>
      <p:pic>
        <p:nvPicPr>
          <p:cNvPr id="12290" name="Picture 2"/>
          <p:cNvPicPr>
            <a:picLocks noChangeAspect="1" noChangeArrowheads="1"/>
          </p:cNvPicPr>
          <p:nvPr/>
        </p:nvPicPr>
        <p:blipFill>
          <a:blip r:embed="rId2" cstate="print">
            <a:lum contrast="20000"/>
          </a:blip>
          <a:srcRect l="7854" t="50101" r="6896" b="4352"/>
          <a:stretch>
            <a:fillRect/>
          </a:stretch>
        </p:blipFill>
        <p:spPr bwMode="auto">
          <a:xfrm>
            <a:off x="1016640" y="404664"/>
            <a:ext cx="7686013" cy="589509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BCC9267-F017-467D-9143-E3DAFAB42B21}" type="datetime1">
              <a:rPr lang="tr-TR" smtClean="0">
                <a:solidFill>
                  <a:srgbClr val="5A6378"/>
                </a:solidFill>
              </a:rPr>
              <a:t>23.03.2020</a:t>
            </a:fld>
            <a:endParaRPr lang="tr-TR">
              <a:solidFill>
                <a:srgbClr val="5A6378"/>
              </a:solidFill>
            </a:endParaRPr>
          </a:p>
        </p:txBody>
      </p:sp>
      <p:sp>
        <p:nvSpPr>
          <p:cNvPr id="3" name="2 Altbilgi Yer Tutucusu"/>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solidFill>
                  <a:srgbClr val="5A6378"/>
                </a:solidFill>
              </a:rPr>
              <a:pPr/>
              <a:t>28</a:t>
            </a:fld>
            <a:endParaRPr lang="tr-TR">
              <a:solidFill>
                <a:srgbClr val="5A6378"/>
              </a:solidFill>
            </a:endParaRPr>
          </a:p>
        </p:txBody>
      </p:sp>
      <p:pic>
        <p:nvPicPr>
          <p:cNvPr id="1026" name="Picture 2"/>
          <p:cNvPicPr>
            <a:picLocks noChangeAspect="1" noChangeArrowheads="1"/>
          </p:cNvPicPr>
          <p:nvPr/>
        </p:nvPicPr>
        <p:blipFill>
          <a:blip r:embed="rId2" cstate="print">
            <a:lum bright="-10000" contrast="40000"/>
          </a:blip>
          <a:srcRect b="42503"/>
          <a:stretch>
            <a:fillRect/>
          </a:stretch>
        </p:blipFill>
        <p:spPr bwMode="auto">
          <a:xfrm>
            <a:off x="928662" y="285728"/>
            <a:ext cx="7963817" cy="578647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7AD0D673-E489-45B6-848D-7DC71AC4A9E7}"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29</a:t>
            </a:fld>
            <a:endParaRPr lang="tr-TR"/>
          </a:p>
        </p:txBody>
      </p:sp>
      <p:pic>
        <p:nvPicPr>
          <p:cNvPr id="2050" name="Picture 2"/>
          <p:cNvPicPr>
            <a:picLocks noChangeAspect="1" noChangeArrowheads="1"/>
          </p:cNvPicPr>
          <p:nvPr/>
        </p:nvPicPr>
        <p:blipFill>
          <a:blip r:embed="rId2" cstate="print">
            <a:lum bright="-10000" contrast="40000"/>
          </a:blip>
          <a:srcRect l="3496" t="59188" r="6464" b="1916"/>
          <a:stretch>
            <a:fillRect/>
          </a:stretch>
        </p:blipFill>
        <p:spPr bwMode="auto">
          <a:xfrm>
            <a:off x="1267017" y="764704"/>
            <a:ext cx="7012720" cy="48965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8ED30C-EC92-46E0-8E47-44C0AB16FF64}"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a:t>
            </a:fld>
            <a:endParaRPr lang="tr-TR">
              <a:solidFill>
                <a:srgbClr val="5A6378"/>
              </a:solidFill>
            </a:endParaRPr>
          </a:p>
        </p:txBody>
      </p:sp>
      <p:pic>
        <p:nvPicPr>
          <p:cNvPr id="6" name="Resim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43724" y="260648"/>
            <a:ext cx="7732732" cy="5832648"/>
          </a:xfrm>
          <a:prstGeom prst="rect">
            <a:avLst/>
          </a:prstGeom>
        </p:spPr>
      </p:pic>
    </p:spTree>
    <p:extLst>
      <p:ext uri="{BB962C8B-B14F-4D97-AF65-F5344CB8AC3E}">
        <p14:creationId xmlns:p14="http://schemas.microsoft.com/office/powerpoint/2010/main" val="198316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14187F7-7703-4C2A-8418-ACCD7EE7371E}"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30</a:t>
            </a:fld>
            <a:endParaRPr lang="tr-TR"/>
          </a:p>
        </p:txBody>
      </p:sp>
      <p:pic>
        <p:nvPicPr>
          <p:cNvPr id="3074" name="Picture 2"/>
          <p:cNvPicPr>
            <a:picLocks noChangeAspect="1" noChangeArrowheads="1"/>
          </p:cNvPicPr>
          <p:nvPr/>
        </p:nvPicPr>
        <p:blipFill>
          <a:blip r:embed="rId2" cstate="print">
            <a:lum bright="-10000" contrast="40000"/>
          </a:blip>
          <a:srcRect l="6574" r="5669" b="55140"/>
          <a:stretch>
            <a:fillRect/>
          </a:stretch>
        </p:blipFill>
        <p:spPr bwMode="auto">
          <a:xfrm>
            <a:off x="1259632" y="404664"/>
            <a:ext cx="7286676" cy="550072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981F955D-3464-499F-8A8B-D6D7BE392E86}"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31</a:t>
            </a:fld>
            <a:endParaRPr lang="tr-TR"/>
          </a:p>
        </p:txBody>
      </p:sp>
      <p:pic>
        <p:nvPicPr>
          <p:cNvPr id="4098" name="Picture 2"/>
          <p:cNvPicPr>
            <a:picLocks noChangeAspect="1" noChangeArrowheads="1"/>
          </p:cNvPicPr>
          <p:nvPr/>
        </p:nvPicPr>
        <p:blipFill>
          <a:blip r:embed="rId2" cstate="print">
            <a:lum bright="-10000" contrast="40000"/>
          </a:blip>
          <a:srcRect l="3619" t="44860" r="10434" b="3270"/>
          <a:stretch>
            <a:fillRect/>
          </a:stretch>
        </p:blipFill>
        <p:spPr bwMode="auto">
          <a:xfrm>
            <a:off x="827584" y="332656"/>
            <a:ext cx="7633469" cy="571504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EE36BBA-B0A0-48E3-9763-FDA6B29DF1C3}"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32</a:t>
            </a:fld>
            <a:endParaRPr lang="tr-TR"/>
          </a:p>
        </p:txBody>
      </p:sp>
      <p:pic>
        <p:nvPicPr>
          <p:cNvPr id="7170" name="Picture 2"/>
          <p:cNvPicPr>
            <a:picLocks noChangeAspect="1" noChangeArrowheads="1"/>
          </p:cNvPicPr>
          <p:nvPr/>
        </p:nvPicPr>
        <p:blipFill>
          <a:blip r:embed="rId2" cstate="print">
            <a:lum bright="-10000" contrast="40000"/>
          </a:blip>
          <a:srcRect r="10422" b="51496"/>
          <a:stretch>
            <a:fillRect/>
          </a:stretch>
        </p:blipFill>
        <p:spPr bwMode="auto">
          <a:xfrm>
            <a:off x="1000102" y="285729"/>
            <a:ext cx="7460330" cy="585791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CD400444-E10D-451B-A96C-23B62B2D094A}"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33</a:t>
            </a:fld>
            <a:endParaRPr lang="tr-TR"/>
          </a:p>
        </p:txBody>
      </p:sp>
      <p:pic>
        <p:nvPicPr>
          <p:cNvPr id="8194" name="Picture 2"/>
          <p:cNvPicPr>
            <a:picLocks noChangeAspect="1" noChangeArrowheads="1"/>
          </p:cNvPicPr>
          <p:nvPr/>
        </p:nvPicPr>
        <p:blipFill>
          <a:blip r:embed="rId2" cstate="print">
            <a:lum bright="-10000" contrast="40000"/>
          </a:blip>
          <a:srcRect l="1979" t="48504" r="2044"/>
          <a:stretch>
            <a:fillRect/>
          </a:stretch>
        </p:blipFill>
        <p:spPr bwMode="auto">
          <a:xfrm>
            <a:off x="1057191" y="260648"/>
            <a:ext cx="7358114" cy="585791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70937B7-4759-4439-A189-A8D3A4FECC4E}"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34</a:t>
            </a:fld>
            <a:endParaRPr lang="tr-TR"/>
          </a:p>
        </p:txBody>
      </p:sp>
      <p:pic>
        <p:nvPicPr>
          <p:cNvPr id="5122" name="Picture 2"/>
          <p:cNvPicPr>
            <a:picLocks noChangeAspect="1" noChangeArrowheads="1"/>
          </p:cNvPicPr>
          <p:nvPr/>
        </p:nvPicPr>
        <p:blipFill>
          <a:blip r:embed="rId2" cstate="print">
            <a:lum bright="-10000" contrast="40000"/>
          </a:blip>
          <a:srcRect l="7317" t="1347" r="3963" b="40080"/>
          <a:stretch>
            <a:fillRect/>
          </a:stretch>
        </p:blipFill>
        <p:spPr bwMode="auto">
          <a:xfrm>
            <a:off x="785787" y="404664"/>
            <a:ext cx="7515984" cy="581044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277656E-9D8E-4A40-89F8-2F82C06AB96D}"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35</a:t>
            </a:fld>
            <a:endParaRPr lang="tr-TR"/>
          </a:p>
        </p:txBody>
      </p:sp>
      <p:pic>
        <p:nvPicPr>
          <p:cNvPr id="6146" name="Picture 2"/>
          <p:cNvPicPr>
            <a:picLocks noChangeAspect="1" noChangeArrowheads="1"/>
          </p:cNvPicPr>
          <p:nvPr/>
        </p:nvPicPr>
        <p:blipFill>
          <a:blip r:embed="rId2" cstate="print">
            <a:lum contrast="40000"/>
          </a:blip>
          <a:srcRect l="6403" t="60772" r="4877" b="2872"/>
          <a:stretch>
            <a:fillRect/>
          </a:stretch>
        </p:blipFill>
        <p:spPr bwMode="auto">
          <a:xfrm>
            <a:off x="928663" y="500043"/>
            <a:ext cx="7500990" cy="54292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CBEF1817-59B2-469D-AB35-B5719D878582}"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36</a:t>
            </a:fld>
            <a:endParaRPr lang="tr-TR"/>
          </a:p>
        </p:txBody>
      </p:sp>
      <p:pic>
        <p:nvPicPr>
          <p:cNvPr id="9219" name="Picture 3"/>
          <p:cNvPicPr>
            <a:picLocks noChangeAspect="1" noChangeArrowheads="1"/>
          </p:cNvPicPr>
          <p:nvPr/>
        </p:nvPicPr>
        <p:blipFill>
          <a:blip r:embed="rId2" cstate="print">
            <a:lum bright="-10000" contrast="40000"/>
          </a:blip>
          <a:srcRect l="7647" r="588" b="39386"/>
          <a:stretch>
            <a:fillRect/>
          </a:stretch>
        </p:blipFill>
        <p:spPr bwMode="auto">
          <a:xfrm>
            <a:off x="1042987" y="260648"/>
            <a:ext cx="7429552" cy="592933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EBB1DD5-45DF-4F24-9FEE-23F3B6C297A1}"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37</a:t>
            </a:fld>
            <a:endParaRPr lang="tr-TR"/>
          </a:p>
        </p:txBody>
      </p:sp>
      <p:pic>
        <p:nvPicPr>
          <p:cNvPr id="10242" name="Picture 2"/>
          <p:cNvPicPr>
            <a:picLocks noChangeAspect="1" noChangeArrowheads="1"/>
          </p:cNvPicPr>
          <p:nvPr/>
        </p:nvPicPr>
        <p:blipFill>
          <a:blip r:embed="rId2" cstate="print">
            <a:lum contrast="40000"/>
          </a:blip>
          <a:srcRect l="10588" t="59883" r="9117"/>
          <a:stretch>
            <a:fillRect/>
          </a:stretch>
        </p:blipFill>
        <p:spPr bwMode="auto">
          <a:xfrm>
            <a:off x="857226" y="428604"/>
            <a:ext cx="7429552" cy="528641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770762CB-4A91-46FA-B411-A7E691FBA25B}"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38</a:t>
            </a:fld>
            <a:endParaRPr lang="tr-TR"/>
          </a:p>
        </p:txBody>
      </p:sp>
      <p:pic>
        <p:nvPicPr>
          <p:cNvPr id="11266" name="Picture 2"/>
          <p:cNvPicPr>
            <a:picLocks noChangeAspect="1" noChangeArrowheads="1"/>
          </p:cNvPicPr>
          <p:nvPr/>
        </p:nvPicPr>
        <p:blipFill>
          <a:blip r:embed="rId2" cstate="print">
            <a:lum contrast="40000"/>
          </a:blip>
          <a:srcRect l="5237" r="1583" b="56691"/>
          <a:stretch>
            <a:fillRect/>
          </a:stretch>
        </p:blipFill>
        <p:spPr bwMode="auto">
          <a:xfrm>
            <a:off x="971600" y="332656"/>
            <a:ext cx="7643867" cy="550072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EE67D68-3287-4BE5-AEFC-A8141F00B836}"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39</a:t>
            </a:fld>
            <a:endParaRPr lang="tr-TR"/>
          </a:p>
        </p:txBody>
      </p:sp>
      <p:pic>
        <p:nvPicPr>
          <p:cNvPr id="12290" name="Picture 2"/>
          <p:cNvPicPr>
            <a:picLocks noChangeAspect="1" noChangeArrowheads="1"/>
          </p:cNvPicPr>
          <p:nvPr/>
        </p:nvPicPr>
        <p:blipFill>
          <a:blip r:embed="rId2" cstate="print">
            <a:lum contrast="40000"/>
          </a:blip>
          <a:srcRect t="45371"/>
          <a:stretch>
            <a:fillRect/>
          </a:stretch>
        </p:blipFill>
        <p:spPr bwMode="auto">
          <a:xfrm>
            <a:off x="827583" y="285728"/>
            <a:ext cx="7706789" cy="580756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ED09BA3-B378-4248-8D72-53B2F30D23A0}"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a:t>
            </a:fld>
            <a:endParaRPr lang="tr-TR"/>
          </a:p>
        </p:txBody>
      </p:sp>
      <p:pic>
        <p:nvPicPr>
          <p:cNvPr id="2" name="Picture 2"/>
          <p:cNvPicPr>
            <a:picLocks noChangeAspect="1" noChangeArrowheads="1"/>
          </p:cNvPicPr>
          <p:nvPr/>
        </p:nvPicPr>
        <p:blipFill rotWithShape="1">
          <a:blip r:embed="rId2" cstate="print">
            <a:lum bright="-10000" contrast="40000"/>
          </a:blip>
          <a:srcRect t="12874"/>
          <a:stretch/>
        </p:blipFill>
        <p:spPr bwMode="auto">
          <a:xfrm>
            <a:off x="611560" y="268036"/>
            <a:ext cx="7358114" cy="632931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EA214BD-7365-44F6-8496-F3BC586078AB}"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40</a:t>
            </a:fld>
            <a:endParaRPr lang="tr-TR"/>
          </a:p>
        </p:txBody>
      </p:sp>
      <p:pic>
        <p:nvPicPr>
          <p:cNvPr id="13314" name="Picture 2"/>
          <p:cNvPicPr>
            <a:picLocks noChangeAspect="1" noChangeArrowheads="1"/>
          </p:cNvPicPr>
          <p:nvPr/>
        </p:nvPicPr>
        <p:blipFill>
          <a:blip r:embed="rId2" cstate="print">
            <a:lum contrast="40000"/>
          </a:blip>
          <a:srcRect l="7064" t="2232" r="2497" b="52381"/>
          <a:stretch>
            <a:fillRect/>
          </a:stretch>
        </p:blipFill>
        <p:spPr bwMode="auto">
          <a:xfrm>
            <a:off x="857226" y="214291"/>
            <a:ext cx="7429552" cy="585791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42DBBD10-A036-4333-A9E8-F0C14EF3CCD0}"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41</a:t>
            </a:fld>
            <a:endParaRPr lang="tr-TR"/>
          </a:p>
        </p:txBody>
      </p:sp>
      <p:pic>
        <p:nvPicPr>
          <p:cNvPr id="14338" name="Picture 2"/>
          <p:cNvPicPr>
            <a:picLocks noChangeAspect="1" noChangeArrowheads="1"/>
          </p:cNvPicPr>
          <p:nvPr/>
        </p:nvPicPr>
        <p:blipFill>
          <a:blip r:embed="rId2" cstate="print">
            <a:lum contrast="40000"/>
          </a:blip>
          <a:srcRect l="8891" t="49107" r="5237" b="3273"/>
          <a:stretch>
            <a:fillRect/>
          </a:stretch>
        </p:blipFill>
        <p:spPr bwMode="auto">
          <a:xfrm>
            <a:off x="1042987" y="332656"/>
            <a:ext cx="7358114" cy="578647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62DE6A4-4EE4-4396-94A2-842358774662}"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42</a:t>
            </a:fld>
            <a:endParaRPr lang="tr-TR"/>
          </a:p>
        </p:txBody>
      </p:sp>
      <p:pic>
        <p:nvPicPr>
          <p:cNvPr id="15362" name="Picture 2"/>
          <p:cNvPicPr>
            <a:picLocks noChangeAspect="1" noChangeArrowheads="1"/>
          </p:cNvPicPr>
          <p:nvPr/>
        </p:nvPicPr>
        <p:blipFill>
          <a:blip r:embed="rId2" cstate="print">
            <a:lum bright="-10000" contrast="40000"/>
          </a:blip>
          <a:srcRect/>
          <a:stretch>
            <a:fillRect/>
          </a:stretch>
        </p:blipFill>
        <p:spPr bwMode="auto">
          <a:xfrm>
            <a:off x="1074774" y="284531"/>
            <a:ext cx="7226997" cy="614366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4A6736AE-43EC-4655-B911-8737301BEB9C}"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43</a:t>
            </a:fld>
            <a:endParaRPr lang="tr-TR"/>
          </a:p>
        </p:txBody>
      </p:sp>
      <p:pic>
        <p:nvPicPr>
          <p:cNvPr id="16386" name="Picture 2"/>
          <p:cNvPicPr>
            <a:picLocks noChangeAspect="1" noChangeArrowheads="1"/>
          </p:cNvPicPr>
          <p:nvPr/>
        </p:nvPicPr>
        <p:blipFill>
          <a:blip r:embed="rId2" cstate="print">
            <a:lum bright="-10000" contrast="40000"/>
          </a:blip>
          <a:srcRect l="2824" r="1861" b="41452"/>
          <a:stretch>
            <a:fillRect/>
          </a:stretch>
        </p:blipFill>
        <p:spPr bwMode="auto">
          <a:xfrm>
            <a:off x="1187624" y="332656"/>
            <a:ext cx="7215238" cy="583690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7375954C-07D3-4E15-B48A-C2BA66DF480D}"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44</a:t>
            </a:fld>
            <a:endParaRPr lang="tr-TR"/>
          </a:p>
        </p:txBody>
      </p:sp>
      <p:pic>
        <p:nvPicPr>
          <p:cNvPr id="17410" name="Picture 2"/>
          <p:cNvPicPr>
            <a:picLocks noChangeAspect="1" noChangeArrowheads="1"/>
          </p:cNvPicPr>
          <p:nvPr/>
        </p:nvPicPr>
        <p:blipFill>
          <a:blip r:embed="rId2" cstate="print">
            <a:lum contrast="30000"/>
          </a:blip>
          <a:srcRect l="10591" t="59289" r="1796"/>
          <a:stretch>
            <a:fillRect/>
          </a:stretch>
        </p:blipFill>
        <p:spPr bwMode="auto">
          <a:xfrm>
            <a:off x="1259632" y="476672"/>
            <a:ext cx="6858048" cy="52864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874B1E0C-1A5E-41FB-B045-9F7E4A91D8A3}" type="datetime1">
              <a:rPr lang="tr-TR" smtClean="0"/>
              <a:t>23.03.2020</a:t>
            </a:fld>
            <a:endParaRPr lang="tr-TR"/>
          </a:p>
        </p:txBody>
      </p:sp>
      <p:sp>
        <p:nvSpPr>
          <p:cNvPr id="6" name="5 Altbilgi Yer Tutucusu"/>
          <p:cNvSpPr>
            <a:spLocks noGrp="1"/>
          </p:cNvSpPr>
          <p:nvPr>
            <p:ph type="ftr" sz="quarter" idx="11"/>
          </p:nvPr>
        </p:nvSpPr>
        <p:spPr/>
        <p:txBody>
          <a:bodyPr/>
          <a:lstStyle/>
          <a:p>
            <a:r>
              <a:rPr lang="tr-TR"/>
              <a:t>KİM224 ORGANİK KİMYA  (C) DERS NOTLARI - DOÇ.DR.KAMRAN POLAT -A.Ü. FEN FAK., KİMYA BÖL.,</a:t>
            </a:r>
          </a:p>
        </p:txBody>
      </p:sp>
      <p:sp>
        <p:nvSpPr>
          <p:cNvPr id="5" name="4 Slayt Numarası Yer Tutucusu"/>
          <p:cNvSpPr>
            <a:spLocks noGrp="1"/>
          </p:cNvSpPr>
          <p:nvPr>
            <p:ph type="sldNum" sz="quarter" idx="12"/>
          </p:nvPr>
        </p:nvSpPr>
        <p:spPr/>
        <p:txBody>
          <a:bodyPr/>
          <a:lstStyle/>
          <a:p>
            <a:fld id="{A8CB5982-6128-4235-9DFF-CCD37C2CC148}" type="slidenum">
              <a:rPr lang="tr-TR" smtClean="0"/>
              <a:pPr/>
              <a:t>45</a:t>
            </a:fld>
            <a:endParaRPr lang="tr-TR"/>
          </a:p>
        </p:txBody>
      </p:sp>
      <p:pic>
        <p:nvPicPr>
          <p:cNvPr id="18434" name="Picture 2"/>
          <p:cNvPicPr>
            <a:picLocks noChangeAspect="1" noChangeArrowheads="1"/>
          </p:cNvPicPr>
          <p:nvPr/>
        </p:nvPicPr>
        <p:blipFill>
          <a:blip r:embed="rId2" cstate="print">
            <a:lum bright="-10000" contrast="40000"/>
          </a:blip>
          <a:srcRect l="2870" t="757" r="9119" b="44753"/>
          <a:stretch>
            <a:fillRect/>
          </a:stretch>
        </p:blipFill>
        <p:spPr bwMode="auto">
          <a:xfrm>
            <a:off x="1372285" y="548680"/>
            <a:ext cx="6929486" cy="564360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90A48B60-43AE-4EDE-8685-E99188DAD6EF}"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46</a:t>
            </a:fld>
            <a:endParaRPr lang="tr-TR"/>
          </a:p>
        </p:txBody>
      </p:sp>
      <p:pic>
        <p:nvPicPr>
          <p:cNvPr id="19458" name="Picture 2"/>
          <p:cNvPicPr>
            <a:picLocks noChangeAspect="1" noChangeArrowheads="1"/>
          </p:cNvPicPr>
          <p:nvPr/>
        </p:nvPicPr>
        <p:blipFill>
          <a:blip r:embed="rId2" cstate="print">
            <a:lum bright="-10000" contrast="40000"/>
          </a:blip>
          <a:srcRect t="55247"/>
          <a:stretch>
            <a:fillRect/>
          </a:stretch>
        </p:blipFill>
        <p:spPr bwMode="auto">
          <a:xfrm>
            <a:off x="857225" y="357167"/>
            <a:ext cx="7215238" cy="564360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68754E0-2A08-4087-9AAB-CB15E936BAE2}"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47</a:t>
            </a:fld>
            <a:endParaRPr lang="tr-TR"/>
          </a:p>
        </p:txBody>
      </p:sp>
      <p:pic>
        <p:nvPicPr>
          <p:cNvPr id="20482" name="Picture 2"/>
          <p:cNvPicPr>
            <a:picLocks noChangeAspect="1" noChangeArrowheads="1"/>
          </p:cNvPicPr>
          <p:nvPr/>
        </p:nvPicPr>
        <p:blipFill>
          <a:blip r:embed="rId2" cstate="print">
            <a:lum bright="-10000" contrast="40000"/>
          </a:blip>
          <a:srcRect l="3249" b="42421"/>
          <a:stretch>
            <a:fillRect/>
          </a:stretch>
        </p:blipFill>
        <p:spPr bwMode="auto">
          <a:xfrm>
            <a:off x="1000101" y="0"/>
            <a:ext cx="7162825" cy="628652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282EEE4-70F8-486D-8906-A076B3B87BAD}"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48</a:t>
            </a:fld>
            <a:endParaRPr lang="tr-TR"/>
          </a:p>
        </p:txBody>
      </p:sp>
      <p:pic>
        <p:nvPicPr>
          <p:cNvPr id="21506" name="Picture 2"/>
          <p:cNvPicPr>
            <a:picLocks noChangeAspect="1" noChangeArrowheads="1"/>
          </p:cNvPicPr>
          <p:nvPr/>
        </p:nvPicPr>
        <p:blipFill>
          <a:blip r:embed="rId2" cstate="print">
            <a:lum contrast="40000"/>
          </a:blip>
          <a:srcRect l="5238" t="57579" r="5238" b="3297"/>
          <a:stretch>
            <a:fillRect/>
          </a:stretch>
        </p:blipFill>
        <p:spPr bwMode="auto">
          <a:xfrm>
            <a:off x="928663" y="428605"/>
            <a:ext cx="7000924" cy="542928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257DF23-4330-4398-8E34-D442C2334035}"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49</a:t>
            </a:fld>
            <a:endParaRPr lang="tr-TR"/>
          </a:p>
        </p:txBody>
      </p:sp>
      <p:pic>
        <p:nvPicPr>
          <p:cNvPr id="22530" name="Picture 2"/>
          <p:cNvPicPr>
            <a:picLocks noChangeAspect="1" noChangeArrowheads="1"/>
          </p:cNvPicPr>
          <p:nvPr/>
        </p:nvPicPr>
        <p:blipFill>
          <a:blip r:embed="rId2" cstate="print">
            <a:lum bright="-10000" contrast="40000"/>
          </a:blip>
          <a:srcRect l="3679" r="3679" b="41284"/>
          <a:stretch>
            <a:fillRect/>
          </a:stretch>
        </p:blipFill>
        <p:spPr bwMode="auto">
          <a:xfrm>
            <a:off x="1000101" y="285729"/>
            <a:ext cx="7072363" cy="58579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DBB78FB-F75F-40BA-A6FF-0A85420F8B73}"/>
              </a:ext>
            </a:extLst>
          </p:cNvPr>
          <p:cNvSpPr>
            <a:spLocks noGrp="1"/>
          </p:cNvSpPr>
          <p:nvPr>
            <p:ph type="dt" sz="half" idx="10"/>
          </p:nvPr>
        </p:nvSpPr>
        <p:spPr/>
        <p:txBody>
          <a:bodyPr/>
          <a:lstStyle/>
          <a:p>
            <a:fld id="{666E7403-758E-4F42-AC76-2E75688F730E}"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9FA8C883-7B3A-43D2-BFA4-F331AAC2BDAB}"/>
              </a:ext>
            </a:extLst>
          </p:cNvPr>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63D1611B-9254-4428-AE7A-FEC43206359E}"/>
              </a:ext>
            </a:extLst>
          </p:cNvPr>
          <p:cNvSpPr>
            <a:spLocks noGrp="1"/>
          </p:cNvSpPr>
          <p:nvPr>
            <p:ph type="sldNum" sz="quarter" idx="12"/>
          </p:nvPr>
        </p:nvSpPr>
        <p:spPr/>
        <p:txBody>
          <a:bodyPr/>
          <a:lstStyle/>
          <a:p>
            <a:fld id="{A8CB5982-6128-4235-9DFF-CCD37C2CC148}" type="slidenum">
              <a:rPr lang="tr-TR" smtClean="0">
                <a:solidFill>
                  <a:srgbClr val="5A6378"/>
                </a:solidFill>
              </a:rPr>
              <a:pPr/>
              <a:t>5</a:t>
            </a:fld>
            <a:endParaRPr lang="tr-TR">
              <a:solidFill>
                <a:srgbClr val="5A6378"/>
              </a:solidFill>
            </a:endParaRPr>
          </a:p>
        </p:txBody>
      </p:sp>
      <p:sp>
        <p:nvSpPr>
          <p:cNvPr id="5" name="Dikdörtgen 4">
            <a:extLst>
              <a:ext uri="{FF2B5EF4-FFF2-40B4-BE49-F238E27FC236}">
                <a16:creationId xmlns:a16="http://schemas.microsoft.com/office/drawing/2014/main" id="{358EC913-F42C-4ED4-9794-A268A9A9DA10}"/>
              </a:ext>
            </a:extLst>
          </p:cNvPr>
          <p:cNvSpPr/>
          <p:nvPr/>
        </p:nvSpPr>
        <p:spPr>
          <a:xfrm>
            <a:off x="899592" y="836712"/>
            <a:ext cx="7560840" cy="4401526"/>
          </a:xfrm>
          <a:prstGeom prst="rect">
            <a:avLst/>
          </a:prstGeom>
        </p:spPr>
        <p:txBody>
          <a:bodyPr wrap="square">
            <a:spAutoFit/>
          </a:bodyPr>
          <a:lstStyle/>
          <a:p>
            <a:pPr>
              <a:lnSpc>
                <a:spcPct val="107000"/>
              </a:lnSpc>
              <a:spcAft>
                <a:spcPts val="800"/>
              </a:spcAft>
            </a:pPr>
            <a:r>
              <a:rPr lang="tr-TR" sz="2400" b="1" dirty="0">
                <a:solidFill>
                  <a:srgbClr val="005370"/>
                </a:solidFill>
                <a:latin typeface="Times New Roman" panose="02020603050405020304" pitchFamily="18" charset="0"/>
                <a:ea typeface="Calibri" panose="020F0502020204030204" pitchFamily="34" charset="0"/>
                <a:cs typeface="Times New Roman" panose="02020603050405020304" pitchFamily="18" charset="0"/>
              </a:rPr>
              <a:t>Alkenlerin fiziksel özellikleri</a:t>
            </a:r>
            <a:endParaRPr lang="tr-TR" sz="2000" dirty="0">
              <a:solidFill>
                <a:srgbClr val="00537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b="1" dirty="0">
                <a:solidFill>
                  <a:srgbClr val="005370"/>
                </a:solidFill>
                <a:latin typeface="Times New Roman" panose="02020603050405020304" pitchFamily="18" charset="0"/>
                <a:ea typeface="Calibri" panose="020F0502020204030204" pitchFamily="34" charset="0"/>
                <a:cs typeface="Times New Roman" panose="02020603050405020304" pitchFamily="18" charset="0"/>
              </a:rPr>
              <a:t>Kaynama noktaları</a:t>
            </a:r>
            <a:endParaRPr lang="tr-TR" sz="2000" dirty="0">
              <a:solidFill>
                <a:srgbClr val="00537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000" dirty="0">
                <a:solidFill>
                  <a:srgbClr val="005370"/>
                </a:solidFill>
                <a:latin typeface="Times New Roman" panose="02020603050405020304" pitchFamily="18" charset="0"/>
                <a:ea typeface="Calibri" panose="020F0502020204030204" pitchFamily="34" charset="0"/>
                <a:cs typeface="Times New Roman" panose="02020603050405020304" pitchFamily="18" charset="0"/>
              </a:rPr>
              <a:t>Her bir </a:t>
            </a:r>
            <a:r>
              <a:rPr lang="tr-TR" sz="2000" dirty="0" err="1">
                <a:solidFill>
                  <a:srgbClr val="005370"/>
                </a:solidFill>
                <a:latin typeface="Times New Roman" panose="02020603050405020304" pitchFamily="18" charset="0"/>
                <a:ea typeface="Calibri" panose="020F0502020204030204" pitchFamily="34" charset="0"/>
                <a:cs typeface="Times New Roman" panose="02020603050405020304" pitchFamily="18" charset="0"/>
              </a:rPr>
              <a:t>alkenin</a:t>
            </a:r>
            <a:r>
              <a:rPr lang="tr-TR" sz="2000" dirty="0">
                <a:solidFill>
                  <a:srgbClr val="005370"/>
                </a:solidFill>
                <a:latin typeface="Times New Roman" panose="02020603050405020304" pitchFamily="18" charset="0"/>
                <a:ea typeface="Calibri" panose="020F0502020204030204" pitchFamily="34" charset="0"/>
                <a:cs typeface="Times New Roman" panose="02020603050405020304" pitchFamily="18" charset="0"/>
              </a:rPr>
              <a:t> kaynama noktası, aynı sayıda karbon atomuna sahip olan alkanınkine çok benzemektedir. Eten, </a:t>
            </a:r>
            <a:r>
              <a:rPr lang="tr-TR" sz="2000" dirty="0" err="1">
                <a:solidFill>
                  <a:srgbClr val="005370"/>
                </a:solidFill>
                <a:latin typeface="Times New Roman" panose="02020603050405020304" pitchFamily="18" charset="0"/>
                <a:ea typeface="Calibri" panose="020F0502020204030204" pitchFamily="34" charset="0"/>
                <a:cs typeface="Times New Roman" panose="02020603050405020304" pitchFamily="18" charset="0"/>
              </a:rPr>
              <a:t>propen</a:t>
            </a:r>
            <a:r>
              <a:rPr lang="tr-TR" sz="2000" dirty="0">
                <a:solidFill>
                  <a:srgbClr val="005370"/>
                </a:solidFill>
                <a:latin typeface="Times New Roman" panose="02020603050405020304" pitchFamily="18" charset="0"/>
                <a:ea typeface="Calibri" panose="020F0502020204030204" pitchFamily="34" charset="0"/>
                <a:cs typeface="Times New Roman" panose="02020603050405020304" pitchFamily="18" charset="0"/>
              </a:rPr>
              <a:t> ve çeşitli bütenler oda sıcaklığında gazdır. 15 Karbon sayısına kadar sıvı, bunun üzerindeki karbon sayısına sahip olanlar ise katıdır (Çizelge 1)</a:t>
            </a:r>
            <a:endParaRPr lang="tr-TR" sz="2000" dirty="0">
              <a:solidFill>
                <a:srgbClr val="00537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000" dirty="0">
                <a:solidFill>
                  <a:srgbClr val="005370"/>
                </a:solidFill>
                <a:latin typeface="Times New Roman" panose="02020603050405020304" pitchFamily="18" charset="0"/>
                <a:ea typeface="Calibri" panose="020F0502020204030204" pitchFamily="34" charset="0"/>
                <a:cs typeface="Times New Roman" panose="02020603050405020304" pitchFamily="18" charset="0"/>
              </a:rPr>
              <a:t>Alkenlerin kaynama noktası, karşı gelen alkandan biraz daha düşüktür. Alkenlerin elektron sayısı, aynı sayıda karbon içeren alkandan 2 tane yani bir bağ kadar eksiktir, bir molekülün alkana göre hidrojen sayısının değişimi (eksilmesi) “Hidrojen Eksikliği İndeksi” (H.E.İ) olarak adlandırılan bir kavram ile belirtilir. Hemen hemen bütün fonksiyonlu grupların alkan türevi olarak kabul edilmesi bu kavramı önemli kılar. </a:t>
            </a:r>
            <a:endParaRPr lang="tr-TR" sz="2000" dirty="0">
              <a:solidFill>
                <a:srgbClr val="00537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351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5F92031-8E1B-4EBD-B526-F7CC839F4F38}"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50</a:t>
            </a:fld>
            <a:endParaRPr lang="tr-TR"/>
          </a:p>
        </p:txBody>
      </p:sp>
      <p:pic>
        <p:nvPicPr>
          <p:cNvPr id="23554" name="Picture 2"/>
          <p:cNvPicPr>
            <a:picLocks noChangeAspect="1" noChangeArrowheads="1"/>
          </p:cNvPicPr>
          <p:nvPr/>
        </p:nvPicPr>
        <p:blipFill>
          <a:blip r:embed="rId2" cstate="print">
            <a:lum bright="-10000" contrast="40000"/>
          </a:blip>
          <a:srcRect l="4928" t="59499" r="4401" b="2922"/>
          <a:stretch>
            <a:fillRect/>
          </a:stretch>
        </p:blipFill>
        <p:spPr bwMode="auto">
          <a:xfrm>
            <a:off x="1000100" y="500044"/>
            <a:ext cx="6572297" cy="535784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7310D7F-10E2-4A52-9A8A-5B219BB1FBD2}"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51</a:t>
            </a:fld>
            <a:endParaRPr lang="tr-TR"/>
          </a:p>
        </p:txBody>
      </p:sp>
      <p:pic>
        <p:nvPicPr>
          <p:cNvPr id="24578" name="Picture 2"/>
          <p:cNvPicPr>
            <a:picLocks noChangeAspect="1" noChangeArrowheads="1"/>
          </p:cNvPicPr>
          <p:nvPr/>
        </p:nvPicPr>
        <p:blipFill>
          <a:blip r:embed="rId2" cstate="print">
            <a:lum bright="-10000" contrast="40000"/>
          </a:blip>
          <a:srcRect l="7012" r="4268" b="54741"/>
          <a:stretch>
            <a:fillRect/>
          </a:stretch>
        </p:blipFill>
        <p:spPr bwMode="auto">
          <a:xfrm>
            <a:off x="1000101" y="285729"/>
            <a:ext cx="7143800" cy="585791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E742182E-CBFE-4977-BEE0-F83D6E93FC0C}"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52</a:t>
            </a:fld>
            <a:endParaRPr lang="tr-TR"/>
          </a:p>
        </p:txBody>
      </p:sp>
      <p:pic>
        <p:nvPicPr>
          <p:cNvPr id="3074" name="Picture 2"/>
          <p:cNvPicPr>
            <a:picLocks noChangeAspect="1" noChangeArrowheads="1"/>
          </p:cNvPicPr>
          <p:nvPr/>
        </p:nvPicPr>
        <p:blipFill>
          <a:blip r:embed="rId2" cstate="print">
            <a:lum bright="-20000" contrast="40000"/>
          </a:blip>
          <a:srcRect l="1642" r="5292" b="5575"/>
          <a:stretch>
            <a:fillRect/>
          </a:stretch>
        </p:blipFill>
        <p:spPr bwMode="auto">
          <a:xfrm>
            <a:off x="500033" y="357166"/>
            <a:ext cx="8072495" cy="578648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34931ED-0D7A-4BBC-BB9B-A5AC8443AE39}"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53</a:t>
            </a:fld>
            <a:endParaRPr lang="tr-TR"/>
          </a:p>
        </p:txBody>
      </p:sp>
      <p:pic>
        <p:nvPicPr>
          <p:cNvPr id="26626" name="Picture 2"/>
          <p:cNvPicPr>
            <a:picLocks noChangeAspect="1" noChangeArrowheads="1"/>
          </p:cNvPicPr>
          <p:nvPr/>
        </p:nvPicPr>
        <p:blipFill>
          <a:blip r:embed="rId2" cstate="print">
            <a:lum bright="-20000" contrast="40000"/>
          </a:blip>
          <a:srcRect/>
          <a:stretch>
            <a:fillRect/>
          </a:stretch>
        </p:blipFill>
        <p:spPr bwMode="auto">
          <a:xfrm>
            <a:off x="571472" y="285729"/>
            <a:ext cx="7786742" cy="598172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3DCFD94-D300-4B0B-969A-91C07CD23572}"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54</a:t>
            </a:fld>
            <a:endParaRPr lang="tr-TR"/>
          </a:p>
        </p:txBody>
      </p:sp>
      <p:pic>
        <p:nvPicPr>
          <p:cNvPr id="27650" name="Picture 2"/>
          <p:cNvPicPr>
            <a:picLocks noChangeAspect="1" noChangeArrowheads="1"/>
          </p:cNvPicPr>
          <p:nvPr/>
        </p:nvPicPr>
        <p:blipFill>
          <a:blip r:embed="rId2" cstate="print">
            <a:lum bright="-20000" contrast="40000"/>
          </a:blip>
          <a:srcRect/>
          <a:stretch>
            <a:fillRect/>
          </a:stretch>
        </p:blipFill>
        <p:spPr bwMode="auto">
          <a:xfrm>
            <a:off x="755576" y="357167"/>
            <a:ext cx="7448965" cy="3671903"/>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lum bright="-20000" contrast="40000"/>
          </a:blip>
          <a:srcRect l="1656" r="13079" b="60457"/>
          <a:stretch>
            <a:fillRect/>
          </a:stretch>
        </p:blipFill>
        <p:spPr bwMode="auto">
          <a:xfrm>
            <a:off x="846427" y="4155956"/>
            <a:ext cx="7358114" cy="214314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78C310A0-0EDD-4901-9A84-6FA039378EA6}"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55</a:t>
            </a:fld>
            <a:endParaRPr lang="tr-TR"/>
          </a:p>
        </p:txBody>
      </p:sp>
      <p:pic>
        <p:nvPicPr>
          <p:cNvPr id="28674" name="Picture 2"/>
          <p:cNvPicPr>
            <a:picLocks noChangeAspect="1" noChangeArrowheads="1"/>
          </p:cNvPicPr>
          <p:nvPr/>
        </p:nvPicPr>
        <p:blipFill>
          <a:blip r:embed="rId2" cstate="print">
            <a:lum bright="-20000" contrast="40000"/>
          </a:blip>
          <a:srcRect r="662"/>
          <a:stretch>
            <a:fillRect/>
          </a:stretch>
        </p:blipFill>
        <p:spPr bwMode="auto">
          <a:xfrm>
            <a:off x="827584" y="260648"/>
            <a:ext cx="7704856" cy="5688632"/>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37A3D57F-D0F7-4070-8C1C-CBBEFD924FFD}"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56</a:t>
            </a:fld>
            <a:endParaRPr lang="tr-TR"/>
          </a:p>
        </p:txBody>
      </p:sp>
      <p:pic>
        <p:nvPicPr>
          <p:cNvPr id="29698" name="Picture 2"/>
          <p:cNvPicPr>
            <a:picLocks noChangeAspect="1" noChangeArrowheads="1"/>
          </p:cNvPicPr>
          <p:nvPr/>
        </p:nvPicPr>
        <p:blipFill>
          <a:blip r:embed="rId2" cstate="print">
            <a:lum bright="-20000" contrast="40000"/>
          </a:blip>
          <a:srcRect/>
          <a:stretch>
            <a:fillRect/>
          </a:stretch>
        </p:blipFill>
        <p:spPr bwMode="auto">
          <a:xfrm>
            <a:off x="827584" y="332656"/>
            <a:ext cx="7776864" cy="56769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9D61916-7B70-4EC0-A0FE-8AB883EFE20D}"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57</a:t>
            </a:fld>
            <a:endParaRPr lang="tr-TR"/>
          </a:p>
        </p:txBody>
      </p:sp>
      <p:pic>
        <p:nvPicPr>
          <p:cNvPr id="30722" name="Picture 2"/>
          <p:cNvPicPr>
            <a:picLocks noChangeAspect="1" noChangeArrowheads="1"/>
          </p:cNvPicPr>
          <p:nvPr/>
        </p:nvPicPr>
        <p:blipFill rotWithShape="1">
          <a:blip r:embed="rId2" cstate="print">
            <a:lum bright="-20000" contrast="40000"/>
          </a:blip>
          <a:srcRect l="3846" b="53633"/>
          <a:stretch/>
        </p:blipFill>
        <p:spPr bwMode="auto">
          <a:xfrm>
            <a:off x="1042987" y="908720"/>
            <a:ext cx="7258784" cy="417646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FB566BF-7CDA-4EE7-8055-E3150A2481A1}"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58</a:t>
            </a:fld>
            <a:endParaRPr lang="tr-TR"/>
          </a:p>
        </p:txBody>
      </p:sp>
      <p:pic>
        <p:nvPicPr>
          <p:cNvPr id="30722" name="Picture 2"/>
          <p:cNvPicPr>
            <a:picLocks noChangeAspect="1" noChangeArrowheads="1"/>
          </p:cNvPicPr>
          <p:nvPr/>
        </p:nvPicPr>
        <p:blipFill rotWithShape="1">
          <a:blip r:embed="rId2" cstate="print">
            <a:lum bright="-20000" contrast="40000"/>
          </a:blip>
          <a:srcRect l="3846" t="50000"/>
          <a:stretch/>
        </p:blipFill>
        <p:spPr bwMode="auto">
          <a:xfrm>
            <a:off x="1157971" y="404664"/>
            <a:ext cx="7143800" cy="3816424"/>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C2BA4072-1EFE-4771-A2F9-58E94AB2E3DB}"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59</a:t>
            </a:fld>
            <a:endParaRPr lang="tr-TR"/>
          </a:p>
        </p:txBody>
      </p:sp>
      <p:pic>
        <p:nvPicPr>
          <p:cNvPr id="28674" name="Picture 2"/>
          <p:cNvPicPr>
            <a:picLocks noChangeAspect="1" noChangeArrowheads="1"/>
          </p:cNvPicPr>
          <p:nvPr/>
        </p:nvPicPr>
        <p:blipFill>
          <a:blip r:embed="rId2" cstate="print">
            <a:lum bright="-20000" contrast="40000"/>
          </a:blip>
          <a:srcRect r="662"/>
          <a:stretch>
            <a:fillRect/>
          </a:stretch>
        </p:blipFill>
        <p:spPr bwMode="auto">
          <a:xfrm>
            <a:off x="611560" y="428604"/>
            <a:ext cx="7416824" cy="55435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9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D2A76C5C-FC0E-4953-8C44-5B86672EEA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0948" y="1385189"/>
            <a:ext cx="7969072" cy="4022105"/>
          </a:xfrm>
          <a:prstGeom prst="rect">
            <a:avLst/>
          </a:prstGeom>
          <a:noFill/>
        </p:spPr>
      </p:pic>
      <p:sp>
        <p:nvSpPr>
          <p:cNvPr id="2" name="Veri Yer Tutucusu 1">
            <a:extLst>
              <a:ext uri="{FF2B5EF4-FFF2-40B4-BE49-F238E27FC236}">
                <a16:creationId xmlns:a16="http://schemas.microsoft.com/office/drawing/2014/main" id="{81C7FB29-006C-40BE-B7C7-B41DAC6C0D64}"/>
              </a:ext>
            </a:extLst>
          </p:cNvPr>
          <p:cNvSpPr>
            <a:spLocks noGrp="1"/>
          </p:cNvSpPr>
          <p:nvPr>
            <p:ph type="dt" sz="half" idx="10"/>
          </p:nvPr>
        </p:nvSpPr>
        <p:spPr>
          <a:xfrm>
            <a:off x="1042987" y="6453386"/>
            <a:ext cx="903429" cy="404614"/>
          </a:xfrm>
        </p:spPr>
        <p:txBody>
          <a:bodyPr>
            <a:normAutofit/>
          </a:bodyPr>
          <a:lstStyle/>
          <a:p>
            <a:pPr>
              <a:spcAft>
                <a:spcPts val="600"/>
              </a:spcAft>
            </a:pPr>
            <a:fld id="{845FD087-9EA2-4FCC-90C6-996DB5163B59}" type="datetime1">
              <a:rPr lang="tr-TR" smtClean="0">
                <a:solidFill>
                  <a:srgbClr val="FFFFFF"/>
                </a:solidFill>
              </a:rPr>
              <a:t>23.03.2020</a:t>
            </a:fld>
            <a:endParaRPr lang="tr-TR">
              <a:solidFill>
                <a:srgbClr val="FFFFFF"/>
              </a:solidFill>
            </a:endParaRPr>
          </a:p>
        </p:txBody>
      </p:sp>
      <p:sp>
        <p:nvSpPr>
          <p:cNvPr id="3" name="Alt Bilgi Yer Tutucusu 2">
            <a:extLst>
              <a:ext uri="{FF2B5EF4-FFF2-40B4-BE49-F238E27FC236}">
                <a16:creationId xmlns:a16="http://schemas.microsoft.com/office/drawing/2014/main" id="{73872275-2CAC-460C-98DC-014E88E57D4E}"/>
              </a:ext>
            </a:extLst>
          </p:cNvPr>
          <p:cNvSpPr>
            <a:spLocks noGrp="1"/>
          </p:cNvSpPr>
          <p:nvPr>
            <p:ph type="ftr" sz="quarter" idx="11"/>
          </p:nvPr>
        </p:nvSpPr>
        <p:spPr>
          <a:xfrm>
            <a:off x="2170173" y="6453386"/>
            <a:ext cx="4710622" cy="404614"/>
          </a:xfrm>
        </p:spPr>
        <p:txBody>
          <a:bodyPr>
            <a:normAutofit/>
          </a:bodyPr>
          <a:lstStyle/>
          <a:p>
            <a:pPr>
              <a:spcAft>
                <a:spcPts val="600"/>
              </a:spcAft>
            </a:pPr>
            <a:r>
              <a:rPr lang="tr-TR">
                <a:solidFill>
                  <a:srgbClr val="FFFFFF"/>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761897A2-03CC-45C9-BAAD-0E57688EA1EB}"/>
              </a:ext>
            </a:extLst>
          </p:cNvPr>
          <p:cNvSpPr>
            <a:spLocks noGrp="1"/>
          </p:cNvSpPr>
          <p:nvPr>
            <p:ph type="sldNum" sz="quarter" idx="12"/>
          </p:nvPr>
        </p:nvSpPr>
        <p:spPr>
          <a:xfrm>
            <a:off x="7104552" y="6453386"/>
            <a:ext cx="1197219" cy="404614"/>
          </a:xfrm>
        </p:spPr>
        <p:txBody>
          <a:bodyPr>
            <a:normAutofit/>
          </a:bodyPr>
          <a:lstStyle/>
          <a:p>
            <a:pPr>
              <a:spcAft>
                <a:spcPts val="600"/>
              </a:spcAft>
            </a:pPr>
            <a:fld id="{A8CB5982-6128-4235-9DFF-CCD37C2CC148}" type="slidenum">
              <a:rPr lang="tr-TR">
                <a:solidFill>
                  <a:srgbClr val="FFFFFF"/>
                </a:solidFill>
              </a:rPr>
              <a:pPr>
                <a:spcAft>
                  <a:spcPts val="600"/>
                </a:spcAft>
              </a:pPr>
              <a:t>6</a:t>
            </a:fld>
            <a:endParaRPr lang="tr-TR">
              <a:solidFill>
                <a:srgbClr val="FFFFFF"/>
              </a:solidFill>
            </a:endParaRPr>
          </a:p>
        </p:txBody>
      </p:sp>
      <p:sp>
        <p:nvSpPr>
          <p:cNvPr id="6" name="Dikdörtgen 5">
            <a:extLst>
              <a:ext uri="{FF2B5EF4-FFF2-40B4-BE49-F238E27FC236}">
                <a16:creationId xmlns:a16="http://schemas.microsoft.com/office/drawing/2014/main" id="{94B84296-F323-4B55-8599-8BBCFFCD5EAB}"/>
              </a:ext>
            </a:extLst>
          </p:cNvPr>
          <p:cNvSpPr/>
          <p:nvPr/>
        </p:nvSpPr>
        <p:spPr>
          <a:xfrm>
            <a:off x="755576" y="904376"/>
            <a:ext cx="6840760" cy="405367"/>
          </a:xfrm>
          <a:prstGeom prst="rect">
            <a:avLst/>
          </a:prstGeom>
        </p:spPr>
        <p:txBody>
          <a:bodyPr wrap="square">
            <a:spAutoFit/>
          </a:bodyPr>
          <a:lstStyle/>
          <a:p>
            <a:pPr algn="just">
              <a:lnSpc>
                <a:spcPct val="107000"/>
              </a:lnSpc>
              <a:spcAft>
                <a:spcPts val="800"/>
              </a:spcAft>
            </a:pPr>
            <a:r>
              <a:rPr lang="tr-TR"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Çizelge 1. Bazı alkenlerin erime ve kaynama noktaları.</a:t>
            </a:r>
            <a:endParaRPr lang="tr-TR"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0133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E57F7AB5-76E1-4497-B756-CD8C4426EA0E}" type="datetime1">
              <a:rPr lang="tr-TR" smtClean="0"/>
              <a:t>23.03.2020</a:t>
            </a:fld>
            <a:endParaRPr lang="tr-TR"/>
          </a:p>
        </p:txBody>
      </p:sp>
      <p:sp>
        <p:nvSpPr>
          <p:cNvPr id="5" name="4 Altbilgi Yer Tutucusu"/>
          <p:cNvSpPr>
            <a:spLocks noGrp="1"/>
          </p:cNvSpPr>
          <p:nvPr>
            <p:ph type="ftr" sz="quarter" idx="11"/>
          </p:nvPr>
        </p:nvSpPr>
        <p:spPr>
          <a:xfrm rot="5400000">
            <a:off x="6908637" y="3655691"/>
            <a:ext cx="3200400" cy="528858"/>
          </a:xfrm>
        </p:spPr>
        <p:txBody>
          <a:bodyPr/>
          <a:lstStyle/>
          <a:p>
            <a:r>
              <a:rPr lang="tr-TR"/>
              <a:t>KİM224 ORGANİK KİMYA  (C) DERS NOTLARI - DOÇ.DR.KAMRAN POLAT -A.Ü. FEN FAK., KİMYA BÖL.,</a:t>
            </a:r>
            <a:endParaRPr lang="tr-TR" dirty="0"/>
          </a:p>
        </p:txBody>
      </p:sp>
      <p:sp>
        <p:nvSpPr>
          <p:cNvPr id="4" name="3 Slayt Numarası Yer Tutucusu"/>
          <p:cNvSpPr>
            <a:spLocks noGrp="1"/>
          </p:cNvSpPr>
          <p:nvPr>
            <p:ph type="sldNum" sz="quarter" idx="12"/>
          </p:nvPr>
        </p:nvSpPr>
        <p:spPr/>
        <p:txBody>
          <a:bodyPr/>
          <a:lstStyle/>
          <a:p>
            <a:fld id="{A8CB5982-6128-4235-9DFF-CCD37C2CC148}" type="slidenum">
              <a:rPr lang="tr-TR" smtClean="0"/>
              <a:pPr/>
              <a:t>60</a:t>
            </a:fld>
            <a:endParaRPr lang="tr-TR"/>
          </a:p>
        </p:txBody>
      </p:sp>
      <p:pic>
        <p:nvPicPr>
          <p:cNvPr id="31746" name="Picture 2"/>
          <p:cNvPicPr>
            <a:picLocks noChangeAspect="1" noChangeArrowheads="1"/>
          </p:cNvPicPr>
          <p:nvPr/>
        </p:nvPicPr>
        <p:blipFill>
          <a:blip r:embed="rId2" cstate="print">
            <a:lum bright="-20000" contrast="40000"/>
            <a:extLst>
              <a:ext uri="{BEBA8EAE-BF5A-486C-A8C5-ECC9F3942E4B}">
                <a14:imgProps xmlns:a14="http://schemas.microsoft.com/office/drawing/2010/main">
                  <a14:imgLayer r:embed="rId3">
                    <a14:imgEffect>
                      <a14:artisticPhotocopy/>
                    </a14:imgEffect>
                  </a14:imgLayer>
                </a14:imgProps>
              </a:ext>
            </a:extLst>
          </a:blip>
          <a:srcRect l="2857" t="4202" r="5714"/>
          <a:stretch>
            <a:fillRect/>
          </a:stretch>
        </p:blipFill>
        <p:spPr bwMode="auto">
          <a:xfrm>
            <a:off x="827584" y="357167"/>
            <a:ext cx="6984776" cy="3143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47" name="Picture 3"/>
          <p:cNvPicPr>
            <a:picLocks noChangeAspect="1" noChangeArrowheads="1"/>
          </p:cNvPicPr>
          <p:nvPr/>
        </p:nvPicPr>
        <p:blipFill>
          <a:blip r:embed="rId4" cstate="print">
            <a:duotone>
              <a:prstClr val="black"/>
              <a:schemeClr val="accent4">
                <a:tint val="45000"/>
                <a:satMod val="400000"/>
              </a:schemeClr>
            </a:duotone>
          </a:blip>
          <a:srcRect b="52569"/>
          <a:stretch>
            <a:fillRect/>
          </a:stretch>
        </p:blipFill>
        <p:spPr bwMode="auto">
          <a:xfrm>
            <a:off x="827584" y="3789040"/>
            <a:ext cx="7098012" cy="2638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666380F-A053-42FF-9993-1E1528FA9ACB}"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61</a:t>
            </a:fld>
            <a:endParaRPr lang="tr-TR"/>
          </a:p>
        </p:txBody>
      </p:sp>
      <p:pic>
        <p:nvPicPr>
          <p:cNvPr id="32770" name="Picture 2"/>
          <p:cNvPicPr>
            <a:picLocks noChangeAspect="1" noChangeArrowheads="1"/>
          </p:cNvPicPr>
          <p:nvPr/>
        </p:nvPicPr>
        <p:blipFill>
          <a:blip r:embed="rId2" cstate="print">
            <a:lum bright="-20000" contrast="40000"/>
          </a:blip>
          <a:srcRect/>
          <a:stretch>
            <a:fillRect/>
          </a:stretch>
        </p:blipFill>
        <p:spPr bwMode="auto">
          <a:xfrm>
            <a:off x="928662" y="285728"/>
            <a:ext cx="6858048" cy="600079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9DF51F5-8415-4DD7-8588-F3F469CE52FA}"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62</a:t>
            </a:fld>
            <a:endParaRPr lang="tr-TR"/>
          </a:p>
        </p:txBody>
      </p:sp>
      <p:pic>
        <p:nvPicPr>
          <p:cNvPr id="33794" name="Picture 2"/>
          <p:cNvPicPr>
            <a:picLocks noChangeAspect="1" noChangeArrowheads="1"/>
          </p:cNvPicPr>
          <p:nvPr/>
        </p:nvPicPr>
        <p:blipFill>
          <a:blip r:embed="rId2" cstate="print">
            <a:lum bright="-20000" contrast="40000"/>
          </a:blip>
          <a:srcRect l="2249" r="5547" b="4938"/>
          <a:stretch>
            <a:fillRect/>
          </a:stretch>
        </p:blipFill>
        <p:spPr bwMode="auto">
          <a:xfrm>
            <a:off x="1071538" y="285728"/>
            <a:ext cx="6572296" cy="600079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C9B1B85-44B7-4D4C-BFC1-7203383032BE}"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63</a:t>
            </a:fld>
            <a:endParaRPr lang="tr-TR"/>
          </a:p>
        </p:txBody>
      </p:sp>
      <p:pic>
        <p:nvPicPr>
          <p:cNvPr id="34820" name="Picture 4"/>
          <p:cNvPicPr>
            <a:picLocks noChangeAspect="1" noChangeArrowheads="1"/>
          </p:cNvPicPr>
          <p:nvPr/>
        </p:nvPicPr>
        <p:blipFill>
          <a:blip r:embed="rId2" cstate="print">
            <a:lum bright="-20000" contrast="40000"/>
          </a:blip>
          <a:srcRect l="3441" t="24409" r="4453" b="6693"/>
          <a:stretch>
            <a:fillRect/>
          </a:stretch>
        </p:blipFill>
        <p:spPr bwMode="auto">
          <a:xfrm>
            <a:off x="1071538" y="332656"/>
            <a:ext cx="6343423" cy="20247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4821" name="Picture 5"/>
          <p:cNvPicPr>
            <a:picLocks noChangeAspect="1" noChangeArrowheads="1"/>
          </p:cNvPicPr>
          <p:nvPr/>
        </p:nvPicPr>
        <p:blipFill>
          <a:blip r:embed="rId3" cstate="print">
            <a:lum bright="-20000" contrast="40000"/>
          </a:blip>
          <a:srcRect t="3245" r="4301" b="15619"/>
          <a:stretch>
            <a:fillRect/>
          </a:stretch>
        </p:blipFill>
        <p:spPr bwMode="auto">
          <a:xfrm>
            <a:off x="1071538" y="2564904"/>
            <a:ext cx="6357982" cy="3790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5033BFA-6F7D-4FC8-9A1A-89CAC1F69C1F}"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64</a:t>
            </a:fld>
            <a:endParaRPr lang="tr-TR"/>
          </a:p>
        </p:txBody>
      </p:sp>
      <p:pic>
        <p:nvPicPr>
          <p:cNvPr id="35842" name="Picture 2"/>
          <p:cNvPicPr>
            <a:picLocks noChangeAspect="1" noChangeArrowheads="1"/>
          </p:cNvPicPr>
          <p:nvPr/>
        </p:nvPicPr>
        <p:blipFill>
          <a:blip r:embed="rId2" cstate="print">
            <a:lum bright="-20000" contrast="40000"/>
          </a:blip>
          <a:srcRect l="5151" r="4189"/>
          <a:stretch>
            <a:fillRect/>
          </a:stretch>
        </p:blipFill>
        <p:spPr bwMode="auto">
          <a:xfrm>
            <a:off x="1214414" y="285728"/>
            <a:ext cx="6643734" cy="403860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lum bright="-20000" contrast="40000"/>
          </a:blip>
          <a:srcRect l="5416" r="5416" b="26744"/>
          <a:stretch>
            <a:fillRect/>
          </a:stretch>
        </p:blipFill>
        <p:spPr bwMode="auto">
          <a:xfrm>
            <a:off x="1428728" y="4214818"/>
            <a:ext cx="6429420" cy="2000264"/>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1614924-3095-481B-A59A-31B61A127D9C}" type="datetime1">
              <a:rPr lang="tr-TR" smtClean="0"/>
              <a:t>23.03.2020</a:t>
            </a:fld>
            <a:endParaRPr lang="tr-TR"/>
          </a:p>
        </p:txBody>
      </p:sp>
      <p:sp>
        <p:nvSpPr>
          <p:cNvPr id="5" name="4 Altbilgi Yer Tutucusu"/>
          <p:cNvSpPr>
            <a:spLocks noGrp="1"/>
          </p:cNvSpPr>
          <p:nvPr>
            <p:ph type="ftr" sz="quarter" idx="11"/>
          </p:nvPr>
        </p:nvSpPr>
        <p:spPr/>
        <p:txBody>
          <a:bodyPr/>
          <a:lstStyle/>
          <a:p>
            <a:r>
              <a:rPr lang="tr-TR"/>
              <a:t>KİM224 ORGANİK KİMYA  (C) DERS NOTLARI - DOÇ.DR.KAMRAN POLAT -A.Ü. FEN FAK., KİMYA BÖL.,</a:t>
            </a:r>
          </a:p>
        </p:txBody>
      </p:sp>
      <p:sp>
        <p:nvSpPr>
          <p:cNvPr id="4" name="3 Slayt Numarası Yer Tutucusu"/>
          <p:cNvSpPr>
            <a:spLocks noGrp="1"/>
          </p:cNvSpPr>
          <p:nvPr>
            <p:ph type="sldNum" sz="quarter" idx="12"/>
          </p:nvPr>
        </p:nvSpPr>
        <p:spPr/>
        <p:txBody>
          <a:bodyPr/>
          <a:lstStyle/>
          <a:p>
            <a:fld id="{A8CB5982-6128-4235-9DFF-CCD37C2CC148}" type="slidenum">
              <a:rPr lang="tr-TR" smtClean="0"/>
              <a:pPr/>
              <a:t>65</a:t>
            </a:fld>
            <a:endParaRPr lang="tr-TR"/>
          </a:p>
        </p:txBody>
      </p:sp>
      <p:pic>
        <p:nvPicPr>
          <p:cNvPr id="36866" name="Picture 2"/>
          <p:cNvPicPr>
            <a:picLocks noChangeAspect="1" noChangeArrowheads="1"/>
          </p:cNvPicPr>
          <p:nvPr/>
        </p:nvPicPr>
        <p:blipFill>
          <a:blip r:embed="rId2" cstate="print">
            <a:lum bright="-20000" contrast="40000"/>
          </a:blip>
          <a:srcRect/>
          <a:stretch>
            <a:fillRect/>
          </a:stretch>
        </p:blipFill>
        <p:spPr bwMode="auto">
          <a:xfrm>
            <a:off x="857224" y="404664"/>
            <a:ext cx="6955136" cy="5596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2656B6C-E394-4783-84AC-00E03B9125B3}" type="datetime1">
              <a:rPr lang="tr-TR" smtClean="0"/>
              <a:t>23.03.2020</a:t>
            </a:fld>
            <a:endParaRPr lang="tr-TR"/>
          </a:p>
        </p:txBody>
      </p:sp>
      <p:sp>
        <p:nvSpPr>
          <p:cNvPr id="5" name="4 Altbilgi Yer Tutucusu"/>
          <p:cNvSpPr>
            <a:spLocks noGrp="1"/>
          </p:cNvSpPr>
          <p:nvPr>
            <p:ph type="ftr" sz="quarter" idx="11"/>
          </p:nvPr>
        </p:nvSpPr>
        <p:spPr>
          <a:xfrm rot="5400000">
            <a:off x="6800625" y="3648647"/>
            <a:ext cx="3200400" cy="600866"/>
          </a:xfrm>
        </p:spPr>
        <p:txBody>
          <a:bodyPr/>
          <a:lstStyle/>
          <a:p>
            <a:r>
              <a:rPr lang="tr-TR"/>
              <a:t>KİM224 ORGANİK KİMYA  (C) DERS NOTLARI - DOÇ.DR.KAMRAN POLAT -A.Ü. FEN FAK., KİMYA BÖL.,</a:t>
            </a:r>
            <a:endParaRPr lang="tr-TR" dirty="0"/>
          </a:p>
        </p:txBody>
      </p:sp>
      <p:sp>
        <p:nvSpPr>
          <p:cNvPr id="4" name="3 Slayt Numarası Yer Tutucusu"/>
          <p:cNvSpPr>
            <a:spLocks noGrp="1"/>
          </p:cNvSpPr>
          <p:nvPr>
            <p:ph type="sldNum" sz="quarter" idx="12"/>
          </p:nvPr>
        </p:nvSpPr>
        <p:spPr/>
        <p:txBody>
          <a:bodyPr/>
          <a:lstStyle/>
          <a:p>
            <a:fld id="{A8CB5982-6128-4235-9DFF-CCD37C2CC148}" type="slidenum">
              <a:rPr lang="tr-TR" smtClean="0"/>
              <a:pPr/>
              <a:t>66</a:t>
            </a:fld>
            <a:endParaRPr lang="tr-TR"/>
          </a:p>
        </p:txBody>
      </p:sp>
      <p:pic>
        <p:nvPicPr>
          <p:cNvPr id="37890" name="Picture 2"/>
          <p:cNvPicPr>
            <a:picLocks noChangeAspect="1" noChangeArrowheads="1"/>
          </p:cNvPicPr>
          <p:nvPr/>
        </p:nvPicPr>
        <p:blipFill>
          <a:blip r:embed="rId2" cstate="print">
            <a:lum bright="-20000" contrast="40000"/>
            <a:extLst>
              <a:ext uri="{BEBA8EAE-BF5A-486C-A8C5-ECC9F3942E4B}">
                <a14:imgProps xmlns:a14="http://schemas.microsoft.com/office/drawing/2010/main">
                  <a14:imgLayer r:embed="rId3">
                    <a14:imgEffect>
                      <a14:sharpenSoften amount="33000"/>
                    </a14:imgEffect>
                  </a14:imgLayer>
                </a14:imgProps>
              </a:ext>
            </a:extLst>
          </a:blip>
          <a:srcRect l="4954" t="3125" r="4887" b="6249"/>
          <a:stretch>
            <a:fillRect/>
          </a:stretch>
        </p:blipFill>
        <p:spPr bwMode="auto">
          <a:xfrm>
            <a:off x="857224" y="260648"/>
            <a:ext cx="6500858" cy="18110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789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81000"/>
                    </a14:imgEffect>
                    <a14:imgEffect>
                      <a14:brightnessContrast bright="6000" contrast="33000"/>
                    </a14:imgEffect>
                  </a14:imgLayer>
                </a14:imgProps>
              </a:ext>
            </a:extLst>
          </a:blip>
          <a:srcRect l="7923" b="26090"/>
          <a:stretch>
            <a:fillRect/>
          </a:stretch>
        </p:blipFill>
        <p:spPr bwMode="auto">
          <a:xfrm>
            <a:off x="928662" y="2204864"/>
            <a:ext cx="6523658" cy="42228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1D7898-A921-4365-BC53-34A02F84A146}"/>
              </a:ext>
            </a:extLst>
          </p:cNvPr>
          <p:cNvSpPr>
            <a:spLocks noGrp="1"/>
          </p:cNvSpPr>
          <p:nvPr>
            <p:ph type="dt" sz="half" idx="10"/>
          </p:nvPr>
        </p:nvSpPr>
        <p:spPr/>
        <p:txBody>
          <a:bodyPr/>
          <a:lstStyle/>
          <a:p>
            <a:fld id="{01661C74-4084-46CC-B095-25148F4A7604}"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0FB86057-4FAC-433A-8C2E-5A66E257F8E6}"/>
              </a:ext>
            </a:extLst>
          </p:cNvPr>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4EE1115E-B95F-4F1E-B35C-D04D91BBD726}"/>
              </a:ext>
            </a:extLst>
          </p:cNvPr>
          <p:cNvSpPr>
            <a:spLocks noGrp="1"/>
          </p:cNvSpPr>
          <p:nvPr>
            <p:ph type="sldNum" sz="quarter" idx="12"/>
          </p:nvPr>
        </p:nvSpPr>
        <p:spPr/>
        <p:txBody>
          <a:bodyPr/>
          <a:lstStyle/>
          <a:p>
            <a:fld id="{A8CB5982-6128-4235-9DFF-CCD37C2CC148}" type="slidenum">
              <a:rPr lang="tr-TR" smtClean="0">
                <a:solidFill>
                  <a:srgbClr val="5A6378"/>
                </a:solidFill>
              </a:rPr>
              <a:pPr/>
              <a:t>7</a:t>
            </a:fld>
            <a:endParaRPr lang="tr-TR">
              <a:solidFill>
                <a:srgbClr val="5A6378"/>
              </a:solidFill>
            </a:endParaRPr>
          </a:p>
        </p:txBody>
      </p:sp>
      <p:sp>
        <p:nvSpPr>
          <p:cNvPr id="5" name="Dikdörtgen 4">
            <a:extLst>
              <a:ext uri="{FF2B5EF4-FFF2-40B4-BE49-F238E27FC236}">
                <a16:creationId xmlns:a16="http://schemas.microsoft.com/office/drawing/2014/main" id="{A0740436-9776-4BB0-B3B2-6E4C200B3A5C}"/>
              </a:ext>
            </a:extLst>
          </p:cNvPr>
          <p:cNvSpPr/>
          <p:nvPr/>
        </p:nvSpPr>
        <p:spPr>
          <a:xfrm>
            <a:off x="1012455" y="332656"/>
            <a:ext cx="7632848" cy="2051972"/>
          </a:xfrm>
          <a:prstGeom prst="rect">
            <a:avLst/>
          </a:prstGeom>
        </p:spPr>
        <p:txBody>
          <a:bodyPr wrap="square">
            <a:spAutoFit/>
          </a:bodyPr>
          <a:lstStyle/>
          <a:p>
            <a:pPr algn="just">
              <a:lnSpc>
                <a:spcPct val="107000"/>
              </a:lnSpc>
              <a:spcAft>
                <a:spcPts val="8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Etilen, büyük bir ticari kimyasaldır. ABD kimya endüstrisi, başta petrokimya endüstrisi olmak üzer, diğer sentetik organik kimyasallardan her yıl yaklaşık 25 milyar kilogram etilen üretiyor. Bu etilenin yarısından fazlası en tanıdık plastiklerden biri olan polietilenin üretimine girer. Propilen de endüstriyel bir kimyasaldır. Polipropilen başta olmak üzere diğer polimer ve plastikler ile izopropil alkol üretiminde kullanılır.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ethylene and polymers ile ilgili gÃ¶rsel sonucu">
            <a:extLst>
              <a:ext uri="{FF2B5EF4-FFF2-40B4-BE49-F238E27FC236}">
                <a16:creationId xmlns:a16="http://schemas.microsoft.com/office/drawing/2014/main" id="{2105EE8E-E25D-4A5F-B701-D16125D29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995" y="2547739"/>
            <a:ext cx="6552727"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ylene and polymers ile ilgili gÃ¶rsel sonucu">
            <a:extLst>
              <a:ext uri="{FF2B5EF4-FFF2-40B4-BE49-F238E27FC236}">
                <a16:creationId xmlns:a16="http://schemas.microsoft.com/office/drawing/2014/main" id="{8AA360DF-78B9-4F4F-B2B9-52CB3A124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580" y="4346058"/>
            <a:ext cx="2618348" cy="1891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thylene and polymers ile ilgili gÃ¶rsel sonucu">
            <a:extLst>
              <a:ext uri="{FF2B5EF4-FFF2-40B4-BE49-F238E27FC236}">
                <a16:creationId xmlns:a16="http://schemas.microsoft.com/office/drawing/2014/main" id="{C9C5684A-3401-4473-9138-2CDC0C5E2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962" y="4203008"/>
            <a:ext cx="2697760" cy="189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3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A17256B-7746-4F67-ACF7-D41C82BA81FE}"/>
              </a:ext>
            </a:extLst>
          </p:cNvPr>
          <p:cNvSpPr>
            <a:spLocks noGrp="1"/>
          </p:cNvSpPr>
          <p:nvPr>
            <p:ph type="dt" sz="half" idx="10"/>
          </p:nvPr>
        </p:nvSpPr>
        <p:spPr/>
        <p:txBody>
          <a:bodyPr/>
          <a:lstStyle/>
          <a:p>
            <a:fld id="{A9D7E2C2-B467-4179-90C4-A0F855689D76}"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5924A87C-DF44-4B3C-8D9D-ADF8B0E4C302}"/>
              </a:ext>
            </a:extLst>
          </p:cNvPr>
          <p:cNvSpPr>
            <a:spLocks noGrp="1"/>
          </p:cNvSpPr>
          <p:nvPr>
            <p:ph type="ftr" sz="quarter" idx="11"/>
          </p:nvPr>
        </p:nvSpPr>
        <p:spPr/>
        <p:txBody>
          <a:bodyPr/>
          <a:lstStyle/>
          <a:p>
            <a:r>
              <a:rPr lang="tr-TR">
                <a:solidFill>
                  <a:srgbClr val="5A6378"/>
                </a:solidFill>
              </a:rPr>
              <a:t>KİM224 ORGANİK KİMYA  (C) DERS NOTLARI - DOÇ.DR.KAMRAN POLAT -A.Ü. FEN FAK., KİMYA BÖL.,</a:t>
            </a:r>
          </a:p>
        </p:txBody>
      </p:sp>
      <p:sp>
        <p:nvSpPr>
          <p:cNvPr id="4" name="Slayt Numarası Yer Tutucusu 3">
            <a:extLst>
              <a:ext uri="{FF2B5EF4-FFF2-40B4-BE49-F238E27FC236}">
                <a16:creationId xmlns:a16="http://schemas.microsoft.com/office/drawing/2014/main" id="{DF96797B-006B-444F-B1C7-E6F92D98E72A}"/>
              </a:ext>
            </a:extLst>
          </p:cNvPr>
          <p:cNvSpPr>
            <a:spLocks noGrp="1"/>
          </p:cNvSpPr>
          <p:nvPr>
            <p:ph type="sldNum" sz="quarter" idx="12"/>
          </p:nvPr>
        </p:nvSpPr>
        <p:spPr/>
        <p:txBody>
          <a:bodyPr/>
          <a:lstStyle/>
          <a:p>
            <a:fld id="{A8CB5982-6128-4235-9DFF-CCD37C2CC148}" type="slidenum">
              <a:rPr lang="tr-TR" smtClean="0">
                <a:solidFill>
                  <a:srgbClr val="5A6378"/>
                </a:solidFill>
              </a:rPr>
              <a:pPr/>
              <a:t>8</a:t>
            </a:fld>
            <a:endParaRPr lang="tr-TR">
              <a:solidFill>
                <a:srgbClr val="5A6378"/>
              </a:solidFill>
            </a:endParaRPr>
          </a:p>
        </p:txBody>
      </p:sp>
      <p:pic>
        <p:nvPicPr>
          <p:cNvPr id="5" name="Resim 4">
            <a:extLst>
              <a:ext uri="{FF2B5EF4-FFF2-40B4-BE49-F238E27FC236}">
                <a16:creationId xmlns:a16="http://schemas.microsoft.com/office/drawing/2014/main" id="{3A04645C-3BFB-4969-8E49-4F4FEC1D2F96}"/>
              </a:ext>
            </a:extLst>
          </p:cNvPr>
          <p:cNvPicPr>
            <a:picLocks noChangeAspect="1"/>
          </p:cNvPicPr>
          <p:nvPr/>
        </p:nvPicPr>
        <p:blipFill>
          <a:blip r:embed="rId2"/>
          <a:stretch>
            <a:fillRect/>
          </a:stretch>
        </p:blipFill>
        <p:spPr>
          <a:xfrm>
            <a:off x="838970" y="663575"/>
            <a:ext cx="7373028" cy="4045839"/>
          </a:xfrm>
          <a:prstGeom prst="rect">
            <a:avLst/>
          </a:prstGeom>
        </p:spPr>
      </p:pic>
      <p:sp>
        <p:nvSpPr>
          <p:cNvPr id="6" name="Dikdörtgen 5">
            <a:extLst>
              <a:ext uri="{FF2B5EF4-FFF2-40B4-BE49-F238E27FC236}">
                <a16:creationId xmlns:a16="http://schemas.microsoft.com/office/drawing/2014/main" id="{258FC1B3-9982-46C5-A72A-1344E5CE830B}"/>
              </a:ext>
            </a:extLst>
          </p:cNvPr>
          <p:cNvSpPr/>
          <p:nvPr/>
        </p:nvSpPr>
        <p:spPr>
          <a:xfrm>
            <a:off x="1042987" y="201930"/>
            <a:ext cx="6253003" cy="405367"/>
          </a:xfrm>
          <a:prstGeom prst="rect">
            <a:avLst/>
          </a:prstGeom>
        </p:spPr>
        <p:txBody>
          <a:bodyPr wrap="square">
            <a:spAutoFit/>
          </a:bodyPr>
          <a:lstStyle/>
          <a:p>
            <a:pPr algn="just">
              <a:lnSpc>
                <a:spcPct val="107000"/>
              </a:lnSpc>
              <a:spcAft>
                <a:spcPts val="800"/>
              </a:spcAft>
            </a:pPr>
            <a:r>
              <a:rPr lang="tr-TR" sz="20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Çizelge 2. Bazı alken polimerlerinin kullanım alanları</a:t>
            </a:r>
            <a:endParaRPr lang="tr-TR"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a:extLst>
              <a:ext uri="{FF2B5EF4-FFF2-40B4-BE49-F238E27FC236}">
                <a16:creationId xmlns:a16="http://schemas.microsoft.com/office/drawing/2014/main" id="{19E5454A-9F72-4FEC-B910-662D6270321D}"/>
              </a:ext>
            </a:extLst>
          </p:cNvPr>
          <p:cNvPicPr>
            <a:picLocks noChangeAspect="1"/>
          </p:cNvPicPr>
          <p:nvPr/>
        </p:nvPicPr>
        <p:blipFill>
          <a:blip r:embed="rId3"/>
          <a:stretch>
            <a:fillRect/>
          </a:stretch>
        </p:blipFill>
        <p:spPr>
          <a:xfrm>
            <a:off x="838970" y="4750321"/>
            <a:ext cx="2533650" cy="1595260"/>
          </a:xfrm>
          <a:prstGeom prst="rect">
            <a:avLst/>
          </a:prstGeom>
        </p:spPr>
      </p:pic>
      <p:pic>
        <p:nvPicPr>
          <p:cNvPr id="3074" name="Picture 2" descr="polytetrafluoroethylene ile ilgili gÃ¶rsel sonucu">
            <a:extLst>
              <a:ext uri="{FF2B5EF4-FFF2-40B4-BE49-F238E27FC236}">
                <a16:creationId xmlns:a16="http://schemas.microsoft.com/office/drawing/2014/main" id="{6652A83A-C7AC-44CA-AFAF-4A9FD61F4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854797"/>
            <a:ext cx="2628900" cy="13863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lytetrafluoroethylene ile ilgili gÃ¶rsel sonucu">
            <a:extLst>
              <a:ext uri="{FF2B5EF4-FFF2-40B4-BE49-F238E27FC236}">
                <a16:creationId xmlns:a16="http://schemas.microsoft.com/office/drawing/2014/main" id="{8AC5F135-E209-4D43-B448-863E8A54D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056" y="4835159"/>
            <a:ext cx="2143125" cy="159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0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olypropylene ile ilgili gÃ¶rsel sonucu">
            <a:extLst>
              <a:ext uri="{FF2B5EF4-FFF2-40B4-BE49-F238E27FC236}">
                <a16:creationId xmlns:a16="http://schemas.microsoft.com/office/drawing/2014/main" id="{75DE4602-4228-4749-A481-201A3EDE5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1" y="420095"/>
            <a:ext cx="4070073" cy="2708448"/>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polypropylene ile ilgili gÃ¶rsel sonucu">
            <a:extLst>
              <a:ext uri="{FF2B5EF4-FFF2-40B4-BE49-F238E27FC236}">
                <a16:creationId xmlns:a16="http://schemas.microsoft.com/office/drawing/2014/main" id="{B6C9CC0A-702C-469A-85E5-068BFB352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63" y="321734"/>
            <a:ext cx="2905170" cy="290517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914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olypropylene ile ilgili gÃ¶rsel sonucu">
            <a:extLst>
              <a:ext uri="{FF2B5EF4-FFF2-40B4-BE49-F238E27FC236}">
                <a16:creationId xmlns:a16="http://schemas.microsoft.com/office/drawing/2014/main" id="{3A97A65D-0311-4765-8BB8-C9831DE3E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657152"/>
            <a:ext cx="4070073" cy="2708448"/>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C8CA0D30-194E-4E6B-A492-D702A262BC5D}"/>
              </a:ext>
            </a:extLst>
          </p:cNvPr>
          <p:cNvSpPr>
            <a:spLocks noGrp="1"/>
          </p:cNvSpPr>
          <p:nvPr>
            <p:ph type="ftr" sz="quarter" idx="11"/>
          </p:nvPr>
        </p:nvSpPr>
        <p:spPr>
          <a:xfrm>
            <a:off x="342900" y="6356350"/>
            <a:ext cx="4070073" cy="365125"/>
          </a:xfrm>
        </p:spPr>
        <p:txBody>
          <a:bodyPr>
            <a:normAutofit/>
          </a:bodyPr>
          <a:lstStyle/>
          <a:p>
            <a:pPr>
              <a:lnSpc>
                <a:spcPct val="90000"/>
              </a:lnSpc>
              <a:spcAft>
                <a:spcPts val="600"/>
              </a:spcAft>
            </a:pPr>
            <a:r>
              <a:rPr lang="tr-TR" sz="900"/>
              <a:t>KİM224 ORGANİK KİMYA  (C) DERS NOTLARI - DOÇ.DR.KAMRAN POLAT -A.Ü. FEN FAK., KİMYA BÖL.,</a:t>
            </a:r>
          </a:p>
        </p:txBody>
      </p:sp>
      <p:pic>
        <p:nvPicPr>
          <p:cNvPr id="5" name="Resim 4">
            <a:extLst>
              <a:ext uri="{FF2B5EF4-FFF2-40B4-BE49-F238E27FC236}">
                <a16:creationId xmlns:a16="http://schemas.microsoft.com/office/drawing/2014/main" id="{0818FC69-D13A-4EEF-B024-FC701A9F3E3C}"/>
              </a:ext>
            </a:extLst>
          </p:cNvPr>
          <p:cNvPicPr>
            <a:picLocks noChangeAspect="1"/>
          </p:cNvPicPr>
          <p:nvPr/>
        </p:nvPicPr>
        <p:blipFill>
          <a:blip r:embed="rId5"/>
          <a:stretch>
            <a:fillRect/>
          </a:stretch>
        </p:blipFill>
        <p:spPr>
          <a:xfrm>
            <a:off x="4749235" y="3631096"/>
            <a:ext cx="3798025" cy="2760560"/>
          </a:xfrm>
          <a:prstGeom prst="rect">
            <a:avLst/>
          </a:prstGeom>
        </p:spPr>
      </p:pic>
      <p:sp>
        <p:nvSpPr>
          <p:cNvPr id="2" name="Veri Yer Tutucusu 1">
            <a:extLst>
              <a:ext uri="{FF2B5EF4-FFF2-40B4-BE49-F238E27FC236}">
                <a16:creationId xmlns:a16="http://schemas.microsoft.com/office/drawing/2014/main" id="{4059C654-90C9-4105-8B20-310F4C6BBAAF}"/>
              </a:ext>
            </a:extLst>
          </p:cNvPr>
          <p:cNvSpPr>
            <a:spLocks noGrp="1"/>
          </p:cNvSpPr>
          <p:nvPr>
            <p:ph type="dt" sz="half" idx="10"/>
          </p:nvPr>
        </p:nvSpPr>
        <p:spPr>
          <a:xfrm>
            <a:off x="4731025" y="6356350"/>
            <a:ext cx="2057400" cy="365125"/>
          </a:xfrm>
        </p:spPr>
        <p:txBody>
          <a:bodyPr>
            <a:normAutofit/>
          </a:bodyPr>
          <a:lstStyle/>
          <a:p>
            <a:pPr>
              <a:spcAft>
                <a:spcPts val="600"/>
              </a:spcAft>
            </a:pPr>
            <a:fld id="{03DD851F-A4E8-4368-A40B-4A0C8EC29E10}" type="datetime1">
              <a:rPr lang="tr-TR" smtClean="0"/>
              <a:t>23.03.2020</a:t>
            </a:fld>
            <a:endParaRPr lang="tr-TR"/>
          </a:p>
        </p:txBody>
      </p:sp>
      <p:sp>
        <p:nvSpPr>
          <p:cNvPr id="4" name="Slayt Numarası Yer Tutucusu 3">
            <a:extLst>
              <a:ext uri="{FF2B5EF4-FFF2-40B4-BE49-F238E27FC236}">
                <a16:creationId xmlns:a16="http://schemas.microsoft.com/office/drawing/2014/main" id="{532683BE-A1C7-42C5-ABCF-0BE7EAD532E5}"/>
              </a:ext>
            </a:extLst>
          </p:cNvPr>
          <p:cNvSpPr>
            <a:spLocks noGrp="1"/>
          </p:cNvSpPr>
          <p:nvPr>
            <p:ph type="sldNum" sz="quarter" idx="12"/>
          </p:nvPr>
        </p:nvSpPr>
        <p:spPr>
          <a:xfrm>
            <a:off x="6457950" y="6356350"/>
            <a:ext cx="2057400" cy="365125"/>
          </a:xfrm>
        </p:spPr>
        <p:txBody>
          <a:bodyPr>
            <a:normAutofit/>
          </a:bodyPr>
          <a:lstStyle/>
          <a:p>
            <a:pPr>
              <a:spcAft>
                <a:spcPts val="600"/>
              </a:spcAft>
            </a:pPr>
            <a:fld id="{A8CB5982-6128-4235-9DFF-CCD37C2CC148}" type="slidenum">
              <a:rPr lang="tr-TR" smtClean="0"/>
              <a:pPr>
                <a:spcAft>
                  <a:spcPts val="600"/>
                </a:spcAft>
              </a:pPr>
              <a:t>9</a:t>
            </a:fld>
            <a:endParaRPr lang="tr-TR"/>
          </a:p>
        </p:txBody>
      </p:sp>
    </p:spTree>
    <p:extLst>
      <p:ext uri="{BB962C8B-B14F-4D97-AF65-F5344CB8AC3E}">
        <p14:creationId xmlns:p14="http://schemas.microsoft.com/office/powerpoint/2010/main" val="286639887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2115</Words>
  <Application>Microsoft Office PowerPoint</Application>
  <PresentationFormat>Ekran Gösterisi (4:3)</PresentationFormat>
  <Paragraphs>209</Paragraphs>
  <Slides>66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66</vt:i4>
      </vt:variant>
    </vt:vector>
  </HeadingPairs>
  <TitlesOfParts>
    <vt:vector size="70" baseType="lpstr">
      <vt:lpstr>Calibri</vt:lpstr>
      <vt:lpstr>Franklin Gothic Book</vt:lpstr>
      <vt:lpstr>Times New Roman</vt:lpstr>
      <vt:lpstr>Crop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BUSKAMU</dc:creator>
  <cp:lastModifiedBy>Kamran Polat</cp:lastModifiedBy>
  <cp:revision>19</cp:revision>
  <dcterms:created xsi:type="dcterms:W3CDTF">2018-12-12T17:06:36Z</dcterms:created>
  <dcterms:modified xsi:type="dcterms:W3CDTF">2020-03-23T18:54:50Z</dcterms:modified>
</cp:coreProperties>
</file>