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58" r:id="rId6"/>
    <p:sldId id="262" r:id="rId7"/>
    <p:sldId id="261" r:id="rId8"/>
    <p:sldId id="264" r:id="rId9"/>
    <p:sldId id="266"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11308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91189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8031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0421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77345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3855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42F66FB-8DFA-4E1F-A058-C31F2E565823}" type="datetimeFigureOut">
              <a:rPr lang="tr-TR" smtClean="0"/>
              <a:t>11.4.2018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60592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42F66FB-8DFA-4E1F-A058-C31F2E565823}" type="datetimeFigureOut">
              <a:rPr lang="tr-TR" smtClean="0"/>
              <a:t>11.4.2018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15460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42F66FB-8DFA-4E1F-A058-C31F2E565823}" type="datetimeFigureOut">
              <a:rPr lang="tr-TR" smtClean="0"/>
              <a:t>11.4.2018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906162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66434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4216996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F66FB-8DFA-4E1F-A058-C31F2E565823}" type="datetimeFigureOut">
              <a:rPr lang="tr-TR" smtClean="0"/>
              <a:t>11.4.2018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2A5E1-E36E-4A82-93B6-7D3D471CA118}" type="slidenum">
              <a:rPr lang="tr-TR" smtClean="0"/>
              <a:t>‹#›</a:t>
            </a:fld>
            <a:endParaRPr lang="tr-TR"/>
          </a:p>
        </p:txBody>
      </p:sp>
    </p:spTree>
    <p:extLst>
      <p:ext uri="{BB962C8B-B14F-4D97-AF65-F5344CB8AC3E}">
        <p14:creationId xmlns:p14="http://schemas.microsoft.com/office/powerpoint/2010/main" val="1224611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732551" y="1903751"/>
            <a:ext cx="5876144" cy="2638268"/>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r>
              <a:rPr lang="tr-TR" b="1" dirty="0" smtClean="0"/>
              <a:t>1. FELSEFE, DİN </a:t>
            </a:r>
            <a:br>
              <a:rPr lang="tr-TR" b="1" dirty="0" smtClean="0"/>
            </a:br>
            <a:r>
              <a:rPr lang="tr-TR" b="1" dirty="0" smtClean="0"/>
              <a:t>VE </a:t>
            </a:r>
            <a:br>
              <a:rPr lang="tr-TR" b="1" dirty="0" smtClean="0"/>
            </a:br>
            <a:r>
              <a:rPr lang="tr-TR" b="1" dirty="0" smtClean="0"/>
              <a:t>DİN FELSEFESİ</a:t>
            </a:r>
            <a:endParaRPr lang="tr-TR" b="1" dirty="0"/>
          </a:p>
        </p:txBody>
      </p:sp>
    </p:spTree>
    <p:extLst>
      <p:ext uri="{BB962C8B-B14F-4D97-AF65-F5344CB8AC3E}">
        <p14:creationId xmlns:p14="http://schemas.microsoft.com/office/powerpoint/2010/main" val="478237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15536"/>
          </a:xfrm>
        </p:spPr>
        <p:txBody>
          <a:bodyPr>
            <a:normAutofit fontScale="90000"/>
          </a:bodyPr>
          <a:lstStyle/>
          <a:p>
            <a:pPr algn="ctr"/>
            <a:r>
              <a:rPr lang="tr-TR" dirty="0" smtClean="0"/>
              <a:t>Kaynaklar</a:t>
            </a:r>
            <a:endParaRPr lang="tr-TR" dirty="0"/>
          </a:p>
        </p:txBody>
      </p:sp>
      <p:sp>
        <p:nvSpPr>
          <p:cNvPr id="3" name="İçerik Yer Tutucusu 2"/>
          <p:cNvSpPr>
            <a:spLocks noGrp="1"/>
          </p:cNvSpPr>
          <p:nvPr>
            <p:ph idx="1"/>
          </p:nvPr>
        </p:nvSpPr>
        <p:spPr>
          <a:xfrm>
            <a:off x="838200" y="980662"/>
            <a:ext cx="10515600" cy="5196301"/>
          </a:xfrm>
        </p:spPr>
        <p:txBody>
          <a:bodyPr>
            <a:normAutofit fontScale="85000" lnSpcReduction="20000"/>
          </a:bodyPr>
          <a:lstStyle/>
          <a:p>
            <a:r>
              <a:rPr lang="tr-TR" b="1" dirty="0"/>
              <a:t>Aydın</a:t>
            </a:r>
            <a:r>
              <a:rPr lang="tr-TR" dirty="0"/>
              <a:t>, M. (2002). </a:t>
            </a:r>
            <a:r>
              <a:rPr lang="tr-TR" i="1" dirty="0"/>
              <a:t>Din Felsefesi</a:t>
            </a:r>
            <a:r>
              <a:rPr lang="tr-TR" dirty="0"/>
              <a:t>, İzmir: İlahiyat Fakültesi Vakfı Yayınları</a:t>
            </a:r>
            <a:r>
              <a:rPr lang="tr-TR" dirty="0" smtClean="0"/>
              <a:t>.</a:t>
            </a:r>
          </a:p>
          <a:p>
            <a:r>
              <a:rPr lang="tr-TR" b="1" dirty="0" smtClean="0"/>
              <a:t>Reçber</a:t>
            </a:r>
            <a:r>
              <a:rPr lang="tr-TR" dirty="0"/>
              <a:t>, M. S. (2013). «Felsefe ve Din», </a:t>
            </a:r>
            <a:r>
              <a:rPr lang="tr-TR" i="1" dirty="0"/>
              <a:t>Din Felsefesi</a:t>
            </a:r>
            <a:r>
              <a:rPr lang="tr-TR" dirty="0"/>
              <a:t>, ed. Recep Kılıç, Ankara: </a:t>
            </a:r>
            <a:r>
              <a:rPr lang="tr-TR" dirty="0" err="1"/>
              <a:t>Ankuzem</a:t>
            </a:r>
            <a:r>
              <a:rPr lang="tr-TR" dirty="0" smtClean="0"/>
              <a:t>. </a:t>
            </a:r>
            <a:r>
              <a:rPr lang="tr-TR" dirty="0" err="1" smtClean="0"/>
              <a:t>ss</a:t>
            </a:r>
            <a:r>
              <a:rPr lang="tr-TR" dirty="0" smtClean="0"/>
              <a:t>. 1-27. </a:t>
            </a:r>
          </a:p>
          <a:p>
            <a:r>
              <a:rPr lang="tr-TR" b="1" dirty="0" smtClean="0"/>
              <a:t>Reçber</a:t>
            </a:r>
            <a:r>
              <a:rPr lang="tr-TR" dirty="0" smtClean="0"/>
              <a:t>, M. S. (2016). «</a:t>
            </a:r>
            <a:r>
              <a:rPr lang="tr-TR" dirty="0"/>
              <a:t>D</a:t>
            </a:r>
            <a:r>
              <a:rPr lang="tr-TR" dirty="0" smtClean="0"/>
              <a:t>in Felsefesi» </a:t>
            </a:r>
            <a:r>
              <a:rPr lang="tr-TR" i="1" dirty="0" smtClean="0"/>
              <a:t>Din Felsefesi El Kitabı</a:t>
            </a:r>
            <a:r>
              <a:rPr lang="tr-TR" dirty="0" smtClean="0"/>
              <a:t>, ed. Recep Kılıç &amp; Mehmet Sait Reçber, Ankara: Grafiker. </a:t>
            </a:r>
            <a:r>
              <a:rPr lang="tr-TR" dirty="0" err="1"/>
              <a:t>s</a:t>
            </a:r>
            <a:r>
              <a:rPr lang="tr-TR" dirty="0" err="1" smtClean="0"/>
              <a:t>s</a:t>
            </a:r>
            <a:r>
              <a:rPr lang="tr-TR" dirty="0" smtClean="0"/>
              <a:t>. 13-28.</a:t>
            </a:r>
            <a:endParaRPr lang="tr-TR" dirty="0"/>
          </a:p>
          <a:p>
            <a:r>
              <a:rPr lang="tr-TR" b="1" dirty="0"/>
              <a:t>Taylan</a:t>
            </a:r>
            <a:r>
              <a:rPr lang="tr-TR" dirty="0"/>
              <a:t>, N. (2015). </a:t>
            </a:r>
            <a:r>
              <a:rPr lang="tr-TR" i="1" dirty="0"/>
              <a:t>Düşünce Tarihinde Tanrı Sorunu</a:t>
            </a:r>
            <a:r>
              <a:rPr lang="tr-TR" dirty="0"/>
              <a:t>, İstanbul: Mahya Yay. </a:t>
            </a:r>
          </a:p>
          <a:p>
            <a:r>
              <a:rPr lang="tr-TR" b="1" dirty="0" err="1" smtClean="0"/>
              <a:t>Peterson</a:t>
            </a:r>
            <a:r>
              <a:rPr lang="tr-TR" dirty="0" smtClean="0"/>
              <a:t> </a:t>
            </a:r>
            <a:r>
              <a:rPr lang="tr-TR" dirty="0"/>
              <a:t>M. </a:t>
            </a:r>
            <a:r>
              <a:rPr lang="tr-TR" dirty="0" err="1"/>
              <a:t>vdğ</a:t>
            </a:r>
            <a:r>
              <a:rPr lang="tr-TR" dirty="0"/>
              <a:t>. (2003). </a:t>
            </a:r>
            <a:r>
              <a:rPr lang="tr-TR" i="1" dirty="0"/>
              <a:t>Akıl ve İnanç: Din Felsefesine Giriş</a:t>
            </a:r>
            <a:r>
              <a:rPr lang="tr-TR" dirty="0"/>
              <a:t>, (çev. Rahim Acar), İstanbul: Küre Yay. </a:t>
            </a:r>
            <a:endParaRPr lang="tr-TR" dirty="0" smtClean="0"/>
          </a:p>
          <a:p>
            <a:r>
              <a:rPr lang="tr-TR" b="1" dirty="0" smtClean="0"/>
              <a:t>Yaran</a:t>
            </a:r>
            <a:r>
              <a:rPr lang="tr-TR" dirty="0" smtClean="0"/>
              <a:t>, C. S. (2011). </a:t>
            </a:r>
            <a:r>
              <a:rPr lang="tr-TR" i="1" dirty="0" smtClean="0"/>
              <a:t>Bilgelik Peşinde: Din Felsefesi Yazıları</a:t>
            </a:r>
            <a:r>
              <a:rPr lang="tr-TR" dirty="0" smtClean="0"/>
              <a:t>, İstanbul: Ensar Neşriyat.</a:t>
            </a:r>
            <a:endParaRPr lang="tr-TR" dirty="0"/>
          </a:p>
          <a:p>
            <a:r>
              <a:rPr lang="tr-TR" b="1" dirty="0" err="1" smtClean="0"/>
              <a:t>Davies</a:t>
            </a:r>
            <a:r>
              <a:rPr lang="tr-TR" dirty="0"/>
              <a:t>, </a:t>
            </a:r>
            <a:r>
              <a:rPr lang="tr-TR" dirty="0" err="1"/>
              <a:t>Brian</a:t>
            </a:r>
            <a:r>
              <a:rPr lang="tr-TR" dirty="0"/>
              <a:t>. (2011). </a:t>
            </a:r>
            <a:r>
              <a:rPr lang="tr-TR" i="1" dirty="0"/>
              <a:t>Din Felsefesine Giriş</a:t>
            </a:r>
            <a:r>
              <a:rPr lang="tr-TR" dirty="0"/>
              <a:t>, (çev. Fatih Taştan), İstanbul: Paradigma Yay.</a:t>
            </a:r>
          </a:p>
          <a:p>
            <a:r>
              <a:rPr lang="tr-TR" b="1" dirty="0" err="1" smtClean="0"/>
              <a:t>Evans</a:t>
            </a:r>
            <a:r>
              <a:rPr lang="tr-TR" dirty="0"/>
              <a:t>, C. S. &amp; </a:t>
            </a:r>
            <a:r>
              <a:rPr lang="tr-TR" dirty="0" err="1"/>
              <a:t>Manis</a:t>
            </a:r>
            <a:r>
              <a:rPr lang="tr-TR" dirty="0"/>
              <a:t>, R. Z. (2010). </a:t>
            </a:r>
            <a:r>
              <a:rPr lang="tr-TR" i="1" dirty="0"/>
              <a:t>Din Felsefesi: İman Üzerine Rasyonel Düşünme,</a:t>
            </a:r>
            <a:r>
              <a:rPr lang="tr-TR" dirty="0"/>
              <a:t> (çev. Ferhat Akdemir), Ankara: </a:t>
            </a:r>
            <a:r>
              <a:rPr lang="tr-TR" dirty="0" err="1"/>
              <a:t>Elis</a:t>
            </a:r>
            <a:r>
              <a:rPr lang="tr-TR" dirty="0"/>
              <a:t> Yayınları.</a:t>
            </a:r>
          </a:p>
          <a:p>
            <a:r>
              <a:rPr lang="tr-TR" b="1" dirty="0" err="1"/>
              <a:t>İbn</a:t>
            </a:r>
            <a:r>
              <a:rPr lang="tr-TR" b="1" dirty="0"/>
              <a:t> </a:t>
            </a:r>
            <a:r>
              <a:rPr lang="tr-TR" b="1" dirty="0" err="1"/>
              <a:t>Rüşd</a:t>
            </a:r>
            <a:r>
              <a:rPr lang="tr-TR" dirty="0"/>
              <a:t>. (</a:t>
            </a:r>
            <a:r>
              <a:rPr lang="tr-TR" dirty="0" smtClean="0"/>
              <a:t>2003). </a:t>
            </a:r>
            <a:r>
              <a:rPr lang="tr-TR" dirty="0"/>
              <a:t>«Felsefe-Din İlişkisi Hakkında Son Söz [</a:t>
            </a:r>
            <a:r>
              <a:rPr lang="tr-TR" dirty="0" err="1"/>
              <a:t>Faslü’l-Makâl</a:t>
            </a:r>
            <a:r>
              <a:rPr lang="tr-TR" dirty="0"/>
              <a:t>]», </a:t>
            </a:r>
            <a:r>
              <a:rPr lang="tr-TR" i="1" dirty="0"/>
              <a:t>İslam Filozoflarından Felsefe Metinleri</a:t>
            </a:r>
            <a:r>
              <a:rPr lang="tr-TR" dirty="0"/>
              <a:t>, </a:t>
            </a:r>
            <a:r>
              <a:rPr lang="tr-TR" dirty="0" smtClean="0"/>
              <a:t>(der</a:t>
            </a:r>
            <a:r>
              <a:rPr lang="tr-TR" dirty="0"/>
              <a:t>. ve çev. M. </a:t>
            </a:r>
            <a:r>
              <a:rPr lang="tr-TR" dirty="0" smtClean="0"/>
              <a:t>Kaya), </a:t>
            </a:r>
            <a:r>
              <a:rPr lang="tr-TR" dirty="0"/>
              <a:t>İstanbul: Klasik Yay</a:t>
            </a:r>
            <a:r>
              <a:rPr lang="tr-TR" dirty="0" smtClean="0"/>
              <a:t>. </a:t>
            </a:r>
            <a:endParaRPr lang="tr-TR" dirty="0"/>
          </a:p>
          <a:p>
            <a:endParaRPr lang="tr-TR" dirty="0"/>
          </a:p>
        </p:txBody>
      </p:sp>
    </p:spTree>
    <p:extLst>
      <p:ext uri="{BB962C8B-B14F-4D97-AF65-F5344CB8AC3E}">
        <p14:creationId xmlns:p14="http://schemas.microsoft.com/office/powerpoint/2010/main" val="3799044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KONULAR</a:t>
            </a:r>
            <a:endParaRPr lang="tr-TR" b="1" dirty="0"/>
          </a:p>
        </p:txBody>
      </p:sp>
      <p:sp>
        <p:nvSpPr>
          <p:cNvPr id="3" name="İçerik Yer Tutucusu 2"/>
          <p:cNvSpPr>
            <a:spLocks noGrp="1"/>
          </p:cNvSpPr>
          <p:nvPr>
            <p:ph idx="1"/>
          </p:nvPr>
        </p:nvSpPr>
        <p:spPr/>
        <p:txBody>
          <a:bodyPr/>
          <a:lstStyle/>
          <a:p>
            <a:r>
              <a:rPr lang="tr-TR" dirty="0" smtClean="0"/>
              <a:t>Felsefe ve Din Kavramları</a:t>
            </a:r>
          </a:p>
          <a:p>
            <a:r>
              <a:rPr lang="tr-TR" dirty="0" smtClean="0"/>
              <a:t>Felsefe ve Din İlişkisi</a:t>
            </a:r>
          </a:p>
          <a:p>
            <a:r>
              <a:rPr lang="tr-TR" dirty="0" smtClean="0"/>
              <a:t>Din Felsefesi</a:t>
            </a:r>
          </a:p>
          <a:p>
            <a:r>
              <a:rPr lang="tr-TR" dirty="0" smtClean="0"/>
              <a:t>Din Felsefesi ve Felsefenin Diğer Disiplinleri</a:t>
            </a:r>
          </a:p>
          <a:p>
            <a:r>
              <a:rPr lang="tr-TR" dirty="0" smtClean="0"/>
              <a:t>Din Felsefesi ve Epistemoloji</a:t>
            </a:r>
          </a:p>
          <a:p>
            <a:r>
              <a:rPr lang="tr-TR" dirty="0" smtClean="0"/>
              <a:t>Din Felsefesi ve Metafizik</a:t>
            </a:r>
          </a:p>
          <a:p>
            <a:r>
              <a:rPr lang="tr-TR" dirty="0" smtClean="0"/>
              <a:t>Din Felsefesi ve Etik</a:t>
            </a:r>
          </a:p>
          <a:p>
            <a:r>
              <a:rPr lang="tr-TR" dirty="0" smtClean="0"/>
              <a:t>Din Felsefesi ve Din Disiplinleri</a:t>
            </a:r>
            <a:endParaRPr lang="tr-TR" dirty="0"/>
          </a:p>
        </p:txBody>
      </p:sp>
    </p:spTree>
    <p:extLst>
      <p:ext uri="{BB962C8B-B14F-4D97-AF65-F5344CB8AC3E}">
        <p14:creationId xmlns:p14="http://schemas.microsoft.com/office/powerpoint/2010/main" val="2962124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Felsefe ve Din Kavramları</a:t>
            </a:r>
            <a:endParaRPr lang="tr-TR" b="1" dirty="0"/>
          </a:p>
        </p:txBody>
      </p:sp>
      <p:sp>
        <p:nvSpPr>
          <p:cNvPr id="3" name="İçerik Yer Tutucusu 2"/>
          <p:cNvSpPr>
            <a:spLocks noGrp="1"/>
          </p:cNvSpPr>
          <p:nvPr>
            <p:ph idx="1"/>
          </p:nvPr>
        </p:nvSpPr>
        <p:spPr/>
        <p:txBody>
          <a:bodyPr/>
          <a:lstStyle/>
          <a:p>
            <a:r>
              <a:rPr lang="tr-TR" dirty="0" smtClean="0"/>
              <a:t>Felsefenin yaygın bir tanımı şöyledir: «Felsefe varlık, bilgi ve değere ilişkin bir takım nihai soruları sadece aklın sınırları çerçevesinde, yani sadece akla dayanarak yanıtlama çabasıdır»</a:t>
            </a:r>
          </a:p>
          <a:p>
            <a:r>
              <a:rPr lang="tr-TR" dirty="0" smtClean="0"/>
              <a:t>Felsefe en temelde vazgeçilmez bir takım rasyonel esaslara dayanan düşünme biçimidir.</a:t>
            </a:r>
          </a:p>
          <a:p>
            <a:r>
              <a:rPr lang="tr-TR" dirty="0" smtClean="0"/>
              <a:t>Bir düşünce biçimini ya da sistemini en temelde «felsefi» yapan şey onun, doğruluk iddialarını eleştirel bir değerlendirmeye açık tutması ve bunu «hikmet </a:t>
            </a:r>
            <a:r>
              <a:rPr lang="tr-TR" dirty="0" err="1" smtClean="0"/>
              <a:t>sevgisi»nin</a:t>
            </a:r>
            <a:r>
              <a:rPr lang="tr-TR" dirty="0" smtClean="0"/>
              <a:t> vazgeçilmez bir niteliği olarak görmesidir.</a:t>
            </a:r>
          </a:p>
          <a:p>
            <a:r>
              <a:rPr lang="tr-TR" dirty="0" smtClean="0"/>
              <a:t>Felsefeyi belli bir filozofun veya akımın düşüncesiyle özdeşleştirmek doğru değildir.</a:t>
            </a:r>
            <a:endParaRPr lang="tr-TR" dirty="0"/>
          </a:p>
        </p:txBody>
      </p:sp>
    </p:spTree>
    <p:extLst>
      <p:ext uri="{BB962C8B-B14F-4D97-AF65-F5344CB8AC3E}">
        <p14:creationId xmlns:p14="http://schemas.microsoft.com/office/powerpoint/2010/main" val="2129512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Felsefe ve Din İlişkisi</a:t>
            </a:r>
            <a:endParaRPr lang="tr-TR" b="1" dirty="0"/>
          </a:p>
        </p:txBody>
      </p:sp>
      <p:sp>
        <p:nvSpPr>
          <p:cNvPr id="3" name="İçerik Yer Tutucusu 2"/>
          <p:cNvSpPr>
            <a:spLocks noGrp="1"/>
          </p:cNvSpPr>
          <p:nvPr>
            <p:ph idx="1"/>
          </p:nvPr>
        </p:nvSpPr>
        <p:spPr>
          <a:xfrm>
            <a:off x="1798820" y="1825625"/>
            <a:ext cx="8919147" cy="4351338"/>
          </a:xfrm>
        </p:spPr>
        <p:txBody>
          <a:bodyPr/>
          <a:lstStyle/>
          <a:p>
            <a:endParaRPr lang="tr-TR" dirty="0" smtClean="0"/>
          </a:p>
          <a:p>
            <a:r>
              <a:rPr lang="tr-TR" dirty="0" smtClean="0"/>
              <a:t>Felsefe ile din arasında bazı farklılıkların olduğu açıktır. Ancak bu farklılıklar, felsefe ile dinin birbirini dışladığı anlamına gelmez.</a:t>
            </a:r>
          </a:p>
          <a:p>
            <a:r>
              <a:rPr lang="tr-TR" dirty="0" smtClean="0"/>
              <a:t>Felsefe ve dinin ilgilendiği konular ve sorular tamamen aynı olmasa da önemli ölçüde örtüşmektedir.</a:t>
            </a:r>
          </a:p>
          <a:p>
            <a:r>
              <a:rPr lang="tr-TR" dirty="0"/>
              <a:t>Böyle bir örtüşme, felsefe ve din arasında bir etkileşime zemin hazırlamıştır.</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2082726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Felsefe ve Dinin Örtüşme Alanları</a:t>
            </a:r>
            <a:endParaRPr lang="tr-TR" b="1" dirty="0"/>
          </a:p>
        </p:txBody>
      </p:sp>
      <p:sp>
        <p:nvSpPr>
          <p:cNvPr id="3" name="İçerik Yer Tutucusu 2"/>
          <p:cNvSpPr>
            <a:spLocks noGrp="1"/>
          </p:cNvSpPr>
          <p:nvPr>
            <p:ph idx="1"/>
          </p:nvPr>
        </p:nvSpPr>
        <p:spPr/>
        <p:txBody>
          <a:bodyPr/>
          <a:lstStyle/>
          <a:p>
            <a:r>
              <a:rPr lang="tr-TR" dirty="0"/>
              <a:t>V</a:t>
            </a:r>
            <a:r>
              <a:rPr lang="tr-TR" dirty="0" smtClean="0"/>
              <a:t>arlığın </a:t>
            </a:r>
            <a:r>
              <a:rPr lang="tr-TR" dirty="0"/>
              <a:t>kaynağının ve mahiyetinin ne olduğu sorusu, hem felsefenin hem de dinin cevaplamaya çalıştığı en önemli </a:t>
            </a:r>
            <a:r>
              <a:rPr lang="tr-TR" dirty="0" smtClean="0"/>
              <a:t>sorulardandır.</a:t>
            </a:r>
          </a:p>
          <a:p>
            <a:r>
              <a:rPr lang="tr-TR" dirty="0" smtClean="0"/>
              <a:t>Hem felsefe hem de din, gerçekliği bir bütün olarak ele almayı ve kuşatıcı bir dünya görüşü ortaya koymayı hedefler.</a:t>
            </a:r>
          </a:p>
          <a:p>
            <a:r>
              <a:rPr lang="tr-TR" dirty="0" smtClean="0"/>
              <a:t>Felsefenin sadece teori ile ilgilendiği, dinin ise pratiğe ağırlık verdiği yönünde yanlış bir kanaat vardır. Doğrusu, hem felsefenin hem de dinin teorik ilgileri olduğu gibi pratik yönleri de vardır.</a:t>
            </a:r>
          </a:p>
          <a:p>
            <a:r>
              <a:rPr lang="tr-TR" dirty="0" smtClean="0"/>
              <a:t>Pratik (ahlaki) bir hikmet boyutundan yoksun bir felsefe ne kadar yetersiz görünüyorsa, doğruluk sorusunu bir kenara bırakan, teoriden uzak bir dini pratik de o ölçüde yetersiz olacaktır.</a:t>
            </a:r>
          </a:p>
          <a:p>
            <a:endParaRPr lang="tr-TR" dirty="0" smtClean="0"/>
          </a:p>
          <a:p>
            <a:endParaRPr lang="tr-TR" dirty="0" smtClean="0"/>
          </a:p>
          <a:p>
            <a:endParaRPr lang="tr-TR" dirty="0"/>
          </a:p>
        </p:txBody>
      </p:sp>
    </p:spTree>
    <p:extLst>
      <p:ext uri="{BB962C8B-B14F-4D97-AF65-F5344CB8AC3E}">
        <p14:creationId xmlns:p14="http://schemas.microsoft.com/office/powerpoint/2010/main" val="1048904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219199"/>
          </a:xfrm>
        </p:spPr>
        <p:txBody>
          <a:bodyPr>
            <a:normAutofit fontScale="90000"/>
          </a:bodyPr>
          <a:lstStyle/>
          <a:p>
            <a:pPr algn="ctr"/>
            <a:r>
              <a:rPr lang="tr-TR" b="1" dirty="0" smtClean="0"/>
              <a:t>Akıl-İman İlişkisi ve Felsefe-Din İlişkisine Yansıması</a:t>
            </a:r>
            <a:endParaRPr lang="tr-TR" b="1" dirty="0"/>
          </a:p>
        </p:txBody>
      </p:sp>
      <p:sp>
        <p:nvSpPr>
          <p:cNvPr id="3" name="İçerik Yer Tutucusu 2"/>
          <p:cNvSpPr>
            <a:spLocks noGrp="1"/>
          </p:cNvSpPr>
          <p:nvPr>
            <p:ph idx="1"/>
          </p:nvPr>
        </p:nvSpPr>
        <p:spPr>
          <a:xfrm>
            <a:off x="838200" y="1219200"/>
            <a:ext cx="10515600" cy="4957763"/>
          </a:xfrm>
        </p:spPr>
        <p:txBody>
          <a:bodyPr>
            <a:normAutofit lnSpcReduction="10000"/>
          </a:bodyPr>
          <a:lstStyle/>
          <a:p>
            <a:r>
              <a:rPr lang="tr-TR" dirty="0" smtClean="0"/>
              <a:t>Bazı dinlerde iman, akıl-dışı, akıl-ötesi ve akıl-karşıtı dogmatik bir durum olarak görülmüş olabilir. Bu her din için böyle olmak zorunda değildir. Dolayısıyla böyle bir iman anlayışından hareketle haksız ve geçersiz bir genellemeyle din ile felsefe arasında bir çatışmanın olduğunu/olması gerektiğini ileri sürmenin bir temeli yoktur. </a:t>
            </a:r>
          </a:p>
          <a:p>
            <a:r>
              <a:rPr lang="tr-TR" dirty="0" smtClean="0"/>
              <a:t>Dogma ile neyin kastedildiği de önemlidir. Bir inancın otoriteye dayandırılmış olması, kendi başına, o inancın dogmatik olduğu sonucunu doğurmaz. Asıl önemli olan, böyle bir otoritenin söz konusu inancı akli bir zemine dayandırıp dayandırmadığı ve denetime açık tutup tutmadığıdır.</a:t>
            </a:r>
          </a:p>
          <a:p>
            <a:r>
              <a:rPr lang="tr-TR" dirty="0" smtClean="0"/>
              <a:t>Dogmatik tutum felsefe için de geçerlidir. Felsefede de dogmatik tutum takınanlar olagelmiştir. Felsefeyi belli görüşlerin kabulü olarak anlayan taklitçi dogmatik felsefeciler hiç de az değildir.</a:t>
            </a:r>
          </a:p>
          <a:p>
            <a:endParaRPr lang="tr-TR" dirty="0" smtClean="0"/>
          </a:p>
          <a:p>
            <a:endParaRPr lang="tr-TR" dirty="0"/>
          </a:p>
        </p:txBody>
      </p:sp>
    </p:spTree>
    <p:extLst>
      <p:ext uri="{BB962C8B-B14F-4D97-AF65-F5344CB8AC3E}">
        <p14:creationId xmlns:p14="http://schemas.microsoft.com/office/powerpoint/2010/main" val="3838674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Din Felsefesi</a:t>
            </a:r>
            <a:endParaRPr lang="tr-TR" b="1" dirty="0"/>
          </a:p>
        </p:txBody>
      </p:sp>
      <p:sp>
        <p:nvSpPr>
          <p:cNvPr id="3" name="İçerik Yer Tutucusu 2"/>
          <p:cNvSpPr>
            <a:spLocks noGrp="1"/>
          </p:cNvSpPr>
          <p:nvPr>
            <p:ph idx="1"/>
          </p:nvPr>
        </p:nvSpPr>
        <p:spPr/>
        <p:txBody>
          <a:bodyPr/>
          <a:lstStyle/>
          <a:p>
            <a:r>
              <a:rPr lang="tr-TR" dirty="0" smtClean="0"/>
              <a:t>Din felsefesi, en genel anlamda din üzerine felsefe yapmak, din üzerine felsefi açıdan düşünmek demektir.</a:t>
            </a:r>
          </a:p>
          <a:p>
            <a:r>
              <a:rPr lang="tr-TR" dirty="0" smtClean="0"/>
              <a:t>Felsefenin amacı, insanların inançlarını tahkik etmek olduğundan, din felsefesinin de işi dini inançları felsefi açıdan tahkik etmek ve böylece onların «anlamlı, doğru, muhtemel veya makul» olup olmadıklarını ortaya koymaktır.</a:t>
            </a:r>
          </a:p>
          <a:p>
            <a:r>
              <a:rPr lang="tr-TR" dirty="0" smtClean="0"/>
              <a:t>Din felsefesi, dini inançların kendi içinde bir bütünlük ve tutarlılık oluşturup oluşturmadıklarını, bu inançların doğurduğu sonuçlar ile ne gibi bir açıklama gücüne sahip olduklarını eleştirel bir açıdan irdelemeye ve değerlendirmeye çalışır. </a:t>
            </a:r>
            <a:endParaRPr lang="tr-TR" dirty="0"/>
          </a:p>
        </p:txBody>
      </p:sp>
    </p:spTree>
    <p:extLst>
      <p:ext uri="{BB962C8B-B14F-4D97-AF65-F5344CB8AC3E}">
        <p14:creationId xmlns:p14="http://schemas.microsoft.com/office/powerpoint/2010/main" val="2622564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0087" y="106018"/>
            <a:ext cx="11118573" cy="954156"/>
          </a:xfrm>
        </p:spPr>
        <p:txBody>
          <a:bodyPr>
            <a:normAutofit fontScale="90000"/>
          </a:bodyPr>
          <a:lstStyle/>
          <a:p>
            <a:r>
              <a:rPr lang="tr-TR" dirty="0" smtClean="0"/>
              <a:t/>
            </a:r>
            <a:br>
              <a:rPr lang="tr-TR" dirty="0" smtClean="0"/>
            </a:br>
            <a:r>
              <a:rPr lang="tr-TR" b="1" dirty="0" smtClean="0"/>
              <a:t>Din </a:t>
            </a:r>
            <a:r>
              <a:rPr lang="tr-TR" b="1" dirty="0"/>
              <a:t>Felsefesinin Felsefenin Diğer Disiplinleri ile İlişkisi</a:t>
            </a:r>
            <a:r>
              <a:rPr lang="tr-TR" dirty="0"/>
              <a:t/>
            </a:r>
            <a:br>
              <a:rPr lang="tr-TR" dirty="0"/>
            </a:br>
            <a:endParaRPr lang="tr-TR" dirty="0"/>
          </a:p>
        </p:txBody>
      </p:sp>
      <p:sp>
        <p:nvSpPr>
          <p:cNvPr id="3" name="İçerik Yer Tutucusu 2"/>
          <p:cNvSpPr>
            <a:spLocks noGrp="1"/>
          </p:cNvSpPr>
          <p:nvPr>
            <p:ph idx="1"/>
          </p:nvPr>
        </p:nvSpPr>
        <p:spPr>
          <a:xfrm>
            <a:off x="838200" y="1364974"/>
            <a:ext cx="10515600" cy="4811989"/>
          </a:xfrm>
        </p:spPr>
        <p:txBody>
          <a:bodyPr>
            <a:normAutofit fontScale="92500"/>
          </a:bodyPr>
          <a:lstStyle/>
          <a:p>
            <a:r>
              <a:rPr lang="tr-TR" dirty="0" smtClean="0"/>
              <a:t>Din </a:t>
            </a:r>
            <a:r>
              <a:rPr lang="tr-TR" dirty="0"/>
              <a:t>Felsefesinin konuları; epistemoloji, metafizik ve etiğin konuları ile yakından ilişkilidir.</a:t>
            </a:r>
          </a:p>
          <a:p>
            <a:r>
              <a:rPr lang="tr-TR" dirty="0"/>
              <a:t>Metafizikteki, «özgür irade, ruh-beden ilişkisi, zamanın doğası, nedensellik, zorunluluk, imkan» gibi konular, din felsefesindeki «Tanrı’nın bilgisi ve insan özgürlüğü, ölümden sonra hayat, Tanrı’nın zamanla ilişkisi, mucize» gibi konularla </a:t>
            </a:r>
            <a:r>
              <a:rPr lang="tr-TR" dirty="0" smtClean="0"/>
              <a:t>iç içedir</a:t>
            </a:r>
            <a:r>
              <a:rPr lang="tr-TR" dirty="0"/>
              <a:t>.</a:t>
            </a:r>
          </a:p>
          <a:p>
            <a:r>
              <a:rPr lang="tr-TR" dirty="0"/>
              <a:t>Din felsefesinde, dini inancın mahiyeti ve </a:t>
            </a:r>
            <a:r>
              <a:rPr lang="tr-TR" dirty="0" err="1"/>
              <a:t>epistemik</a:t>
            </a:r>
            <a:r>
              <a:rPr lang="tr-TR" dirty="0"/>
              <a:t> statüsü, iman, inanç ve akıl ilişkisi, vahyin bilgisel değeri gibi konular genel epistemolojinin çerçevesi içerisinde ele alınır ve incelenir.</a:t>
            </a:r>
          </a:p>
          <a:p>
            <a:r>
              <a:rPr lang="tr-TR" dirty="0"/>
              <a:t>Ahlakın kaynağının Tanrı olup olmadığı ve ahlakın varlığının Tanrı’nın varlığı için bir delil olarak kullanılıp kullanılamayacağı gibi meseleler hem din felsefesinin hem de ahlak metafiziğinin örtüşme alanlarındandır. </a:t>
            </a:r>
          </a:p>
          <a:p>
            <a:endParaRPr lang="tr-TR" dirty="0"/>
          </a:p>
        </p:txBody>
      </p:sp>
    </p:spTree>
    <p:extLst>
      <p:ext uri="{BB962C8B-B14F-4D97-AF65-F5344CB8AC3E}">
        <p14:creationId xmlns:p14="http://schemas.microsoft.com/office/powerpoint/2010/main" val="2167849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Din Felsefesinin Din Disiplinleri ile İlişkisi </a:t>
            </a:r>
            <a:endParaRPr lang="tr-TR" b="1" dirty="0"/>
          </a:p>
        </p:txBody>
      </p:sp>
      <p:sp>
        <p:nvSpPr>
          <p:cNvPr id="3" name="İçerik Yer Tutucusu 2"/>
          <p:cNvSpPr>
            <a:spLocks noGrp="1"/>
          </p:cNvSpPr>
          <p:nvPr>
            <p:ph idx="1"/>
          </p:nvPr>
        </p:nvSpPr>
        <p:spPr/>
        <p:txBody>
          <a:bodyPr>
            <a:normAutofit fontScale="92500" lnSpcReduction="20000"/>
          </a:bodyPr>
          <a:lstStyle/>
          <a:p>
            <a:r>
              <a:rPr lang="tr-TR" dirty="0" smtClean="0"/>
              <a:t>Din Felsefesi; kelam, dinler tarihi, din sosyolojisi ve din psikolojisi gibi din disiplinleriyle ilişki içerisindedir.</a:t>
            </a:r>
          </a:p>
          <a:p>
            <a:r>
              <a:rPr lang="tr-TR" dirty="0" smtClean="0"/>
              <a:t>Bu disiplinlerin her biri din olgusunu, bir yönüyle ve dinin çeşitli tezahürlerinden hareketle  ele almaktadır. Ancak sadece din felsefesi, dinin temel doğruluk iddialarını, felsefi soruları ve beklentileri dikkate alarak inceler.</a:t>
            </a:r>
          </a:p>
          <a:p>
            <a:r>
              <a:rPr lang="tr-TR" dirty="0" smtClean="0"/>
              <a:t>Bu disiplinler içerisinde din felsefesiyle en yakından ilişkili olan kelamdır. Felsefi kelam (ya da felsefi teoloji) zaman zaman din felsefesiyle eş anlamlı olarak kullanılabilmektedir.</a:t>
            </a:r>
          </a:p>
          <a:p>
            <a:r>
              <a:rPr lang="tr-TR" dirty="0" smtClean="0"/>
              <a:t> Din felsefesi, belirli bir dinin inanç esaslarını sistematik bir şekilde ortaya koyan kelamdan yararlanabilir, ancak kelamdan farklı olarak doğrudan bir dinin inanç esaslarına bağlı kalıp, onları doğrulamak/savunmak gibi öncelikli bir amaca sahip olduğu söylenemez.</a:t>
            </a:r>
            <a:endParaRPr lang="tr-TR" dirty="0"/>
          </a:p>
        </p:txBody>
      </p:sp>
    </p:spTree>
    <p:extLst>
      <p:ext uri="{BB962C8B-B14F-4D97-AF65-F5344CB8AC3E}">
        <p14:creationId xmlns:p14="http://schemas.microsoft.com/office/powerpoint/2010/main" val="9878800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584</TotalTime>
  <Words>995</Words>
  <Application>Microsoft Office PowerPoint</Application>
  <PresentationFormat>Geniş ekran</PresentationFormat>
  <Paragraphs>56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1. FELSEFE, DİN  VE  DİN FELSEFESİ</vt:lpstr>
      <vt:lpstr>KONULAR</vt:lpstr>
      <vt:lpstr>Felsefe ve Din Kavramları</vt:lpstr>
      <vt:lpstr>Felsefe ve Din İlişkisi</vt:lpstr>
      <vt:lpstr>Felsefe ve Dinin Örtüşme Alanları</vt:lpstr>
      <vt:lpstr>Akıl-İman İlişkisi ve Felsefe-Din İlişkisine Yansıması</vt:lpstr>
      <vt:lpstr>Din Felsefesi</vt:lpstr>
      <vt:lpstr> Din Felsefesinin Felsefenin Diğer Disiplinleri ile İlişkisi </vt:lpstr>
      <vt:lpstr>Din Felsefesinin Din Disiplinleri ile İlişkisi </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FELSEFE, DİN VE DİN FELSEFESİ</dc:title>
  <dc:creator>yusuf duman</dc:creator>
  <cp:lastModifiedBy>yusuf duman</cp:lastModifiedBy>
  <cp:revision>138</cp:revision>
  <dcterms:created xsi:type="dcterms:W3CDTF">2017-12-27T11:58:08Z</dcterms:created>
  <dcterms:modified xsi:type="dcterms:W3CDTF">2018-04-11T12:38:54Z</dcterms:modified>
</cp:coreProperties>
</file>