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05" r:id="rId2"/>
    <p:sldId id="258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2" r:id="rId28"/>
    <p:sldId id="333" r:id="rId29"/>
    <p:sldId id="334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</p:sldIdLst>
  <p:sldSz cx="9144000" cy="6858000" type="screen4x3"/>
  <p:notesSz cx="6858000" cy="9144000"/>
  <p:photoAlbum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9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805B1-9502-45A7-ADAC-329EA847079D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7D4C2-6386-4D18-AB34-7E3956A361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0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27D4C2-6386-4D18-AB34-7E3956A361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58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0039-406A-4861-96D3-9E25F8D9C6E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4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2DD7-40DE-4DC9-8E69-B92620F5451F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3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9C6E-7D1B-44B8-A00C-A17640664E2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5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23FE08-1848-4A30-8E02-B40D3A1ED5E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209800" y="6356352"/>
            <a:ext cx="4800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6363-676B-4F46-8D4A-B00688FAC99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0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C11F-F714-49B2-B200-CB8CB67236BE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1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FC56-BF53-473B-8D87-3020660C374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4CE1-180F-466F-8001-39DF4A90A0C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3CA0-160A-48DF-86D2-995CC288911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1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F1E6-7D72-463B-ACD1-C0FCFCE1847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3528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1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A7190-F694-4B0D-8187-43DAF8BF3F6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3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2377-DD40-467D-9755-0005660797C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5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5FC40-D314-4C17-BCA3-1B7678257BD4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87BBB-3D0F-495B-AED7-3F1660189E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7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Chapter 9</a:t>
            </a:r>
            <a:br>
              <a:rPr lang="en-US" dirty="0"/>
            </a:br>
            <a:r>
              <a:rPr lang="en-US" dirty="0"/>
              <a:t>C Formatted </a:t>
            </a:r>
            <a:r>
              <a:rPr lang="en-US" dirty="0" err="1"/>
              <a:t>Input/Output</a:t>
            </a:r>
            <a:endParaRPr lang="en-US" dirty="0"/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/>
              <a:t>C How to Program, 7/e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94770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9.4  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Integers (Cont.)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9.2 prints an integer using each of the integer conversion specifiers.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Only the minus sign prints; plus signs are normally  suppressed.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Also, the value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-455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when read by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%u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(line 15), is interpreted as an unsigned value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4294966841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79549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 floating-point value contains a decimal point as in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33.5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0.0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-657.983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Floating-point values are displayed in one of several formats.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9.3 describes the floating-point conversion specifiers.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specifiers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e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display floating-point values in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exponential notation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—the computer equivalent of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 scientific notation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used in mathematics. 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81155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 (Cont.)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For example, the value 150.4582 is represented in scientific notation as</a:t>
            </a: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1.504582 </a:t>
            </a:r>
            <a:r>
              <a:rPr lang="en-US" altLang="en-US" i="1">
                <a:solidFill>
                  <a:srgbClr val="000000"/>
                </a:solidFill>
                <a:latin typeface="Symbol" panose="00000500000000000000" pitchFamily="18" charset="2"/>
              </a:rPr>
              <a:t>´ </a:t>
            </a:r>
            <a:r>
              <a:rPr lang="en-US" altLang="en-US" i="1">
                <a:solidFill>
                  <a:srgbClr val="000000"/>
                </a:solidFill>
                <a:latin typeface="Lucida Console" panose="020B0609040504020204" pitchFamily="49" charset="0"/>
              </a:rPr>
              <a:t>10</a:t>
            </a:r>
            <a:r>
              <a:rPr lang="en-US" altLang="en-US" i="1" baseline="30000">
                <a:solidFill>
                  <a:srgbClr val="000000"/>
                </a:solidFill>
                <a:latin typeface="Lucida Console" panose="020B0609040504020204" pitchFamily="49" charset="0"/>
              </a:rPr>
              <a:t>2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and in exponential notation as</a:t>
            </a: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1.504582E+02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by the computer.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This notation indicates that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1.504582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is multiplied by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10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raised to the second power (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E+02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stands for “exponent.”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27130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 (Cont.)</a:t>
            </a: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Values displayed with the conversion specifiers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show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six digits of precision 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to the right of the decimal point by default (e.g., 1.04592); other precisions can be specified explicitly.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specifier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>
                <a:solidFill>
                  <a:srgbClr val="0000FF"/>
                </a:solidFill>
                <a:latin typeface="LucidaSansTypewriter" pitchFamily="49" charset="0"/>
              </a:rPr>
              <a:t>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always prints at least one digit to the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left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of the decimal point.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Conversion specifiers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print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lowercase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uppercase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respectively, preceding the exponent, and print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exactly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one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digit to the left of the decimal point.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specifier </a:t>
            </a:r>
            <a:r>
              <a:rPr lang="en-US" altLang="en-US" sz="2500">
                <a:solidFill>
                  <a:srgbClr val="0000FF"/>
                </a:solidFill>
                <a:latin typeface="LucidaSansTypewriter" pitchFamily="49" charset="0"/>
              </a:rPr>
              <a:t>g</a:t>
            </a: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 (or </a:t>
            </a:r>
            <a:r>
              <a:rPr lang="en-US" altLang="en-US" sz="2500">
                <a:solidFill>
                  <a:srgbClr val="0000FF"/>
                </a:solidFill>
                <a:latin typeface="LucidaSansTypewriter" pitchFamily="49" charset="0"/>
              </a:rPr>
              <a:t>G</a:t>
            </a: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prints in either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) or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format with no trailing zeros (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1.234000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is printed as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1.234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55051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 (Cont.)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Values are printed with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 if, after conversion to exponential notation, the value’s exponent is less than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-4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or the exponent is greater than or equal to the specified precision (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six significant digits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by default for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Otherwise, conversion specifier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is used to print the value.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Trailing zeros are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printed in the fractional part of a value output with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At least one decimal digit is required for the decimal point to be output. 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13927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 (Cont.)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values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0.0000875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8750000.0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8.75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87.50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are printed as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8.75e-05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8.75e+06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8.75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87.5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with the conversion specifier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value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0.0000875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uses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notation because, when it’s converted to exponential notation, its exponent (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-5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 is less than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-4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value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8750000.0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uses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notation because its exponent (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6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 is equal to the default precision. 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73325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 (Cont.)</a:t>
            </a: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precision for conversion specifiers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indicates the maximum number of significant digits printed,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including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the digit to the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left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of the decimal point.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value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1234567.0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is printed as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1.23457e+06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using conversion specifier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%g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(remember that all floating-point conversion specifiers have a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default precision of 6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There are six significant digits in the result.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difference between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is identical to the difference between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when the value is printed in exponential notation—lowercase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causes a lowercase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to be output, and uppercase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causes an uppercase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to be output.</a:t>
            </a:r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95349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9.5  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Floating-Point Numbers (Cont.)</a:t>
            </a: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9.4 demonstrates each of the floating-point conversion specifiers.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%g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conversion specifiers cause the value to be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rounded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in the output and the conversion specifier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%f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does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With some compilers, the exponent in the outputs will be shown with two digits to the right of 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+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sign.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9203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9.6  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Strings and Characters</a:t>
            </a: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c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conversion specifiers are used to print individual characters and strings, respectively. 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specifier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c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requires a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char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argument. 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specifier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requires a pointer to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char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as an argument.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Conversion specifier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causes characters to be printed until a terminating null (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'\0'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 character is encountered.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program shown in Fig. 9.5 displays characters and strings with conversion specifiers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c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12068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9.7  </a:t>
            </a:r>
            <a:r>
              <a:rPr lang="en-US">
                <a:solidFill>
                  <a:srgbClr val="3380E6"/>
                </a:solidFill>
                <a:latin typeface="Arial"/>
              </a:rPr>
              <a:t>Other Conversion Specifiers</a:t>
            </a:r>
          </a:p>
        </p:txBody>
      </p:sp>
      <p:sp>
        <p:nvSpPr>
          <p:cNvPr id="4301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9.6 shows 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%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conversion specifiers.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9.7’s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%p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prints the value of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ptr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the address of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x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; these values are identical because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ptr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is assigned the address of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x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last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statement uses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%%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print 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character in a character string. </a:t>
            </a:r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16824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tp8_09_Page_0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0"/>
            <a:ext cx="887571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54496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9.8  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with Field Widths and Precision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The exact size of a field in which data is printed is specified by a 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</a:rPr>
              <a:t>field width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If the field width is larger than the data being printed, the data will normally be </a:t>
            </a:r>
            <a:r>
              <a:rPr lang="en-US" sz="2500" i="1" dirty="0">
                <a:solidFill>
                  <a:srgbClr val="000000"/>
                </a:solidFill>
                <a:latin typeface="Times New Roman" pitchFamily="18" charset="0"/>
              </a:rPr>
              <a:t>right justified 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within that field.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An integer representing the field width is inserted between the percent sign (</a:t>
            </a:r>
            <a:r>
              <a:rPr lang="en-US" sz="2500" dirty="0">
                <a:solidFill>
                  <a:srgbClr val="000000"/>
                </a:solidFill>
                <a:latin typeface="Lucida Console" pitchFamily="49" charset="0"/>
              </a:rPr>
              <a:t>%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) and the conversion </a:t>
            </a:r>
            <a:r>
              <a:rPr lang="en-US" sz="2500" dirty="0" err="1">
                <a:solidFill>
                  <a:srgbClr val="000000"/>
                </a:solidFill>
                <a:latin typeface="Times New Roman" pitchFamily="18" charset="0"/>
              </a:rPr>
              <a:t>specifier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 (e.g., </a:t>
            </a:r>
            <a:r>
              <a:rPr lang="en-US" sz="2500" dirty="0">
                <a:solidFill>
                  <a:srgbClr val="000000"/>
                </a:solidFill>
                <a:latin typeface="Lucida Console" pitchFamily="49" charset="0"/>
              </a:rPr>
              <a:t>%4d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Figure 9.8 prints two groups of five numbers each, right justifying those containing fewer digits than the field width.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The field width is increased to print values wider than the field.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Note that the minus sign for a negative value uses one character position in the field width.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Field widths can be used with all conversion </a:t>
            </a:r>
            <a:r>
              <a:rPr lang="en-US" sz="2500" dirty="0" err="1">
                <a:solidFill>
                  <a:srgbClr val="000000"/>
                </a:solidFill>
                <a:latin typeface="Times New Roman" pitchFamily="18" charset="0"/>
              </a:rPr>
              <a:t>specifiers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90459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9.8  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with Field Widths and Precision (Cont.)</a:t>
            </a: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also enables you to specify the precision with which data is printed. </a:t>
            </a:r>
          </a:p>
          <a:p>
            <a:pPr eaLnBrk="1" hangingPunct="1"/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Precision has different meanings for different data types. </a:t>
            </a:r>
          </a:p>
          <a:p>
            <a:pPr eaLnBrk="1" hangingPunct="1"/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When used with integer conversion specifiers, precision indicates the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minimum number of digits to be printed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If the printed value contains fewer digits than the specified precision and the precision value has a leading zero or decimal point, zeros are prefixed to the printed value until the total number of digits is equivalent to the precision. </a:t>
            </a:r>
          </a:p>
          <a:p>
            <a:pPr eaLnBrk="1" hangingPunct="1"/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If neither a zero nor a decimal point is present in the precision value, spaces are inserted instead. </a:t>
            </a:r>
          </a:p>
        </p:txBody>
      </p:sp>
      <p:sp>
        <p:nvSpPr>
          <p:cNvPr id="573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58034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9.8  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with Field Widths and Precision (Cont.)</a:t>
            </a:r>
          </a:p>
        </p:txBody>
      </p:sp>
      <p:sp>
        <p:nvSpPr>
          <p:cNvPr id="5325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default precision for integers is 1.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When used with floating-point conversion specifiers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the precision is the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number of digits to appear after the decimal point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When used with conversion specifiers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the precision is the ma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ximum number of significant digits to be printed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When used with conversion specifier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s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the precision is the </a:t>
            </a:r>
            <a:r>
              <a:rPr lang="en-US" altLang="en-US" sz="2500" i="1">
                <a:solidFill>
                  <a:srgbClr val="000000"/>
                </a:solidFill>
                <a:latin typeface="Times New Roman" panose="02020603050405020304" pitchFamily="18" charset="0"/>
              </a:rPr>
              <a:t>maximum number of characters to be written from the string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58653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9.8  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with Field Widths and Precision (Cont.)</a:t>
            </a: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To use precision, place a decimal point (</a:t>
            </a:r>
            <a:r>
              <a:rPr lang="en-US" altLang="en-US" sz="2800">
                <a:solidFill>
                  <a:srgbClr val="000000"/>
                </a:solidFill>
                <a:latin typeface="Lucida Console" panose="020B0609040504020204" pitchFamily="49" charset="0"/>
              </a:rPr>
              <a:t>.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), followed by an integer representing the precision between the percent sign and the conversion specifier.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9.9 demonstrates the use of precision in format control strings.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When a floating-point value is printed with a precision smaller than the original number of decimal places in the value, the value is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rounded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87985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9.8  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with Field Widths and Precision (Cont.)</a:t>
            </a: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field width and the precision can be combined by placing the field width, followed by a decimal point, followed by a precision between the percent sign and the conversion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specifier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as in the statement </a:t>
            </a:r>
          </a:p>
          <a:p>
            <a:pPr lvl="2" eaLnBrk="1" hangingPunct="1"/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"%9.3f"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123.456789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which displays 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123.457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with three digits to the right of the decimal point right justified in a nine-digit field.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It’s possible to specify the field width and the precision using integer expressions in the argument list following the format control string. 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9164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9.8  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with Field Widths and Precision (Cont.)</a:t>
            </a: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To use this feature, insert an asterisk (</a:t>
            </a:r>
            <a:r>
              <a:rPr lang="en-US" altLang="en-US" dirty="0">
                <a:solidFill>
                  <a:srgbClr val="0000FF"/>
                </a:solidFill>
                <a:latin typeface="LucidaSansTypewriter" pitchFamily="49" charset="0"/>
              </a:rPr>
              <a:t>*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in place of the field width or precision (or both).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matching </a:t>
            </a: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argument in the argument list is evaluated and used in place of the asterisk.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 field width’s value may be either positive or negative (which causes the output to be left justified in the field, as described in the next section).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statement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"%*.*f"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7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2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98.736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uses 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7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field width, 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precision and outputs the value 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98.74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right justified.</a:t>
            </a:r>
          </a:p>
        </p:txBody>
      </p:sp>
      <p:sp>
        <p:nvSpPr>
          <p:cNvPr id="6349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47195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9.9  </a:t>
            </a:r>
            <a:r>
              <a:rPr lang="en-US">
                <a:solidFill>
                  <a:srgbClr val="3380E6"/>
                </a:solidFill>
                <a:latin typeface="Arial"/>
              </a:rPr>
              <a:t>Using Flags in the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</a:t>
            </a:r>
            <a:r>
              <a:rPr lang="en-US">
                <a:solidFill>
                  <a:srgbClr val="3380E6"/>
                </a:solidFill>
                <a:latin typeface="Arial"/>
              </a:rPr>
              <a:t> Format Control String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also provides flags to supplement its output formatting capabilities.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Five flags are available for use in format control strings (Fig. 9.10).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To use a flag in a format control string, place the flag immediately to the right of the percent sign.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Several flags may be combined in one conversion specifier. </a:t>
            </a:r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57294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9.9  </a:t>
            </a:r>
            <a:r>
              <a:rPr lang="en-US">
                <a:solidFill>
                  <a:srgbClr val="3380E6"/>
                </a:solidFill>
                <a:latin typeface="Arial"/>
              </a:rPr>
              <a:t>Using Flags in the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</a:t>
            </a:r>
            <a:r>
              <a:rPr lang="en-US">
                <a:solidFill>
                  <a:srgbClr val="3380E6"/>
                </a:solidFill>
                <a:latin typeface="Arial"/>
              </a:rPr>
              <a:t> Format Control String (Cont.)</a:t>
            </a:r>
          </a:p>
        </p:txBody>
      </p:sp>
      <p:sp>
        <p:nvSpPr>
          <p:cNvPr id="655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9.13 prefixes a space to the positive number with 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space flag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This is useful for aligning positive and negative numbers with the same number of digits.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value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-547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is not preceded by a space in the output because of its minus sign.</a:t>
            </a:r>
          </a:p>
        </p:txBody>
      </p:sp>
      <p:sp>
        <p:nvSpPr>
          <p:cNvPr id="706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262910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9.9  </a:t>
            </a:r>
            <a:r>
              <a:rPr lang="en-US">
                <a:solidFill>
                  <a:srgbClr val="3380E6"/>
                </a:solidFill>
                <a:latin typeface="Arial"/>
              </a:rPr>
              <a:t>Using Flags in the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</a:t>
            </a:r>
            <a:r>
              <a:rPr lang="en-US">
                <a:solidFill>
                  <a:srgbClr val="3380E6"/>
                </a:solidFill>
                <a:latin typeface="Arial"/>
              </a:rPr>
              <a:t> Format Control String (Cont.)</a:t>
            </a:r>
          </a:p>
        </p:txBody>
      </p:sp>
      <p:sp>
        <p:nvSpPr>
          <p:cNvPr id="675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9.14 uses 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# flag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prefix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the octal value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0x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0X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the hexadecimal values, and to force the decimal point on a value printed with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27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27047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9.9  </a:t>
            </a:r>
            <a:r>
              <a:rPr lang="en-US">
                <a:solidFill>
                  <a:srgbClr val="3380E6"/>
                </a:solidFill>
                <a:latin typeface="Arial"/>
              </a:rPr>
              <a:t>Using Flags in the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</a:t>
            </a:r>
            <a:r>
              <a:rPr lang="en-US">
                <a:solidFill>
                  <a:srgbClr val="3380E6"/>
                </a:solidFill>
                <a:latin typeface="Arial"/>
              </a:rPr>
              <a:t> Format Control String (Cont.)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9.15 combines 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+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flag and 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0 (zero) flag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print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452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in a 9-space field with a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+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sign and leading zeros, then prints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452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again using only the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0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flag and a 9-space field. </a:t>
            </a: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29411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9.1  </a:t>
            </a:r>
            <a:r>
              <a:rPr lang="en-US">
                <a:solidFill>
                  <a:srgbClr val="3380E6"/>
                </a:solidFill>
                <a:latin typeface="Arial"/>
              </a:rPr>
              <a:t>Introduction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An important part of the solution to any problem is the presentation of the results.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 this chapter, we discuss in depth the formatting features of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LucidaSansTypewriter" pitchFamily="49" charset="0"/>
              </a:rPr>
              <a:t>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and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 printf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These functions input data from 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standard input stream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output data to the standard output stream.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Include the header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&lt;stdio.h&gt;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in programs that call these functions. 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849096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</a:t>
            </a: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Precise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input formatting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can be accomplished with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Every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statement contains a format control string that describes the format of the data to be input.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format control string consists of conversion specifiers and literal characters.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has the following input formatting capabilities: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Inputting all types of data.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Inputting specific characters from an input stream.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Skipping specific characters in the input stream.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063923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written in the following form:</a:t>
            </a:r>
          </a:p>
          <a:p>
            <a:pPr lvl="2" eaLnBrk="1" hangingPunct="1"/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i="1" dirty="0">
                <a:solidFill>
                  <a:srgbClr val="000000"/>
                </a:solidFill>
                <a:latin typeface="AGaramond" pitchFamily="50" charset="0"/>
              </a:rPr>
              <a:t>format-control-string</a:t>
            </a:r>
            <a:r>
              <a:rPr lang="en-US" altLang="en-US" i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AGaramond" pitchFamily="50" charset="0"/>
              </a:rPr>
              <a:t>other-arguments</a:t>
            </a:r>
            <a:r>
              <a:rPr lang="en-US" altLang="en-US" i="1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format-control-string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describes the formats of the input, and 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other-arguments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pointers to variables in which the input will be stored. </a:t>
            </a:r>
          </a:p>
        </p:txBody>
      </p:sp>
      <p:sp>
        <p:nvSpPr>
          <p:cNvPr id="8192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29480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7782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9.17 summarizes the conversion specifiers used to input all types of data.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remainder of this section provides programs that demonstrate reading data with the various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conversion specifiers. 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37247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819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9.18 reads integers with the various integer conversion specifiers and displays the integers as decimal numbers.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Conversion specifier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%i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can input decimal, octal and hexadecimal integers.</a:t>
            </a:r>
          </a:p>
        </p:txBody>
      </p:sp>
      <p:sp>
        <p:nvSpPr>
          <p:cNvPr id="8909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509906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8499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When inputting floating-point numbers, any of the floating-point conversion specifiers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can be used.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9.19 reads three floating-point numbers, one with each of the three types of floating conversion specifiers, and displays all three numbers with conversion specifier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program output confirms the fact that floating-point values are imprecise—this is highlighted by the third value printed.</a:t>
            </a:r>
          </a:p>
        </p:txBody>
      </p:sp>
      <p:sp>
        <p:nvSpPr>
          <p:cNvPr id="921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609091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8806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Characters and strings are input using the conversion specifiers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c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respectively.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9.20 prompts the user to enter a string.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program inputs the first character of the string with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%c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stores it in the character variable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x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then inputs the remainder of the string with 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stores it in character array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y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52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596943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01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A sequence of characters can be input using a </a:t>
            </a: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scan set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A scan set is a set of characters enclosed in square brackets,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[]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, and preceded by a percent sign in the format control string.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A scan set scans the characters in the input stream, looking only for those characters that match characters contained in the scan set.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Each time a character is matched, it’s stored in the scan set’s corresponding argument—a pointer to a character array.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scan set stops inputting characters when a character that’s not contained in the scan set is encountered. </a:t>
            </a:r>
          </a:p>
        </p:txBody>
      </p:sp>
      <p:sp>
        <p:nvSpPr>
          <p:cNvPr id="972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266989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If the first character in the input stream does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match a character in the scan set, the array is not modified.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9.21 uses the scan set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[aeiou]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scan the input stream for vowels.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Notice that the first seven letters of the input are read.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eighth letter (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h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 is not in the scan set and therefore the scanning is terminated.</a:t>
            </a:r>
          </a:p>
        </p:txBody>
      </p:sp>
      <p:sp>
        <p:nvSpPr>
          <p:cNvPr id="983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847401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scan set can also be used to scan for characters not contained in the scan set by using an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inverted scan set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To create an inverted scan set, place a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caret (^)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in the square brackets before the scan characters.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This causes characters not appearing in the scan set to be stored.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When a character contained in the inverted scan set is encountered, input terminates.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9.22 uses the inverted scan set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[^aeiou]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search for consonants—more properly to search for “nonvowels.”</a:t>
            </a:r>
          </a:p>
        </p:txBody>
      </p:sp>
      <p:sp>
        <p:nvSpPr>
          <p:cNvPr id="1003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76931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523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 field width can be used in a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conversion specifier to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read a specific number of characters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from the input stream.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9.23 inputs a series of consecutive digits as a two-digit integer and an integer consisting of the remaining digits in the input stream.</a:t>
            </a:r>
          </a:p>
        </p:txBody>
      </p:sp>
      <p:sp>
        <p:nvSpPr>
          <p:cNvPr id="1024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0619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9.2  </a:t>
            </a:r>
            <a:r>
              <a:rPr lang="en-US">
                <a:solidFill>
                  <a:srgbClr val="3380E6"/>
                </a:solidFill>
                <a:latin typeface="Arial"/>
              </a:rPr>
              <a:t>Streams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All input and output is performed with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streams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which are sequences of bytes.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input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operations, the bytes flow from a device (e.g., a keyboard, a disk drive, a network connection) to main memory.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 output operations, bytes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flow from main memory to a device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(e.g., a display screen, a printer, a disk drive, a network connection, and so on).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When program execution begins, three streams are connected to the program automatically. 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511058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728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Often it’s necessary to skip certain characters in the input stream.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For example, a date could be entered as </a:t>
            </a: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11-10-1999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Each number in the date needs to be stored, but the dashes that separate the numbers can be discarded.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To eliminate unnecessary characters, include them in the format control string of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>
                <a:latin typeface="Times New Roman" panose="02020603050405020304" pitchFamily="18" charset="0"/>
              </a:rPr>
              <a:t>whitespace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characters—such as space, newline and tab—skip all leading whitespace). </a:t>
            </a:r>
          </a:p>
        </p:txBody>
      </p:sp>
      <p:sp>
        <p:nvSpPr>
          <p:cNvPr id="1044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983431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830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For example, to skip the dashes in the input, use the statement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"%d-%d-%d"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&amp;month, &amp;day, &amp;year);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Although this </a:t>
            </a: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does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eliminate the dashes in the preceding input, it’s possible that the date could be entered as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10/11/1999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this case, the preceding </a:t>
            </a: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would 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eliminate the unnecessary characters.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For this reason, </a:t>
            </a: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provides the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assignment suppression character </a:t>
            </a:r>
            <a:r>
              <a:rPr lang="en-US" altLang="en-US" dirty="0">
                <a:solidFill>
                  <a:srgbClr val="0000FF"/>
                </a:solidFill>
                <a:latin typeface="LucidaSansTypewriter" pitchFamily="49" charset="0"/>
              </a:rPr>
              <a:t>*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054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749060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9.11  </a:t>
            </a:r>
            <a:r>
              <a:rPr lang="en-US">
                <a:solidFill>
                  <a:srgbClr val="3380E6"/>
                </a:solidFill>
                <a:latin typeface="Arial"/>
              </a:rPr>
              <a:t>Reading Formatted Input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scanf </a:t>
            </a:r>
            <a:r>
              <a:rPr lang="en-US">
                <a:solidFill>
                  <a:srgbClr val="3380E6"/>
                </a:solidFill>
                <a:latin typeface="Arial"/>
              </a:rPr>
              <a:t>(Cont.)</a:t>
            </a:r>
          </a:p>
        </p:txBody>
      </p:sp>
      <p:sp>
        <p:nvSpPr>
          <p:cNvPr id="9933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This character enables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to read any type of data from the input and discard it without assigning it to a variable.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Figure 9.24 uses the assignment suppression character in the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%c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conversion specifier to indicate that a character appearing in the input stream should be read and discarded.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Only the month, day and year are stored.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values of the variables are printed to demonstrate that they’re in fact input correctly.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The argument lists for each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call do not contain variables for the conversion specifiers that use the assignment suppression character.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corresponding characters are simply discarded.</a:t>
            </a:r>
          </a:p>
        </p:txBody>
      </p:sp>
      <p:sp>
        <p:nvSpPr>
          <p:cNvPr id="1065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9494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9.2  </a:t>
            </a:r>
            <a:r>
              <a:rPr lang="en-US">
                <a:solidFill>
                  <a:srgbClr val="3380E6"/>
                </a:solidFill>
                <a:latin typeface="Arial"/>
              </a:rPr>
              <a:t>Streams (Cont.)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Normally, the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standard input stream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is connected to the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keyboard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and the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standard output stream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is connected to the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screen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Operating systems often allow these streams to be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redirected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to other devices.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 third stream, 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standard error stream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 is connected to the screen.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We’ll show how to output error messages to the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standard error stream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in Chapter 11. 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74459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9.3  </a:t>
            </a:r>
            <a:r>
              <a:rPr lang="en-US">
                <a:solidFill>
                  <a:srgbClr val="3380E6"/>
                </a:solidFill>
                <a:latin typeface="Arial"/>
              </a:rPr>
              <a:t>Formatting Output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Precise output formatting is accomplished with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Every </a:t>
            </a:r>
            <a:r>
              <a:rPr lang="en-US" altLang="en-US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call contains a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format control string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that describes the output format.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format control string consists of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specifiers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 flags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 field widths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 precisions 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and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literal characters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Together with the percent sign (</a:t>
            </a:r>
            <a:r>
              <a:rPr lang="en-US" altLang="en-US">
                <a:solidFill>
                  <a:srgbClr val="0000FF"/>
                </a:solidFill>
                <a:latin typeface="LucidaSansTypewriter" pitchFamily="49" charset="0"/>
              </a:rPr>
              <a:t>%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), these form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conversion specifications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78727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9.3  </a:t>
            </a:r>
            <a:r>
              <a:rPr lang="en-US">
                <a:solidFill>
                  <a:srgbClr val="3380E6"/>
                </a:solidFill>
                <a:latin typeface="Arial"/>
              </a:rPr>
              <a:t>Formatting Output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 (Cont.)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500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</a:rPr>
              <a:t> can perform the following formatting capabilities, each of which is discussed in this chapter: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FF"/>
                </a:solidFill>
                <a:latin typeface="Times New Roman" panose="02020603050405020304" pitchFamily="18" charset="0"/>
              </a:rPr>
              <a:t>Rounding</a:t>
            </a: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 floating-point values to an indicated number of decimal places.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Aligning a column of numbers with decimal points appearing one above the other.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FF"/>
                </a:solidFill>
                <a:latin typeface="Times New Roman" panose="02020603050405020304" pitchFamily="18" charset="0"/>
              </a:rPr>
              <a:t>Right justification</a:t>
            </a: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100">
                <a:solidFill>
                  <a:srgbClr val="0000FF"/>
                </a:solidFill>
                <a:latin typeface="Times New Roman" panose="02020603050405020304" pitchFamily="18" charset="0"/>
              </a:rPr>
              <a:t>left justification</a:t>
            </a: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 of outputs.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Inserting literal characters at precise locations in a line of output.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Representing floating-point numbers in exponential format.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Representing unsigned integers in octal and hexadecimal format. See Appendix C for more information on octal and hexadecimal values.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</a:rPr>
              <a:t>Displaying all types of data with fixed-size field widths and precisions.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56216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9.3  </a:t>
            </a:r>
            <a:r>
              <a:rPr lang="en-US">
                <a:solidFill>
                  <a:srgbClr val="3380E6"/>
                </a:solidFill>
                <a:latin typeface="Arial"/>
              </a:rPr>
              <a:t>Formatting Output with </a:t>
            </a:r>
            <a:r>
              <a:rPr lang="en-US">
                <a:solidFill>
                  <a:srgbClr val="3380E6"/>
                </a:solidFill>
                <a:latin typeface="Lucida Console"/>
              </a:rPr>
              <a:t>printf (Cont.)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function has the form</a:t>
            </a:r>
          </a:p>
          <a:p>
            <a:pPr lvl="2" eaLnBrk="1" hangingPunct="1"/>
            <a:r>
              <a:rPr lang="en-US" alt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i="1" dirty="0">
                <a:solidFill>
                  <a:srgbClr val="000000"/>
                </a:solidFill>
                <a:latin typeface="AGaramond" pitchFamily="50" charset="0"/>
              </a:rPr>
              <a:t>format-control-string, </a:t>
            </a:r>
            <a:r>
              <a:rPr lang="en-US" altLang="en-US" dirty="0">
                <a:solidFill>
                  <a:srgbClr val="000000"/>
                </a:solidFill>
                <a:latin typeface="AGaramond" pitchFamily="50" charset="0"/>
              </a:rPr>
              <a:t>other-arguments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format-control-string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describes the output format, and 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other-arguments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(which are optional) correspond to each conversion specification in format-control-string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Each conversion specification begins with a percent sign and ends with a conversion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specifier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There can be many conversion specifications in one format control string. 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1564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9.4  </a:t>
            </a:r>
            <a:r>
              <a:rPr lang="en-US">
                <a:solidFill>
                  <a:srgbClr val="3380E6"/>
                </a:solidFill>
                <a:latin typeface="Arial"/>
              </a:rPr>
              <a:t>Printing Integers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An integer is a whole number, such as 776, 0 or –52, that contains no decimal point.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Integer values are displayed in one of several formats. </a:t>
            </a: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Figure 9.1 describes the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integer conversion specifiers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27735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7"/>
  <p:tag name="MMPROD_UIDATA" val="&lt;database version=&quot;9.0&quot;&gt;&lt;object type=&quot;1&quot; unique_id=&quot;10001&quot;&gt;&lt;object type=&quot;2&quot; unique_id=&quot;12905&quot;&gt;&lt;object type=&quot;3&quot; unique_id=&quot;12907&quot;&gt;&lt;property id=&quot;20148&quot; value=&quot;5&quot;/&gt;&lt;property id=&quot;20300&quot; value=&quot;Slide 2&quot;/&gt;&lt;property id=&quot;20307&quot; value=&quot;258&quot;/&gt;&lt;/object&gt;&lt;object type=&quot;3&quot; unique_id=&quot;12908&quot;&gt;&lt;property id=&quot;20148&quot; value=&quot;5&quot;/&gt;&lt;property id=&quot;20300&quot; value=&quot;Slide 3&quot;/&gt;&lt;property id=&quot;20307&quot; value=&quot;259&quot;/&gt;&lt;/object&gt;&lt;object type=&quot;3&quot; unique_id=&quot;12909&quot;&gt;&lt;property id=&quot;20148&quot; value=&quot;5&quot;/&gt;&lt;property id=&quot;20300&quot; value=&quot;Slide 4&quot;/&gt;&lt;property id=&quot;20307&quot; value=&quot;260&quot;/&gt;&lt;/object&gt;&lt;object type=&quot;3&quot; unique_id=&quot;12910&quot;&gt;&lt;property id=&quot;20148&quot; value=&quot;5&quot;/&gt;&lt;property id=&quot;20300&quot; value=&quot;Slide 11&quot;/&gt;&lt;property id=&quot;20307&quot; value=&quot;261&quot;/&gt;&lt;/object&gt;&lt;object type=&quot;3&quot; unique_id=&quot;12911&quot;&gt;&lt;property id=&quot;20148&quot; value=&quot;5&quot;/&gt;&lt;property id=&quot;20300&quot; value=&quot;Slide 13&quot;/&gt;&lt;property id=&quot;20307&quot; value=&quot;262&quot;/&gt;&lt;/object&gt;&lt;object type=&quot;3&quot; unique_id=&quot;12912&quot;&gt;&lt;property id=&quot;20148&quot; value=&quot;5&quot;/&gt;&lt;property id=&quot;20300&quot; value=&quot;Slide 15&quot;/&gt;&lt;property id=&quot;20307&quot; value=&quot;263&quot;/&gt;&lt;/object&gt;&lt;object type=&quot;3&quot; unique_id=&quot;12913&quot;&gt;&lt;property id=&quot;20148&quot; value=&quot;5&quot;/&gt;&lt;property id=&quot;20300&quot; value=&quot;Slide 16&quot;/&gt;&lt;property id=&quot;20307&quot; value=&quot;264&quot;/&gt;&lt;/object&gt;&lt;object type=&quot;3&quot; unique_id=&quot;12914&quot;&gt;&lt;property id=&quot;20148&quot; value=&quot;5&quot;/&gt;&lt;property id=&quot;20300&quot; value=&quot;Slide 17&quot;/&gt;&lt;property id=&quot;20307&quot; value=&quot;265&quot;/&gt;&lt;/object&gt;&lt;object type=&quot;3&quot; unique_id=&quot;12915&quot;&gt;&lt;property id=&quot;20148&quot; value=&quot;5&quot;/&gt;&lt;property id=&quot;20300&quot; value=&quot;Slide 20&quot;/&gt;&lt;property id=&quot;20307&quot; value=&quot;266&quot;/&gt;&lt;/object&gt;&lt;object type=&quot;3&quot; unique_id=&quot;12916&quot;&gt;&lt;property id=&quot;20148&quot; value=&quot;5&quot;/&gt;&lt;property id=&quot;20300&quot; value=&quot;Slide 25&quot;/&gt;&lt;property id=&quot;20307&quot; value=&quot;267&quot;/&gt;&lt;/object&gt;&lt;object type=&quot;3&quot; unique_id=&quot;12917&quot;&gt;&lt;property id=&quot;20148&quot; value=&quot;5&quot;/&gt;&lt;property id=&quot;20300&quot; value=&quot;Slide 26&quot;/&gt;&lt;property id=&quot;20307&quot; value=&quot;268&quot;/&gt;&lt;/object&gt;&lt;object type=&quot;3&quot; unique_id=&quot;12918&quot;&gt;&lt;property id=&quot;20148&quot; value=&quot;5&quot;/&gt;&lt;property id=&quot;20300&quot; value=&quot;Slide 28&quot;/&gt;&lt;property id=&quot;20307&quot; value=&quot;269&quot;/&gt;&lt;/object&gt;&lt;object type=&quot;3&quot; unique_id=&quot;12919&quot;&gt;&lt;property id=&quot;20148&quot; value=&quot;5&quot;/&gt;&lt;property id=&quot;20300&quot; value=&quot;Slide 30&quot;/&gt;&lt;property id=&quot;20307&quot; value=&quot;270&quot;/&gt;&lt;/object&gt;&lt;object type=&quot;3&quot; unique_id=&quot;12920&quot;&gt;&lt;property id=&quot;20148&quot; value=&quot;5&quot;/&gt;&lt;property id=&quot;20300&quot; value=&quot;Slide 31&quot;/&gt;&lt;property id=&quot;20307&quot; value=&quot;271&quot;/&gt;&lt;/object&gt;&lt;object type=&quot;3&quot; unique_id=&quot;12921&quot;&gt;&lt;property id=&quot;20148&quot; value=&quot;5&quot;/&gt;&lt;property id=&quot;20300&quot; value=&quot;Slide 32&quot;/&gt;&lt;property id=&quot;20307&quot; value=&quot;272&quot;/&gt;&lt;/object&gt;&lt;object type=&quot;3&quot; unique_id=&quot;12922&quot;&gt;&lt;property id=&quot;20148&quot; value=&quot;5&quot;/&gt;&lt;property id=&quot;20300&quot; value=&quot;Slide 33&quot;/&gt;&lt;property id=&quot;20307&quot; value=&quot;273&quot;/&gt;&lt;/object&gt;&lt;object type=&quot;3&quot; unique_id=&quot;12923&quot;&gt;&lt;property id=&quot;20148&quot; value=&quot;5&quot;/&gt;&lt;property id=&quot;20300&quot; value=&quot;Slide 34&quot;/&gt;&lt;property id=&quot;20307&quot; value=&quot;274&quot;/&gt;&lt;/object&gt;&lt;object type=&quot;3&quot; unique_id=&quot;12924&quot;&gt;&lt;property id=&quot;20148&quot; value=&quot;5&quot;/&gt;&lt;property id=&quot;20300&quot; value=&quot;Slide 36&quot;/&gt;&lt;property id=&quot;20307&quot; value=&quot;275&quot;/&gt;&lt;/object&gt;&lt;object type=&quot;3&quot; unique_id=&quot;12925&quot;&gt;&lt;property id=&quot;20148&quot; value=&quot;5&quot;/&gt;&lt;property id=&quot;20300&quot; value=&quot;Slide 37&quot;/&gt;&lt;property id=&quot;20307&quot; value=&quot;276&quot;/&gt;&lt;/object&gt;&lt;object type=&quot;3&quot; unique_id=&quot;12926&quot;&gt;&lt;property id=&quot;20148&quot; value=&quot;5&quot;/&gt;&lt;property id=&quot;20300&quot; value=&quot;Slide 38&quot;/&gt;&lt;property id=&quot;20307&quot; value=&quot;277&quot;/&gt;&lt;/object&gt;&lt;object type=&quot;3&quot; unique_id=&quot;12927&quot;&gt;&lt;property id=&quot;20148&quot; value=&quot;5&quot;/&gt;&lt;property id=&quot;20300&quot; value=&quot;Slide 39&quot;/&gt;&lt;property id=&quot;20307&quot; value=&quot;278&quot;/&gt;&lt;/object&gt;&lt;object type=&quot;3&quot; unique_id=&quot;12928&quot;&gt;&lt;property id=&quot;20148&quot; value=&quot;5&quot;/&gt;&lt;property id=&quot;20300&quot; value=&quot;Slide 41&quot;/&gt;&lt;property id=&quot;20307&quot; value=&quot;279&quot;/&gt;&lt;/object&gt;&lt;object type=&quot;3&quot; unique_id=&quot;12929&quot;&gt;&lt;property id=&quot;20148&quot; value=&quot;5&quot;/&gt;&lt;property id=&quot;20300&quot; value=&quot;Slide 42&quot;/&gt;&lt;property id=&quot;20307&quot; value=&quot;280&quot;/&gt;&lt;/object&gt;&lt;object type=&quot;3&quot; unique_id=&quot;12930&quot;&gt;&lt;property id=&quot;20148&quot; value=&quot;5&quot;/&gt;&lt;property id=&quot;20300&quot; value=&quot;Slide 43&quot;/&gt;&lt;property id=&quot;20307&quot; value=&quot;281&quot;/&gt;&lt;/object&gt;&lt;object type=&quot;3&quot; unique_id=&quot;12931&quot;&gt;&lt;property id=&quot;20148&quot; value=&quot;5&quot;/&gt;&lt;property id=&quot;20300&quot; value=&quot;Slide 47&quot;/&gt;&lt;property id=&quot;20307&quot; value=&quot;282&quot;/&gt;&lt;/object&gt;&lt;object type=&quot;3&quot; unique_id=&quot;12932&quot;&gt;&lt;property id=&quot;20148&quot; value=&quot;5&quot;/&gt;&lt;property id=&quot;20300&quot; value=&quot;Slide 48&quot;/&gt;&lt;property id=&quot;20307&quot; value=&quot;283&quot;/&gt;&lt;/object&gt;&lt;object type=&quot;3&quot; unique_id=&quot;12933&quot;&gt;&lt;property id=&quot;20148&quot; value=&quot;5&quot;/&gt;&lt;property id=&quot;20300&quot; value=&quot;Slide 52&quot;/&gt;&lt;property id=&quot;20307&quot; value=&quot;284&quot;/&gt;&lt;/object&gt;&lt;object type=&quot;3&quot; unique_id=&quot;12934&quot;&gt;&lt;property id=&quot;20148&quot; value=&quot;5&quot;/&gt;&lt;property id=&quot;20300&quot; value=&quot;Slide 54&quot;/&gt;&lt;property id=&quot;20307&quot; value=&quot;285&quot;/&gt;&lt;/object&gt;&lt;object type=&quot;3&quot; unique_id=&quot;12935&quot;&gt;&lt;property id=&quot;20148&quot; value=&quot;5&quot;/&gt;&lt;property id=&quot;20300&quot; value=&quot;Slide 56&quot;/&gt;&lt;property id=&quot;20307&quot; value=&quot;286&quot;/&gt;&lt;/object&gt;&lt;object type=&quot;3&quot; unique_id=&quot;12936&quot;&gt;&lt;property id=&quot;20148&quot; value=&quot;5&quot;/&gt;&lt;property id=&quot;20300&quot; value=&quot;Slide 58&quot;/&gt;&lt;property id=&quot;20307&quot; value=&quot;287&quot;/&gt;&lt;/object&gt;&lt;object type=&quot;3&quot; unique_id=&quot;12937&quot;&gt;&lt;property id=&quot;20148&quot; value=&quot;5&quot;/&gt;&lt;property id=&quot;20300&quot; value=&quot;Slide 60&quot;/&gt;&lt;property id=&quot;20307&quot; value=&quot;288&quot;/&gt;&lt;/object&gt;&lt;object type=&quot;3&quot; unique_id=&quot;12938&quot;&gt;&lt;property id=&quot;20148&quot; value=&quot;5&quot;/&gt;&lt;property id=&quot;20300&quot; value=&quot;Slide 62&quot;/&gt;&lt;property id=&quot;20307&quot; value=&quot;289&quot;/&gt;&lt;/object&gt;&lt;object type=&quot;3&quot; unique_id=&quot;12939&quot;&gt;&lt;property id=&quot;20148&quot; value=&quot;5&quot;/&gt;&lt;property id=&quot;20300&quot; value=&quot;Slide 64&quot;/&gt;&lt;property id=&quot;20307&quot; value=&quot;290&quot;/&gt;&lt;/object&gt;&lt;object type=&quot;3&quot; unique_id=&quot;12940&quot;&gt;&lt;property id=&quot;20148&quot; value=&quot;5&quot;/&gt;&lt;property id=&quot;20300&quot; value=&quot;Slide 67&quot;/&gt;&lt;property id=&quot;20307&quot; value=&quot;291&quot;/&gt;&lt;/object&gt;&lt;object type=&quot;3&quot; unique_id=&quot;12941&quot;&gt;&lt;property id=&quot;20148&quot; value=&quot;5&quot;/&gt;&lt;property id=&quot;20300&quot; value=&quot;Slide 68&quot;/&gt;&lt;property id=&quot;20307&quot; value=&quot;292&quot;/&gt;&lt;/object&gt;&lt;object type=&quot;3&quot; unique_id=&quot;12942&quot;&gt;&lt;property id=&quot;20148&quot; value=&quot;5&quot;/&gt;&lt;property id=&quot;20300&quot; value=&quot;Slide 70&quot;/&gt;&lt;property id=&quot;20307&quot; value=&quot;293&quot;/&gt;&lt;/object&gt;&lt;object type=&quot;3&quot; unique_id=&quot;12943&quot;&gt;&lt;property id=&quot;20148&quot; value=&quot;5&quot;/&gt;&lt;property id=&quot;20300&quot; value=&quot;Slide 71&quot;/&gt;&lt;property id=&quot;20307&quot; value=&quot;294&quot;/&gt;&lt;/object&gt;&lt;object type=&quot;3&quot; unique_id=&quot;12944&quot;&gt;&lt;property id=&quot;20148&quot; value=&quot;5&quot;/&gt;&lt;property id=&quot;20300&quot; value=&quot;Slide 72&quot;/&gt;&lt;property id=&quot;20307&quot; value=&quot;295&quot;/&gt;&lt;/object&gt;&lt;object type=&quot;3&quot; unique_id=&quot;12945&quot;&gt;&lt;property id=&quot;20148&quot; value=&quot;5&quot;/&gt;&lt;property id=&quot;20300&quot; value=&quot;Slide 74&quot;/&gt;&lt;property id=&quot;20307&quot; value=&quot;296&quot;/&gt;&lt;/object&gt;&lt;object type=&quot;3&quot; unique_id=&quot;12946&quot;&gt;&lt;property id=&quot;20148&quot; value=&quot;5&quot;/&gt;&lt;property id=&quot;20300&quot; value=&quot;Slide 75&quot;/&gt;&lt;property id=&quot;20307&quot; value=&quot;297&quot;/&gt;&lt;/object&gt;&lt;object type=&quot;3&quot; unique_id=&quot;12947&quot;&gt;&lt;property id=&quot;20148&quot; value=&quot;5&quot;/&gt;&lt;property id=&quot;20300&quot; value=&quot;Slide 77&quot;/&gt;&lt;property id=&quot;20307&quot; value=&quot;298&quot;/&gt;&lt;/object&gt;&lt;object type=&quot;3&quot; unique_id=&quot;12948&quot;&gt;&lt;property id=&quot;20148&quot; value=&quot;5&quot;/&gt;&lt;property id=&quot;20300&quot; value=&quot;Slide 78&quot;/&gt;&lt;property id=&quot;20307&quot; value=&quot;299&quot;/&gt;&lt;/object&gt;&lt;object type=&quot;3&quot; unique_id=&quot;12949&quot;&gt;&lt;property id=&quot;20148&quot; value=&quot;5&quot;/&gt;&lt;property id=&quot;20300&quot; value=&quot;Slide 80&quot;/&gt;&lt;property id=&quot;20307&quot; value=&quot;300&quot;/&gt;&lt;/object&gt;&lt;object type=&quot;3&quot; unique_id=&quot;12950&quot;&gt;&lt;property id=&quot;20148&quot; value=&quot;5&quot;/&gt;&lt;property id=&quot;20300&quot; value=&quot;Slide 83&quot;/&gt;&lt;property id=&quot;20307&quot; value=&quot;301&quot;/&gt;&lt;/object&gt;&lt;object type=&quot;3&quot; unique_id=&quot;12951&quot;&gt;&lt;property id=&quot;20148&quot; value=&quot;5&quot;/&gt;&lt;property id=&quot;20300&quot; value=&quot;Slide 85&quot;/&gt;&lt;property id=&quot;20307&quot; value=&quot;302&quot;/&gt;&lt;/object&gt;&lt;object type=&quot;3&quot; unique_id=&quot;12952&quot;&gt;&lt;property id=&quot;20148&quot; value=&quot;5&quot;/&gt;&lt;property id=&quot;20300&quot; value=&quot;Slide 87&quot;/&gt;&lt;property id=&quot;20307&quot; value=&quot;303&quot;/&gt;&lt;/object&gt;&lt;object type=&quot;3&quot; unique_id=&quot;12953&quot;&gt;&lt;property id=&quot;20148&quot; value=&quot;5&quot;/&gt;&lt;property id=&quot;20300&quot; value=&quot;Slide 91&quot;/&gt;&lt;property id=&quot;20307&quot; value=&quot;304&quot;/&gt;&lt;/object&gt;&lt;object type=&quot;3&quot; unique_id=&quot;21627&quot;&gt;&lt;property id=&quot;20148&quot; value=&quot;5&quot;/&gt;&lt;property id=&quot;20300&quot; value=&quot;Slide 1 - &amp;quot;Chapter 9 C Formatted Input/Output&amp;quot;&quot;/&gt;&lt;property id=&quot;20307&quot; value=&quot;305&quot;/&gt;&lt;/object&gt;&lt;object type=&quot;3&quot; unique_id=&quot;21628&quot;&gt;&lt;property id=&quot;20148&quot; value=&quot;5&quot;/&gt;&lt;property id=&quot;20300&quot; value=&quot;Slide 5 - &amp;quot;9.1  Introduction&amp;quot;&quot;/&gt;&lt;property id=&quot;20307&quot; value=&quot;306&quot;/&gt;&lt;/object&gt;&lt;object type=&quot;3&quot; unique_id=&quot;21629&quot;&gt;&lt;property id=&quot;20148&quot; value=&quot;5&quot;/&gt;&lt;property id=&quot;20300&quot; value=&quot;Slide 6 - &amp;quot;9.2  Streams&amp;quot;&quot;/&gt;&lt;property id=&quot;20307&quot; value=&quot;307&quot;/&gt;&lt;/object&gt;&lt;object type=&quot;3&quot; unique_id=&quot;21630&quot;&gt;&lt;property id=&quot;20148&quot; value=&quot;5&quot;/&gt;&lt;property id=&quot;20300&quot; value=&quot;Slide 7 - &amp;quot;9.2  Streams (Cont.)&amp;quot;&quot;/&gt;&lt;property id=&quot;20307&quot; value=&quot;308&quot;/&gt;&lt;/object&gt;&lt;object type=&quot;3&quot; unique_id=&quot;21631&quot;&gt;&lt;property id=&quot;20148&quot; value=&quot;5&quot;/&gt;&lt;property id=&quot;20300&quot; value=&quot;Slide 8 - &amp;quot;9.3  Formatting Output with printf&amp;quot;&quot;/&gt;&lt;property id=&quot;20307&quot; value=&quot;309&quot;/&gt;&lt;/object&gt;&lt;object type=&quot;3&quot; unique_id=&quot;21632&quot;&gt;&lt;property id=&quot;20148&quot; value=&quot;5&quot;/&gt;&lt;property id=&quot;20300&quot; value=&quot;Slide 9 - &amp;quot;9.3  Formatting Output with printf (Cont.)&amp;quot;&quot;/&gt;&lt;property id=&quot;20307&quot; value=&quot;310&quot;/&gt;&lt;/object&gt;&lt;object type=&quot;3&quot; unique_id=&quot;21633&quot;&gt;&lt;property id=&quot;20148&quot; value=&quot;5&quot;/&gt;&lt;property id=&quot;20300&quot; value=&quot;Slide 10 - &amp;quot;9.3  Formatting Output with printf (Cont.)&amp;quot;&quot;/&gt;&lt;property id=&quot;20307&quot; value=&quot;311&quot;/&gt;&lt;/object&gt;&lt;object type=&quot;3&quot; unique_id=&quot;21634&quot;&gt;&lt;property id=&quot;20148&quot; value=&quot;5&quot;/&gt;&lt;property id=&quot;20300&quot; value=&quot;Slide 12 - &amp;quot;9.4  Printing Integers&amp;quot;&quot;/&gt;&lt;property id=&quot;20307&quot; value=&quot;312&quot;/&gt;&lt;/object&gt;&lt;object type=&quot;3&quot; unique_id=&quot;21635&quot;&gt;&lt;property id=&quot;20148&quot; value=&quot;5&quot;/&gt;&lt;property id=&quot;20300&quot; value=&quot;Slide 14 - &amp;quot;9.4  Printing Integers (Cont.)&amp;quot;&quot;/&gt;&lt;property id=&quot;20307&quot; value=&quot;313&quot;/&gt;&lt;/object&gt;&lt;object type=&quot;3&quot; unique_id=&quot;21636&quot;&gt;&lt;property id=&quot;20148&quot; value=&quot;5&quot;/&gt;&lt;property id=&quot;20300&quot; value=&quot;Slide 18 - &amp;quot;9.5  Printing Floating-Point Numbers&amp;quot;&quot;/&gt;&lt;property id=&quot;20307&quot; value=&quot;314&quot;/&gt;&lt;/object&gt;&lt;object type=&quot;3&quot; unique_id=&quot;21637&quot;&gt;&lt;property id=&quot;20148&quot; value=&quot;5&quot;/&gt;&lt;property id=&quot;20300&quot; value=&quot;Slide 19 - &amp;quot;9.5  Printing Floating-Point Numbers (Cont.)&amp;quot;&quot;/&gt;&lt;property id=&quot;20307&quot; value=&quot;315&quot;/&gt;&lt;/object&gt;&lt;object type=&quot;3&quot; unique_id=&quot;21638&quot;&gt;&lt;property id=&quot;20148&quot; value=&quot;5&quot;/&gt;&lt;property id=&quot;20300&quot; value=&quot;Slide 21 - &amp;quot;9.5  Printing Floating-Point Numbers (Cont.)&amp;quot;&quot;/&gt;&lt;property id=&quot;20307&quot; value=&quot;316&quot;/&gt;&lt;/object&gt;&lt;object type=&quot;3&quot; unique_id=&quot;21639&quot;&gt;&lt;property id=&quot;20148&quot; value=&quot;5&quot;/&gt;&lt;property id=&quot;20300&quot; value=&quot;Slide 22 - &amp;quot;9.5  Printing Floating-Point Numbers (Cont.)&amp;quot;&quot;/&gt;&lt;property id=&quot;20307&quot; value=&quot;317&quot;/&gt;&lt;/object&gt;&lt;object type=&quot;3&quot; unique_id=&quot;21640&quot;&gt;&lt;property id=&quot;20148&quot; value=&quot;5&quot;/&gt;&lt;property id=&quot;20300&quot; value=&quot;Slide 23 - &amp;quot;9.5  Printing Floating-Point Numbers (Cont.)&amp;quot;&quot;/&gt;&lt;property id=&quot;20307&quot; value=&quot;318&quot;/&gt;&lt;/object&gt;&lt;object type=&quot;3&quot; unique_id=&quot;21641&quot;&gt;&lt;property id=&quot;20148&quot; value=&quot;5&quot;/&gt;&lt;property id=&quot;20300&quot; value=&quot;Slide 24 - &amp;quot;9.5  Printing Floating-Point Numbers (Cont.)&amp;quot;&quot;/&gt;&lt;property id=&quot;20307&quot; value=&quot;319&quot;/&gt;&lt;/object&gt;&lt;object type=&quot;3&quot; unique_id=&quot;21642&quot;&gt;&lt;property id=&quot;20148&quot; value=&quot;5&quot;/&gt;&lt;property id=&quot;20300&quot; value=&quot;Slide 27 - &amp;quot;9.5  Printing Floating-Point Numbers (Cont.)&amp;quot;&quot;/&gt;&lt;property id=&quot;20307&quot; value=&quot;320&quot;/&gt;&lt;/object&gt;&lt;object type=&quot;3&quot; unique_id=&quot;21643&quot;&gt;&lt;property id=&quot;20148&quot; value=&quot;5&quot;/&gt;&lt;property id=&quot;20300&quot; value=&quot;Slide 29 - &amp;quot;9.6  Printing Strings and Characters&amp;quot;&quot;/&gt;&lt;property id=&quot;20307&quot; value=&quot;321&quot;/&gt;&lt;/object&gt;&lt;object type=&quot;3&quot; unique_id=&quot;21644&quot;&gt;&lt;property id=&quot;20148&quot; value=&quot;5&quot;/&gt;&lt;property id=&quot;20300&quot; value=&quot;Slide 35 - &amp;quot;9.7  Other Conversion Specifiers&amp;quot;&quot;/&gt;&lt;property id=&quot;20307&quot; value=&quot;322&quot;/&gt;&lt;/object&gt;&lt;object type=&quot;3&quot; unique_id=&quot;21645&quot;&gt;&lt;property id=&quot;20148&quot; value=&quot;5&quot;/&gt;&lt;property id=&quot;20300&quot; value=&quot;Slide 40 - &amp;quot;9.8  Printing with Field Widths and Precision&amp;quot;&quot;/&gt;&lt;property id=&quot;20307&quot; value=&quot;323&quot;/&gt;&lt;/object&gt;&lt;object type=&quot;3&quot; unique_id=&quot;21646&quot;&gt;&lt;property id=&quot;20148&quot; value=&quot;5&quot;/&gt;&lt;property id=&quot;20300&quot; value=&quot;Slide 44 - &amp;quot;9.8  Printing with Field Widths and Precision (Cont.)&amp;quot;&quot;/&gt;&lt;property id=&quot;20307&quot; value=&quot;324&quot;/&gt;&lt;/object&gt;&lt;object type=&quot;3&quot; unique_id=&quot;21647&quot;&gt;&lt;property id=&quot;20148&quot; value=&quot;5&quot;/&gt;&lt;property id=&quot;20300&quot; value=&quot;Slide 45 - &amp;quot;9.8  Printing with Field Widths and Precision (Cont.)&amp;quot;&quot;/&gt;&lt;property id=&quot;20307&quot; value=&quot;325&quot;/&gt;&lt;/object&gt;&lt;object type=&quot;3&quot; unique_id=&quot;21648&quot;&gt;&lt;property id=&quot;20148&quot; value=&quot;5&quot;/&gt;&lt;property id=&quot;20300&quot; value=&quot;Slide 46 - &amp;quot;9.8  Printing with Field Widths and Precision (Cont.)&amp;quot;&quot;/&gt;&lt;property id=&quot;20307&quot; value=&quot;326&quot;/&gt;&lt;/object&gt;&lt;object type=&quot;3&quot; unique_id=&quot;21649&quot;&gt;&lt;property id=&quot;20148&quot; value=&quot;5&quot;/&gt;&lt;property id=&quot;20300&quot; value=&quot;Slide 49 - &amp;quot;9.8  Printing with Field Widths and Precision (Cont.)&amp;quot;&quot;/&gt;&lt;property id=&quot;20307&quot; value=&quot;327&quot;/&gt;&lt;/object&gt;&lt;object type=&quot;3&quot; unique_id=&quot;21650&quot;&gt;&lt;property id=&quot;20148&quot; value=&quot;5&quot;/&gt;&lt;property id=&quot;20300&quot; value=&quot;Slide 50 - &amp;quot;9.8  Printing with Field Widths and Precision (Cont.)&amp;quot;&quot;/&gt;&lt;property id=&quot;20307&quot; value=&quot;328&quot;/&gt;&lt;/object&gt;&lt;object type=&quot;3&quot; unique_id=&quot;21651&quot;&gt;&lt;property id=&quot;20148&quot; value=&quot;5&quot;/&gt;&lt;property id=&quot;20300&quot; value=&quot;Slide 51 - &amp;quot;9.9  Using Flags in the printf Format Control String&amp;quot;&quot;/&gt;&lt;property id=&quot;20307&quot; value=&quot;329&quot;/&gt;&lt;/object&gt;&lt;object type=&quot;3&quot; unique_id=&quot;21652&quot;&gt;&lt;property id=&quot;20148&quot; value=&quot;5&quot;/&gt;&lt;property id=&quot;20300&quot; value=&quot;Slide 53 - &amp;quot;9.9  Using Flags in the printf Format Control String (Cont.)&amp;quot;&quot;/&gt;&lt;property id=&quot;20307&quot; value=&quot;330&quot;/&gt;&lt;/object&gt;&lt;object type=&quot;3&quot; unique_id=&quot;21653&quot;&gt;&lt;property id=&quot;20148&quot; value=&quot;5&quot;/&gt;&lt;property id=&quot;20300&quot; value=&quot;Slide 55 - &amp;quot;9.9  Using Flags in the printf Format Control String (Cont.)&amp;quot;&quot;/&gt;&lt;property id=&quot;20307&quot; value=&quot;331&quot;/&gt;&lt;/object&gt;&lt;object type=&quot;3&quot; unique_id=&quot;21654&quot;&gt;&lt;property id=&quot;20148&quot; value=&quot;5&quot;/&gt;&lt;property id=&quot;20300&quot; value=&quot;Slide 57 - &amp;quot;9.9  Using Flags in the printf Format Control String (Cont.)&amp;quot;&quot;/&gt;&lt;property id=&quot;20307&quot; value=&quot;332&quot;/&gt;&lt;/object&gt;&lt;object type=&quot;3&quot; unique_id=&quot;21655&quot;&gt;&lt;property id=&quot;20148&quot; value=&quot;5&quot;/&gt;&lt;property id=&quot;20300&quot; value=&quot;Slide 59 - &amp;quot;9.9  Using Flags in the printf Format Control String (Cont.)&amp;quot;&quot;/&gt;&lt;property id=&quot;20307&quot; value=&quot;333&quot;/&gt;&lt;/object&gt;&lt;object type=&quot;3&quot; unique_id=&quot;21656&quot;&gt;&lt;property id=&quot;20148&quot; value=&quot;5&quot;/&gt;&lt;property id=&quot;20300&quot; value=&quot;Slide 61 - &amp;quot;9.9  Using Flags in the printf Format Control String (Cont.)&amp;quot;&quot;/&gt;&lt;property id=&quot;20307&quot; value=&quot;334&quot;/&gt;&lt;/object&gt;&lt;object type=&quot;3&quot; unique_id=&quot;21657&quot;&gt;&lt;property id=&quot;20148&quot; value=&quot;5&quot;/&gt;&lt;property id=&quot;20300&quot; value=&quot;Slide 63 - &amp;quot;9.10  Printing Literals and Escape Sequences&amp;quot;&quot;/&gt;&lt;property id=&quot;20307&quot; value=&quot;335&quot;/&gt;&lt;/object&gt;&lt;object type=&quot;3&quot; unique_id=&quot;21658&quot;&gt;&lt;property id=&quot;20148&quot; value=&quot;5&quot;/&gt;&lt;property id=&quot;20300&quot; value=&quot;Slide 65 - &amp;quot;9.11  Reading Formatted Input with scanf&amp;quot;&quot;/&gt;&lt;property id=&quot;20307&quot; value=&quot;336&quot;/&gt;&lt;/object&gt;&lt;object type=&quot;3&quot; unique_id=&quot;21659&quot;&gt;&lt;property id=&quot;20148&quot; value=&quot;5&quot;/&gt;&lt;property id=&quot;20300&quot; value=&quot;Slide 66 - &amp;quot;9.11  Reading Formatted Input with scanf (Cont.)&amp;quot;&quot;/&gt;&lt;property id=&quot;20307&quot; value=&quot;337&quot;/&gt;&lt;/object&gt;&lt;object type=&quot;3&quot; unique_id=&quot;21660&quot;&gt;&lt;property id=&quot;20148&quot; value=&quot;5&quot;/&gt;&lt;property id=&quot;20300&quot; value=&quot;Slide 69 - &amp;quot;9.11  Reading Formatted Input with scanf (Cont.)&amp;quot;&quot;/&gt;&lt;property id=&quot;20307&quot; value=&quot;338&quot;/&gt;&lt;/object&gt;&lt;object type=&quot;3&quot; unique_id=&quot;21661&quot;&gt;&lt;property id=&quot;20148&quot; value=&quot;5&quot;/&gt;&lt;property id=&quot;20300&quot; value=&quot;Slide 73 - &amp;quot;9.11  Reading Formatted Input with scanf (Cont.)&amp;quot;&quot;/&gt;&lt;property id=&quot;20307&quot; value=&quot;339&quot;/&gt;&lt;/object&gt;&lt;object type=&quot;3&quot; unique_id=&quot;21662&quot;&gt;&lt;property id=&quot;20148&quot; value=&quot;5&quot;/&gt;&lt;property id=&quot;20300&quot; value=&quot;Slide 76 - &amp;quot;9.11  Reading Formatted Input with scanf (Cont.)&amp;quot;&quot;/&gt;&lt;property id=&quot;20307&quot; value=&quot;340&quot;/&gt;&lt;/object&gt;&lt;object type=&quot;3&quot; unique_id=&quot;21663&quot;&gt;&lt;property id=&quot;20148&quot; value=&quot;5&quot;/&gt;&lt;property id=&quot;20300&quot; value=&quot;Slide 79 - &amp;quot;9.11  Reading Formatted Input with scanf (Cont.)&amp;quot;&quot;/&gt;&lt;property id=&quot;20307&quot; value=&quot;341&quot;/&gt;&lt;/object&gt;&lt;object type=&quot;3&quot; unique_id=&quot;21664&quot;&gt;&lt;property id=&quot;20148&quot; value=&quot;5&quot;/&gt;&lt;property id=&quot;20300&quot; value=&quot;Slide 81 - &amp;quot;9.11  Reading Formatted Input with scanf (Cont.)&amp;quot;&quot;/&gt;&lt;property id=&quot;20307&quot; value=&quot;342&quot;/&gt;&lt;/object&gt;&lt;object type=&quot;3&quot; unique_id=&quot;21665&quot;&gt;&lt;property id=&quot;20148&quot; value=&quot;5&quot;/&gt;&lt;property id=&quot;20300&quot; value=&quot;Slide 82 - &amp;quot;9.11  Reading Formatted Input with scanf (Cont.)&amp;quot;&quot;/&gt;&lt;property id=&quot;20307&quot; value=&quot;343&quot;/&gt;&lt;/object&gt;&lt;object type=&quot;3&quot; unique_id=&quot;21666&quot;&gt;&lt;property id=&quot;20148&quot; value=&quot;5&quot;/&gt;&lt;property id=&quot;20300&quot; value=&quot;Slide 84 - &amp;quot;9.11  Reading Formatted Input with scanf (Cont.)&amp;quot;&quot;/&gt;&lt;property id=&quot;20307&quot; value=&quot;344&quot;/&gt;&lt;/object&gt;&lt;object type=&quot;3&quot; unique_id=&quot;21667&quot;&gt;&lt;property id=&quot;20148&quot; value=&quot;5&quot;/&gt;&lt;property id=&quot;20300&quot; value=&quot;Slide 86 - &amp;quot;9.11  Reading Formatted Input with scanf (Cont.)&amp;quot;&quot;/&gt;&lt;property id=&quot;20307&quot; value=&quot;345&quot;/&gt;&lt;/object&gt;&lt;object type=&quot;3&quot; unique_id=&quot;21668&quot;&gt;&lt;property id=&quot;20148&quot; value=&quot;5&quot;/&gt;&lt;property id=&quot;20300&quot; value=&quot;Slide 88 - &amp;quot;9.11  Reading Formatted Input with scanf (Cont.)&amp;quot;&quot;/&gt;&lt;property id=&quot;20307&quot; value=&quot;346&quot;/&gt;&lt;/object&gt;&lt;object type=&quot;3&quot; unique_id=&quot;21669&quot;&gt;&lt;property id=&quot;20148&quot; value=&quot;5&quot;/&gt;&lt;property id=&quot;20300&quot; value=&quot;Slide 89 - &amp;quot;9.11  Reading Formatted Input with scanf (Cont.)&amp;quot;&quot;/&gt;&lt;property id=&quot;20307&quot; value=&quot;347&quot;/&gt;&lt;/object&gt;&lt;object type=&quot;3&quot; unique_id=&quot;21670&quot;&gt;&lt;property id=&quot;20148&quot; value=&quot;5&quot;/&gt;&lt;property id=&quot;20300&quot; value=&quot;Slide 90 - &amp;quot;9.11  Reading Formatted Input with scanf (Cont.)&amp;quot;&quot;/&gt;&lt;property id=&quot;20307&quot; value=&quot;348&quot;/&gt;&lt;/object&gt;&lt;object type=&quot;3&quot; unique_id=&quot;21671&quot;&gt;&lt;property id=&quot;20148&quot; value=&quot;5&quot;/&gt;&lt;property id=&quot;20300&quot; value=&quot;Slide 92 - &amp;quot;9.12  Secure C Programming&amp;quot;&quot;/&gt;&lt;property id=&quot;20307&quot; value=&quot;349&quot;/&gt;&lt;/object&gt;&lt;object type=&quot;3&quot; unique_id=&quot;21672&quot;&gt;&lt;property id=&quot;20148&quot; value=&quot;5&quot;/&gt;&lt;property id=&quot;20300&quot; value=&quot;Slide 93 - &amp;quot;9.12  Secure C Programming (Cont.)&amp;quot;&quot;/&gt;&lt;property id=&quot;20307&quot; value=&quot;350&quot;/&gt;&lt;/object&gt;&lt;/object&gt;&lt;object type=&quot;8&quot; unique_id=&quot;13003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chtp8_08</Template>
  <TotalTime>54</TotalTime>
  <Words>3749</Words>
  <Application>Microsoft Office PowerPoint</Application>
  <PresentationFormat>Ekran Gösterisi (4:3)</PresentationFormat>
  <Paragraphs>248</Paragraphs>
  <Slides>42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52" baseType="lpstr">
      <vt:lpstr>AGaramond</vt:lpstr>
      <vt:lpstr>Arial</vt:lpstr>
      <vt:lpstr>Calibri</vt:lpstr>
      <vt:lpstr>Lucida Console</vt:lpstr>
      <vt:lpstr>Lucida Sans Unicode</vt:lpstr>
      <vt:lpstr>LucidaSansTypewriter</vt:lpstr>
      <vt:lpstr>Symbol</vt:lpstr>
      <vt:lpstr>Times New Roman</vt:lpstr>
      <vt:lpstr>Wingdings 3</vt:lpstr>
      <vt:lpstr>chtp8_07</vt:lpstr>
      <vt:lpstr>Chapter 9 C Formatted Input/Output</vt:lpstr>
      <vt:lpstr>PowerPoint Sunusu</vt:lpstr>
      <vt:lpstr>9.1  Introduction</vt:lpstr>
      <vt:lpstr>9.2  Streams</vt:lpstr>
      <vt:lpstr>9.2  Streams (Cont.)</vt:lpstr>
      <vt:lpstr>9.3  Formatting Output with printf</vt:lpstr>
      <vt:lpstr>9.3  Formatting Output with printf (Cont.)</vt:lpstr>
      <vt:lpstr>9.3  Formatting Output with printf (Cont.)</vt:lpstr>
      <vt:lpstr>9.4  Printing Integers</vt:lpstr>
      <vt:lpstr>9.4  Printing Integers (Cont.)</vt:lpstr>
      <vt:lpstr>9.5  Printing Floating-Point Numbers</vt:lpstr>
      <vt:lpstr>9.5  Printing Floating-Point Numbers (Cont.)</vt:lpstr>
      <vt:lpstr>9.5  Printing Floating-Point Numbers (Cont.)</vt:lpstr>
      <vt:lpstr>9.5  Printing Floating-Point Numbers (Cont.)</vt:lpstr>
      <vt:lpstr>9.5  Printing Floating-Point Numbers (Cont.)</vt:lpstr>
      <vt:lpstr>9.5  Printing Floating-Point Numbers (Cont.)</vt:lpstr>
      <vt:lpstr>9.5  Printing Floating-Point Numbers (Cont.)</vt:lpstr>
      <vt:lpstr>9.6  Printing Strings and Characters</vt:lpstr>
      <vt:lpstr>9.7  Other Conversion Specifiers</vt:lpstr>
      <vt:lpstr>9.8  Printing with Field Widths and Precision</vt:lpstr>
      <vt:lpstr>9.8  Printing with Field Widths and Precision (Cont.)</vt:lpstr>
      <vt:lpstr>9.8  Printing with Field Widths and Precision (Cont.)</vt:lpstr>
      <vt:lpstr>9.8  Printing with Field Widths and Precision (Cont.)</vt:lpstr>
      <vt:lpstr>9.8  Printing with Field Widths and Precision (Cont.)</vt:lpstr>
      <vt:lpstr>9.8  Printing with Field Widths and Precision (Cont.)</vt:lpstr>
      <vt:lpstr>9.9  Using Flags in the printf Format Control String</vt:lpstr>
      <vt:lpstr>9.9  Using Flags in the printf Format Control String (Cont.)</vt:lpstr>
      <vt:lpstr>9.9  Using Flags in the printf Format Control String (Cont.)</vt:lpstr>
      <vt:lpstr>9.9  Using Flags in the printf Format Control String (Cont.)</vt:lpstr>
      <vt:lpstr>9.11  Reading Formatted Input with scanf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  <vt:lpstr>9.11  Reading Formatted Input with scanf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6</cp:revision>
  <dcterms:created xsi:type="dcterms:W3CDTF">2015-04-27T19:03:40Z</dcterms:created>
  <dcterms:modified xsi:type="dcterms:W3CDTF">2022-10-05T12:43:59Z</dcterms:modified>
</cp:coreProperties>
</file>