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D99C0-070C-4512-B588-10D6F5EE4EA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DC656-6851-4243-95EB-40AFB6C0A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Rektum Kanserinde RT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		TEŞEKKÜRLER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Anatomi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Rektum: S3 </a:t>
            </a:r>
            <a:r>
              <a:rPr lang="tr-TR" dirty="0" err="1" smtClean="0"/>
              <a:t>vertebra</a:t>
            </a:r>
            <a:r>
              <a:rPr lang="tr-TR" dirty="0" smtClean="0"/>
              <a:t> seviyesinde </a:t>
            </a:r>
            <a:r>
              <a:rPr lang="tr-TR" dirty="0" err="1" smtClean="0"/>
              <a:t>rektosigmoid</a:t>
            </a:r>
            <a:r>
              <a:rPr lang="tr-TR" dirty="0" smtClean="0"/>
              <a:t> bileşkeden başlar</a:t>
            </a:r>
          </a:p>
          <a:p>
            <a:r>
              <a:rPr lang="tr-TR" dirty="0" smtClean="0"/>
              <a:t>5 </a:t>
            </a:r>
            <a:r>
              <a:rPr lang="tr-TR" dirty="0" err="1" smtClean="0"/>
              <a:t>cmlik</a:t>
            </a:r>
            <a:r>
              <a:rPr lang="tr-TR" dirty="0" smtClean="0"/>
              <a:t> </a:t>
            </a:r>
            <a:r>
              <a:rPr lang="tr-TR" dirty="0" err="1" smtClean="0"/>
              <a:t>segmentlerle</a:t>
            </a:r>
            <a:r>
              <a:rPr lang="tr-TR" dirty="0" smtClean="0"/>
              <a:t> üst, orta ve </a:t>
            </a:r>
            <a:r>
              <a:rPr lang="tr-TR" dirty="0" err="1" smtClean="0"/>
              <a:t>distal</a:t>
            </a:r>
            <a:r>
              <a:rPr lang="tr-TR" dirty="0" smtClean="0"/>
              <a:t> olarak ayrılır.</a:t>
            </a:r>
          </a:p>
          <a:p>
            <a:endParaRPr lang="tr-TR" dirty="0" smtClean="0"/>
          </a:p>
          <a:p>
            <a:r>
              <a:rPr lang="tr-TR" dirty="0" smtClean="0"/>
              <a:t>Rektum </a:t>
            </a:r>
            <a:r>
              <a:rPr lang="tr-TR" dirty="0" err="1" smtClean="0"/>
              <a:t>nodal</a:t>
            </a:r>
            <a:r>
              <a:rPr lang="tr-TR" dirty="0" smtClean="0"/>
              <a:t> drenaj:</a:t>
            </a:r>
          </a:p>
          <a:p>
            <a:r>
              <a:rPr lang="tr-TR" dirty="0" smtClean="0"/>
              <a:t>üst yarı kısım</a:t>
            </a:r>
            <a:r>
              <a:rPr lang="tr-TR" dirty="0" smtClean="0">
                <a:sym typeface="Wingdings" pitchFamily="2" charset="2"/>
              </a:rPr>
              <a:t></a:t>
            </a:r>
            <a:r>
              <a:rPr lang="tr-TR" dirty="0" err="1" smtClean="0">
                <a:sym typeface="Wingdings" pitchFamily="2" charset="2"/>
              </a:rPr>
              <a:t>pararektal</a:t>
            </a:r>
            <a:r>
              <a:rPr lang="tr-TR" dirty="0" smtClean="0">
                <a:sym typeface="Wingdings" pitchFamily="2" charset="2"/>
              </a:rPr>
              <a:t> , </a:t>
            </a:r>
            <a:r>
              <a:rPr lang="tr-TR" dirty="0" err="1" smtClean="0">
                <a:sym typeface="Wingdings" pitchFamily="2" charset="2"/>
              </a:rPr>
              <a:t>sakral</a:t>
            </a:r>
            <a:r>
              <a:rPr lang="tr-TR" dirty="0" smtClean="0">
                <a:sym typeface="Wingdings" pitchFamily="2" charset="2"/>
              </a:rPr>
              <a:t>,</a:t>
            </a:r>
            <a:r>
              <a:rPr lang="tr-TR" dirty="0" err="1" smtClean="0">
                <a:sym typeface="Wingdings" pitchFamily="2" charset="2"/>
              </a:rPr>
              <a:t>sigmoidal</a:t>
            </a:r>
            <a:r>
              <a:rPr lang="tr-TR" dirty="0" smtClean="0">
                <a:sym typeface="Wingdings" pitchFamily="2" charset="2"/>
              </a:rPr>
              <a:t>, </a:t>
            </a:r>
            <a:r>
              <a:rPr lang="tr-TR" dirty="0" err="1" smtClean="0">
                <a:sym typeface="Wingdings" pitchFamily="2" charset="2"/>
              </a:rPr>
              <a:t>inf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err="1" smtClean="0">
                <a:sym typeface="Wingdings" pitchFamily="2" charset="2"/>
              </a:rPr>
              <a:t>mesenteric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err="1" smtClean="0">
                <a:sym typeface="Wingdings" pitchFamily="2" charset="2"/>
              </a:rPr>
              <a:t>nodlara</a:t>
            </a:r>
            <a:endParaRPr lang="tr-TR" dirty="0" smtClean="0">
              <a:sym typeface="Wingdings" pitchFamily="2" charset="2"/>
            </a:endParaRPr>
          </a:p>
          <a:p>
            <a:r>
              <a:rPr lang="tr-TR" dirty="0">
                <a:sym typeface="Wingdings" pitchFamily="2" charset="2"/>
              </a:rPr>
              <a:t>a</a:t>
            </a:r>
            <a:r>
              <a:rPr lang="tr-TR" dirty="0" smtClean="0">
                <a:sym typeface="Wingdings" pitchFamily="2" charset="2"/>
              </a:rPr>
              <a:t>lt yarısı</a:t>
            </a:r>
            <a:r>
              <a:rPr lang="tr-TR" dirty="0" err="1" smtClean="0">
                <a:sym typeface="Wingdings" pitchFamily="2" charset="2"/>
              </a:rPr>
              <a:t>int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err="1" smtClean="0">
                <a:sym typeface="Wingdings" pitchFamily="2" charset="2"/>
              </a:rPr>
              <a:t>iliac</a:t>
            </a:r>
            <a:r>
              <a:rPr lang="tr-TR" dirty="0">
                <a:sym typeface="Wingdings" pitchFamily="2" charset="2"/>
              </a:rPr>
              <a:t> </a:t>
            </a:r>
            <a:r>
              <a:rPr lang="tr-TR" dirty="0" smtClean="0">
                <a:sym typeface="Wingdings" pitchFamily="2" charset="2"/>
              </a:rPr>
              <a:t>lenf </a:t>
            </a:r>
            <a:r>
              <a:rPr lang="tr-TR" dirty="0" err="1" smtClean="0">
                <a:sym typeface="Wingdings" pitchFamily="2" charset="2"/>
              </a:rPr>
              <a:t>nodlara</a:t>
            </a:r>
            <a:endParaRPr lang="tr-TR" dirty="0" smtClean="0">
              <a:sym typeface="Wingdings" pitchFamily="2" charset="2"/>
            </a:endParaRPr>
          </a:p>
          <a:p>
            <a:r>
              <a:rPr lang="tr-TR" dirty="0" err="1">
                <a:sym typeface="Wingdings" pitchFamily="2" charset="2"/>
              </a:rPr>
              <a:t>d</a:t>
            </a:r>
            <a:r>
              <a:rPr lang="tr-TR" dirty="0" err="1" smtClean="0">
                <a:sym typeface="Wingdings" pitchFamily="2" charset="2"/>
              </a:rPr>
              <a:t>entat</a:t>
            </a:r>
            <a:r>
              <a:rPr lang="tr-TR" dirty="0" smtClean="0">
                <a:sym typeface="Wingdings" pitchFamily="2" charset="2"/>
              </a:rPr>
              <a:t> çizginin altında kalan ve anal kanala uzanan </a:t>
            </a:r>
            <a:r>
              <a:rPr lang="tr-TR" dirty="0" err="1" smtClean="0">
                <a:sym typeface="Wingdings" pitchFamily="2" charset="2"/>
              </a:rPr>
              <a:t>tumörlerde</a:t>
            </a:r>
            <a:r>
              <a:rPr lang="tr-TR" dirty="0" smtClean="0">
                <a:sym typeface="Wingdings" pitchFamily="2" charset="2"/>
              </a:rPr>
              <a:t> lenfatik drenaj</a:t>
            </a:r>
            <a:r>
              <a:rPr lang="tr-TR" dirty="0" err="1" smtClean="0">
                <a:sym typeface="Wingdings" pitchFamily="2" charset="2"/>
              </a:rPr>
              <a:t>superficial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err="1" smtClean="0">
                <a:sym typeface="Wingdings" pitchFamily="2" charset="2"/>
              </a:rPr>
              <a:t>inguinal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smtClean="0">
                <a:sym typeface="Wingdings" pitchFamily="2" charset="2"/>
              </a:rPr>
              <a:t>lenf </a:t>
            </a:r>
            <a:r>
              <a:rPr lang="tr-TR" dirty="0" err="1" smtClean="0">
                <a:sym typeface="Wingdings" pitchFamily="2" charset="2"/>
              </a:rPr>
              <a:t>nodlara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HNPCC/ </a:t>
            </a:r>
            <a:r>
              <a:rPr lang="tr-TR" dirty="0" err="1" smtClean="0"/>
              <a:t>Lynch</a:t>
            </a:r>
            <a:r>
              <a:rPr lang="tr-TR" dirty="0" smtClean="0"/>
              <a:t> Sendromu ile ilişkili</a:t>
            </a:r>
          </a:p>
          <a:p>
            <a:pPr marL="0" indent="0">
              <a:buNone/>
            </a:pP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Ailevi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Kanser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Sendomu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(% 10-15)</a:t>
            </a:r>
          </a:p>
          <a:p>
            <a:pPr marL="0" indent="0"/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Familial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Adenomatöz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Polipozis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(FAP) </a:t>
            </a:r>
          </a:p>
          <a:p>
            <a:pPr lvl="1"/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Familyal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Polipozis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Gardner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Sendromu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Turcot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Sendromu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/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Herediter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nonpolipozis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kolon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kanseri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(HNPCC) </a:t>
            </a:r>
          </a:p>
          <a:p>
            <a:pPr marL="0" indent="0"/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Sporadik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Kanser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(%85)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Kolonoskopi</a:t>
            </a:r>
            <a:r>
              <a:rPr lang="tr-TR" dirty="0" smtClean="0"/>
              <a:t>, MRG, Endoskopik USG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EVRELEME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T1 </a:t>
            </a:r>
            <a:r>
              <a:rPr lang="tr-TR" dirty="0" smtClean="0"/>
              <a:t>Tümör </a:t>
            </a:r>
            <a:r>
              <a:rPr lang="tr-TR" dirty="0" err="1" smtClean="0"/>
              <a:t>submukozayı</a:t>
            </a:r>
            <a:r>
              <a:rPr lang="tr-TR" dirty="0" smtClean="0"/>
              <a:t> </a:t>
            </a:r>
            <a:r>
              <a:rPr lang="tr-TR" dirty="0" err="1" smtClean="0"/>
              <a:t>invaze</a:t>
            </a:r>
            <a:r>
              <a:rPr lang="tr-TR" dirty="0" smtClean="0"/>
              <a:t> etmiş</a:t>
            </a:r>
          </a:p>
          <a:p>
            <a:pPr>
              <a:buNone/>
            </a:pPr>
            <a:r>
              <a:rPr lang="tr-TR" dirty="0" smtClean="0"/>
              <a:t>•  </a:t>
            </a:r>
            <a:r>
              <a:rPr lang="tr-TR" dirty="0" smtClean="0"/>
              <a:t>T2 Tümör </a:t>
            </a:r>
            <a:r>
              <a:rPr lang="tr-TR" dirty="0" err="1" smtClean="0"/>
              <a:t>muscularis</a:t>
            </a:r>
            <a:r>
              <a:rPr lang="tr-TR" dirty="0" smtClean="0"/>
              <a:t> </a:t>
            </a:r>
            <a:r>
              <a:rPr lang="tr-TR" dirty="0" err="1" smtClean="0"/>
              <a:t>propria</a:t>
            </a:r>
            <a:r>
              <a:rPr lang="tr-TR" dirty="0" smtClean="0"/>
              <a:t> </a:t>
            </a:r>
            <a:r>
              <a:rPr lang="tr-TR" dirty="0" err="1" smtClean="0"/>
              <a:t>yı</a:t>
            </a:r>
            <a:r>
              <a:rPr lang="tr-TR" dirty="0" smtClean="0"/>
              <a:t> </a:t>
            </a:r>
            <a:r>
              <a:rPr lang="tr-TR" dirty="0" err="1" smtClean="0"/>
              <a:t>invaze</a:t>
            </a:r>
            <a:r>
              <a:rPr lang="tr-TR" dirty="0" smtClean="0"/>
              <a:t> etmiş</a:t>
            </a:r>
          </a:p>
          <a:p>
            <a:pPr>
              <a:buNone/>
            </a:pPr>
            <a:r>
              <a:rPr lang="tr-TR" dirty="0" smtClean="0"/>
              <a:t>• 	T3 Tümör  </a:t>
            </a:r>
            <a:r>
              <a:rPr lang="tr-TR" dirty="0" err="1" smtClean="0"/>
              <a:t>perikolorektal</a:t>
            </a:r>
            <a:r>
              <a:rPr lang="tr-TR" dirty="0" smtClean="0"/>
              <a:t> dokuları </a:t>
            </a:r>
            <a:r>
              <a:rPr lang="tr-TR" dirty="0" err="1" smtClean="0"/>
              <a:t>invaze</a:t>
            </a:r>
            <a:r>
              <a:rPr lang="tr-TR" dirty="0" smtClean="0"/>
              <a:t> etmiş</a:t>
            </a:r>
          </a:p>
          <a:p>
            <a:pPr>
              <a:buNone/>
            </a:pPr>
            <a:r>
              <a:rPr lang="tr-TR" dirty="0" smtClean="0"/>
              <a:t>• 	T4a Tümör </a:t>
            </a:r>
            <a:r>
              <a:rPr lang="tr-TR" dirty="0" err="1" smtClean="0"/>
              <a:t>visceral</a:t>
            </a:r>
            <a:r>
              <a:rPr lang="tr-TR" dirty="0" smtClean="0"/>
              <a:t> periton</a:t>
            </a:r>
            <a:r>
              <a:rPr lang="tr-TR" dirty="0" smtClean="0"/>
              <a:t> </a:t>
            </a:r>
            <a:r>
              <a:rPr lang="tr-TR" dirty="0" err="1" smtClean="0"/>
              <a:t>invaze</a:t>
            </a:r>
            <a:r>
              <a:rPr lang="tr-TR" dirty="0" smtClean="0"/>
              <a:t> etmiş (</a:t>
            </a:r>
            <a:r>
              <a:rPr lang="tr-TR" dirty="0" err="1" smtClean="0"/>
              <a:t>visceral</a:t>
            </a:r>
            <a:r>
              <a:rPr lang="tr-TR" dirty="0" smtClean="0"/>
              <a:t> periton) </a:t>
            </a:r>
          </a:p>
          <a:p>
            <a:pPr>
              <a:buNone/>
            </a:pPr>
            <a:r>
              <a:rPr lang="tr-TR" dirty="0" smtClean="0"/>
              <a:t>• 	T4b Tümör komşu organ ve yapıları direk </a:t>
            </a:r>
            <a:r>
              <a:rPr lang="tr-TR" dirty="0" err="1" smtClean="0"/>
              <a:t>invaze</a:t>
            </a:r>
            <a:r>
              <a:rPr lang="tr-TR" dirty="0" smtClean="0"/>
              <a:t> etmiş.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TEDAVİ :</a:t>
            </a:r>
          </a:p>
          <a:p>
            <a:pPr>
              <a:buNone/>
            </a:pPr>
            <a:endParaRPr lang="tr-TR" dirty="0" smtClean="0"/>
          </a:p>
          <a:p>
            <a:r>
              <a:rPr lang="tr-TR" u="sng" dirty="0" smtClean="0"/>
              <a:t>Evre I</a:t>
            </a:r>
            <a:r>
              <a:rPr lang="tr-TR" dirty="0" smtClean="0"/>
              <a:t>:   Cerrahi </a:t>
            </a:r>
            <a:r>
              <a:rPr lang="tr-TR" dirty="0" err="1" smtClean="0"/>
              <a:t>eksizyon</a:t>
            </a:r>
            <a:endParaRPr lang="tr-TR" dirty="0" smtClean="0"/>
          </a:p>
          <a:p>
            <a:r>
              <a:rPr lang="tr-TR" u="sng" dirty="0" smtClean="0"/>
              <a:t>Evre II-III</a:t>
            </a:r>
            <a:r>
              <a:rPr lang="tr-TR" dirty="0" smtClean="0"/>
              <a:t>: </a:t>
            </a:r>
          </a:p>
          <a:p>
            <a:r>
              <a:rPr lang="tr-TR" dirty="0" err="1" smtClean="0"/>
              <a:t>Preo</a:t>
            </a:r>
            <a:r>
              <a:rPr lang="tr-TR" dirty="0" err="1" smtClean="0"/>
              <a:t>p</a:t>
            </a:r>
            <a:r>
              <a:rPr lang="tr-TR" dirty="0" smtClean="0"/>
              <a:t> </a:t>
            </a:r>
            <a:r>
              <a:rPr lang="tr-TR" dirty="0" smtClean="0"/>
              <a:t>KRT </a:t>
            </a:r>
            <a:r>
              <a:rPr lang="tr-TR" dirty="0" smtClean="0"/>
              <a:t>(50.4 </a:t>
            </a:r>
            <a:r>
              <a:rPr lang="tr-TR" dirty="0" err="1" smtClean="0"/>
              <a:t>Gy</a:t>
            </a:r>
            <a:r>
              <a:rPr lang="tr-TR" dirty="0" smtClean="0"/>
              <a:t>/28 </a:t>
            </a:r>
            <a:r>
              <a:rPr lang="tr-TR" dirty="0" err="1" smtClean="0"/>
              <a:t>fx</a:t>
            </a:r>
            <a:r>
              <a:rPr lang="tr-TR" dirty="0" smtClean="0"/>
              <a:t> + </a:t>
            </a:r>
            <a:r>
              <a:rPr lang="tr-TR" dirty="0" err="1" smtClean="0"/>
              <a:t>kapesitabin</a:t>
            </a:r>
            <a:r>
              <a:rPr lang="tr-TR" dirty="0" smtClean="0"/>
              <a:t> veya </a:t>
            </a:r>
            <a:r>
              <a:rPr lang="tr-TR" dirty="0" err="1" smtClean="0"/>
              <a:t>infuzyonel</a:t>
            </a:r>
            <a:r>
              <a:rPr lang="tr-TR" dirty="0" smtClean="0"/>
              <a:t> 5FU) </a:t>
            </a:r>
            <a:r>
              <a:rPr lang="tr-TR" dirty="0" smtClean="0">
                <a:sym typeface="Wingdings" pitchFamily="2" charset="2"/>
              </a:rPr>
              <a:t> LAR/ APR </a:t>
            </a:r>
            <a:r>
              <a:rPr lang="tr-TR" dirty="0" err="1" smtClean="0">
                <a:sym typeface="Wingdings" pitchFamily="2" charset="2"/>
              </a:rPr>
              <a:t>Adjuvan</a:t>
            </a:r>
            <a:r>
              <a:rPr lang="tr-TR" dirty="0" smtClean="0">
                <a:sym typeface="Wingdings" pitchFamily="2" charset="2"/>
              </a:rPr>
              <a:t>  5FU bazlı KT</a:t>
            </a:r>
            <a:endParaRPr lang="tr-TR" dirty="0">
              <a:sym typeface="Wingdings" pitchFamily="2" charset="2"/>
            </a:endParaRPr>
          </a:p>
          <a:p>
            <a:r>
              <a:rPr lang="tr-TR" dirty="0" err="1" smtClean="0">
                <a:sym typeface="Wingdings" pitchFamily="2" charset="2"/>
              </a:rPr>
              <a:t>Preoperatif</a:t>
            </a:r>
            <a:r>
              <a:rPr lang="tr-TR" dirty="0" smtClean="0">
                <a:sym typeface="Wingdings" pitchFamily="2" charset="2"/>
              </a:rPr>
              <a:t>  </a:t>
            </a:r>
            <a:r>
              <a:rPr lang="tr-TR" dirty="0">
                <a:sym typeface="Wingdings" pitchFamily="2" charset="2"/>
              </a:rPr>
              <a:t>R</a:t>
            </a:r>
            <a:r>
              <a:rPr lang="tr-TR" dirty="0" smtClean="0">
                <a:sym typeface="Wingdings" pitchFamily="2" charset="2"/>
              </a:rPr>
              <a:t>T (5X5 </a:t>
            </a:r>
            <a:r>
              <a:rPr lang="tr-TR" dirty="0" err="1" smtClean="0">
                <a:sym typeface="Wingdings" pitchFamily="2" charset="2"/>
              </a:rPr>
              <a:t>Gy</a:t>
            </a:r>
            <a:r>
              <a:rPr lang="tr-TR" dirty="0" smtClean="0">
                <a:sym typeface="Wingdings" pitchFamily="2" charset="2"/>
              </a:rPr>
              <a:t>) LAR ( </a:t>
            </a:r>
            <a:r>
              <a:rPr lang="tr-TR" dirty="0" err="1" smtClean="0">
                <a:sym typeface="Wingdings" pitchFamily="2" charset="2"/>
              </a:rPr>
              <a:t>Low</a:t>
            </a:r>
            <a:r>
              <a:rPr lang="tr-TR" dirty="0" smtClean="0">
                <a:sym typeface="Wingdings" pitchFamily="2" charset="2"/>
              </a:rPr>
              <a:t> Ant Rezeksiyon)</a:t>
            </a:r>
          </a:p>
          <a:p>
            <a:r>
              <a:rPr lang="tr-TR" dirty="0" err="1" smtClean="0">
                <a:sym typeface="Wingdings" pitchFamily="2" charset="2"/>
              </a:rPr>
              <a:t>Preop</a:t>
            </a:r>
            <a:r>
              <a:rPr lang="tr-TR" dirty="0" smtClean="0">
                <a:sym typeface="Wingdings" pitchFamily="2" charset="2"/>
              </a:rPr>
              <a:t> KT KRT LAR veya APR</a:t>
            </a:r>
          </a:p>
          <a:p>
            <a:r>
              <a:rPr lang="tr-TR" u="sng" dirty="0" smtClean="0">
                <a:sym typeface="Wingdings" pitchFamily="2" charset="2"/>
              </a:rPr>
              <a:t>Evre II-III 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err="1" smtClean="0">
                <a:sym typeface="Wingdings" pitchFamily="2" charset="2"/>
              </a:rPr>
              <a:t>postoperatif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smtClean="0">
                <a:sym typeface="Wingdings" pitchFamily="2" charset="2"/>
              </a:rPr>
              <a:t>FOLFOX veya CAPEOX 2 </a:t>
            </a:r>
            <a:r>
              <a:rPr lang="tr-TR" dirty="0" smtClean="0">
                <a:sym typeface="Wingdings" pitchFamily="2" charset="2"/>
              </a:rPr>
              <a:t>kür KT  </a:t>
            </a:r>
            <a:r>
              <a:rPr lang="tr-TR" dirty="0" smtClean="0">
                <a:sym typeface="Wingdings" pitchFamily="2" charset="2"/>
              </a:rPr>
              <a:t>KRT (50.4-55.8) 2 kür </a:t>
            </a:r>
            <a:r>
              <a:rPr lang="tr-TR" dirty="0" err="1" smtClean="0">
                <a:sym typeface="Wingdings" pitchFamily="2" charset="2"/>
              </a:rPr>
              <a:t>adjuvan</a:t>
            </a:r>
            <a:r>
              <a:rPr lang="tr-TR" dirty="0" smtClean="0">
                <a:sym typeface="Wingdings" pitchFamily="2" charset="2"/>
              </a:rPr>
              <a:t> KT+</a:t>
            </a:r>
          </a:p>
          <a:p>
            <a:r>
              <a:rPr lang="tr-TR" dirty="0">
                <a:sym typeface="Wingdings" pitchFamily="2" charset="2"/>
              </a:rPr>
              <a:t> </a:t>
            </a:r>
            <a:r>
              <a:rPr lang="tr-TR" dirty="0" smtClean="0">
                <a:sym typeface="Wingdings" pitchFamily="2" charset="2"/>
              </a:rPr>
              <a:t>T</a:t>
            </a:r>
            <a:r>
              <a:rPr lang="tr-TR" dirty="0" smtClean="0">
                <a:sym typeface="Wingdings" pitchFamily="2" charset="2"/>
              </a:rPr>
              <a:t>4 </a:t>
            </a:r>
            <a:r>
              <a:rPr lang="tr-TR" dirty="0" err="1" smtClean="0">
                <a:sym typeface="Wingdings" pitchFamily="2" charset="2"/>
              </a:rPr>
              <a:t>unrezektabl</a:t>
            </a:r>
            <a:r>
              <a:rPr lang="tr-TR" dirty="0" smtClean="0">
                <a:sym typeface="Wingdings" pitchFamily="2" charset="2"/>
              </a:rPr>
              <a:t> </a:t>
            </a:r>
            <a:r>
              <a:rPr lang="tr-TR" dirty="0" err="1" smtClean="0">
                <a:sym typeface="Wingdings" pitchFamily="2" charset="2"/>
              </a:rPr>
              <a:t>induksiyon</a:t>
            </a:r>
            <a:r>
              <a:rPr lang="tr-TR" dirty="0" smtClean="0">
                <a:sym typeface="Wingdings" pitchFamily="2" charset="2"/>
              </a:rPr>
              <a:t> FOLFOOX sonrası KRT ve </a:t>
            </a:r>
            <a:r>
              <a:rPr lang="tr-TR" dirty="0" err="1" smtClean="0">
                <a:sym typeface="Wingdings" pitchFamily="2" charset="2"/>
              </a:rPr>
              <a:t>uygulanabilniyorsa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smtClean="0">
                <a:sym typeface="Wingdings" pitchFamily="2" charset="2"/>
              </a:rPr>
              <a:t>cerrahi sonrasında </a:t>
            </a:r>
            <a:r>
              <a:rPr lang="tr-TR" dirty="0" err="1" smtClean="0">
                <a:sym typeface="Wingdings" pitchFamily="2" charset="2"/>
              </a:rPr>
              <a:t>adjuvan</a:t>
            </a:r>
            <a:r>
              <a:rPr lang="tr-TR" dirty="0" smtClean="0">
                <a:sym typeface="Wingdings" pitchFamily="2" charset="2"/>
              </a:rPr>
              <a:t> FOLFOX veya CAPEOX </a:t>
            </a:r>
          </a:p>
          <a:p>
            <a:endParaRPr lang="tr-TR" dirty="0" smtClean="0">
              <a:sym typeface="Wingdings" pitchFamily="2" charset="2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Evre IV </a:t>
            </a:r>
            <a:r>
              <a:rPr lang="tr-TR" dirty="0" err="1" smtClean="0"/>
              <a:t>oligometastatik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r>
              <a:rPr lang="tr-TR" sz="2400" dirty="0" err="1" smtClean="0"/>
              <a:t>induksiyon</a:t>
            </a:r>
            <a:r>
              <a:rPr lang="tr-TR" sz="2400" dirty="0" smtClean="0"/>
              <a:t> </a:t>
            </a:r>
            <a:r>
              <a:rPr lang="tr-TR" sz="2400" dirty="0" smtClean="0"/>
              <a:t>KT sonrası  değerlendirme ve </a:t>
            </a:r>
            <a:r>
              <a:rPr lang="tr-TR" sz="2400" dirty="0" err="1" smtClean="0"/>
              <a:t>primere</a:t>
            </a:r>
            <a:r>
              <a:rPr lang="tr-TR" sz="2400" dirty="0" smtClean="0"/>
              <a:t> </a:t>
            </a:r>
            <a:r>
              <a:rPr lang="tr-TR" sz="2400" dirty="0" err="1" smtClean="0"/>
              <a:t>KRT’e</a:t>
            </a:r>
            <a:r>
              <a:rPr lang="tr-TR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oligometastaza</a:t>
            </a:r>
            <a:r>
              <a:rPr lang="tr-TR" sz="2400" dirty="0" smtClean="0"/>
              <a:t> </a:t>
            </a:r>
            <a:r>
              <a:rPr lang="tr-TR" sz="2400" dirty="0" smtClean="0"/>
              <a:t>cerrahi veya </a:t>
            </a:r>
            <a:r>
              <a:rPr lang="tr-TR" sz="2400" dirty="0" smtClean="0"/>
              <a:t>SBRT</a:t>
            </a:r>
          </a:p>
          <a:p>
            <a:r>
              <a:rPr lang="tr-TR" sz="2400" dirty="0" smtClean="0"/>
              <a:t>sonrasında </a:t>
            </a:r>
            <a:r>
              <a:rPr lang="tr-TR" sz="2400" dirty="0" err="1" smtClean="0"/>
              <a:t>adjuvan</a:t>
            </a:r>
            <a:r>
              <a:rPr lang="tr-TR" sz="2400" dirty="0" smtClean="0"/>
              <a:t> KT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PLANLAMA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Supin</a:t>
            </a:r>
            <a:r>
              <a:rPr lang="tr-TR" dirty="0" smtClean="0"/>
              <a:t> pozisyonda  </a:t>
            </a:r>
            <a:r>
              <a:rPr lang="tr-TR" dirty="0" err="1" smtClean="0"/>
              <a:t>perineal</a:t>
            </a:r>
            <a:r>
              <a:rPr lang="tr-TR" dirty="0" smtClean="0"/>
              <a:t> </a:t>
            </a:r>
            <a:r>
              <a:rPr lang="tr-TR" dirty="0" err="1" smtClean="0"/>
              <a:t>skar</a:t>
            </a:r>
            <a:r>
              <a:rPr lang="tr-TR" dirty="0" smtClean="0"/>
              <a:t> varsa telle işaretlenerek, oral </a:t>
            </a:r>
            <a:r>
              <a:rPr lang="tr-TR" dirty="0" err="1" smtClean="0"/>
              <a:t>opak</a:t>
            </a:r>
            <a:r>
              <a:rPr lang="tr-TR" dirty="0" smtClean="0"/>
              <a:t> içirilerek, dolu mesane ile  </a:t>
            </a:r>
            <a:r>
              <a:rPr lang="tr-TR" dirty="0" err="1" smtClean="0"/>
              <a:t>simule</a:t>
            </a:r>
            <a:r>
              <a:rPr lang="tr-TR" dirty="0" smtClean="0"/>
              <a:t> edilir</a:t>
            </a:r>
          </a:p>
          <a:p>
            <a:r>
              <a:rPr lang="tr-TR" dirty="0"/>
              <a:t> </a:t>
            </a:r>
            <a:r>
              <a:rPr lang="tr-TR" dirty="0" smtClean="0"/>
              <a:t>RT  ALANI: </a:t>
            </a:r>
            <a:r>
              <a:rPr lang="tr-TR" dirty="0" err="1" smtClean="0"/>
              <a:t>tumor</a:t>
            </a:r>
            <a:r>
              <a:rPr lang="tr-TR" dirty="0" smtClean="0"/>
              <a:t> ve </a:t>
            </a:r>
            <a:r>
              <a:rPr lang="tr-TR" dirty="0" err="1" smtClean="0"/>
              <a:t>tumor</a:t>
            </a:r>
            <a:r>
              <a:rPr lang="tr-TR" dirty="0" smtClean="0"/>
              <a:t> </a:t>
            </a:r>
            <a:r>
              <a:rPr lang="tr-TR" dirty="0" smtClean="0"/>
              <a:t>yatağı+ </a:t>
            </a:r>
            <a:r>
              <a:rPr lang="tr-TR" dirty="0" err="1" smtClean="0"/>
              <a:t>mezorektum</a:t>
            </a:r>
            <a:r>
              <a:rPr lang="tr-TR" dirty="0" smtClean="0"/>
              <a:t>+ </a:t>
            </a:r>
            <a:r>
              <a:rPr lang="tr-TR" dirty="0" err="1" smtClean="0"/>
              <a:t>presakral</a:t>
            </a:r>
            <a:r>
              <a:rPr lang="tr-TR" dirty="0" smtClean="0"/>
              <a:t> </a:t>
            </a:r>
            <a:r>
              <a:rPr lang="tr-TR" dirty="0" smtClean="0"/>
              <a:t>lenfatik+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iliak</a:t>
            </a:r>
            <a:r>
              <a:rPr lang="tr-TR" dirty="0" smtClean="0"/>
              <a:t> </a:t>
            </a:r>
            <a:r>
              <a:rPr lang="tr-TR" dirty="0" smtClean="0"/>
              <a:t>(T4 ise </a:t>
            </a:r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 smtClean="0"/>
              <a:t>iliak</a:t>
            </a:r>
            <a:r>
              <a:rPr lang="tr-TR" dirty="0" smtClean="0"/>
              <a:t> dahil)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İnce barsak &lt;50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smtClean="0"/>
              <a:t>Mesane &lt; 65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smtClean="0"/>
              <a:t>Rektum&lt;60 </a:t>
            </a:r>
            <a:r>
              <a:rPr lang="tr-TR" dirty="0" err="1" smtClean="0"/>
              <a:t>Gy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İMRT doz </a:t>
            </a:r>
            <a:r>
              <a:rPr lang="tr-TR" dirty="0" smtClean="0"/>
              <a:t>sınırlamaları dikkate alınarak planlama yapılır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tr-TR" dirty="0" smtClean="0"/>
              <a:t>Komplikasyon</a:t>
            </a:r>
            <a:r>
              <a:rPr lang="tr-TR" dirty="0" smtClean="0"/>
              <a:t>:</a:t>
            </a:r>
          </a:p>
          <a:p>
            <a:r>
              <a:rPr lang="tr-TR" dirty="0" smtClean="0"/>
              <a:t>Akut:</a:t>
            </a:r>
            <a:endParaRPr lang="tr-TR" sz="2400" dirty="0" smtClean="0"/>
          </a:p>
          <a:p>
            <a:r>
              <a:rPr lang="tr-TR" sz="2400" dirty="0" err="1" smtClean="0"/>
              <a:t>Diare</a:t>
            </a:r>
            <a:r>
              <a:rPr lang="tr-TR" sz="2400" dirty="0" smtClean="0"/>
              <a:t>, </a:t>
            </a:r>
            <a:r>
              <a:rPr lang="tr-TR" sz="2400" dirty="0" err="1" smtClean="0"/>
              <a:t>dizüri</a:t>
            </a:r>
            <a:r>
              <a:rPr lang="tr-TR" sz="2400" dirty="0" smtClean="0"/>
              <a:t>, halsizlik, cilt değişiklikleri</a:t>
            </a:r>
            <a:r>
              <a:rPr lang="tr-TR" sz="2400" dirty="0"/>
              <a:t> </a:t>
            </a:r>
            <a:r>
              <a:rPr lang="tr-TR" sz="2400" dirty="0" smtClean="0"/>
              <a:t>ve hematolojik </a:t>
            </a:r>
            <a:r>
              <a:rPr lang="tr-TR" sz="2400" dirty="0" err="1" smtClean="0"/>
              <a:t>toksisite</a:t>
            </a:r>
            <a:r>
              <a:rPr lang="tr-TR" sz="2400" dirty="0" smtClean="0"/>
              <a:t>, barsak alışkanlıklarında değişiklik, </a:t>
            </a:r>
            <a:r>
              <a:rPr lang="tr-TR" sz="2400" dirty="0" err="1" smtClean="0"/>
              <a:t>tenesmus</a:t>
            </a:r>
            <a:r>
              <a:rPr lang="tr-TR" sz="2400" dirty="0" smtClean="0"/>
              <a:t>, </a:t>
            </a:r>
            <a:r>
              <a:rPr lang="tr-TR" sz="2400" dirty="0" err="1" smtClean="0"/>
              <a:t>proktit</a:t>
            </a:r>
            <a:endParaRPr lang="tr-TR" sz="2400" dirty="0" smtClean="0"/>
          </a:p>
          <a:p>
            <a:endParaRPr lang="tr-TR" dirty="0"/>
          </a:p>
          <a:p>
            <a:r>
              <a:rPr lang="tr-TR" dirty="0" smtClean="0"/>
              <a:t>Geç: </a:t>
            </a:r>
            <a:endParaRPr lang="tr-TR" dirty="0" smtClean="0"/>
          </a:p>
          <a:p>
            <a:r>
              <a:rPr lang="tr-TR" sz="2400" dirty="0" err="1" smtClean="0"/>
              <a:t>anastomoz</a:t>
            </a:r>
            <a:r>
              <a:rPr lang="tr-TR" sz="2400" dirty="0" smtClean="0"/>
              <a:t> </a:t>
            </a:r>
            <a:r>
              <a:rPr lang="tr-TR" sz="2400" dirty="0" smtClean="0"/>
              <a:t>darlıkları,ince barsak </a:t>
            </a:r>
            <a:r>
              <a:rPr lang="tr-TR" sz="2400" dirty="0" err="1" smtClean="0"/>
              <a:t>obstruksiyonu</a:t>
            </a:r>
            <a:r>
              <a:rPr lang="tr-TR" sz="2400" dirty="0" smtClean="0"/>
              <a:t>, </a:t>
            </a:r>
            <a:r>
              <a:rPr lang="tr-TR" sz="2400" dirty="0" err="1" smtClean="0"/>
              <a:t>sterilite</a:t>
            </a:r>
            <a:r>
              <a:rPr lang="tr-TR" sz="2400" dirty="0" smtClean="0"/>
              <a:t>, erken menopoz, </a:t>
            </a:r>
            <a:r>
              <a:rPr lang="tr-TR" sz="2400" dirty="0" err="1" smtClean="0"/>
              <a:t>vajianl</a:t>
            </a:r>
            <a:r>
              <a:rPr lang="tr-TR" sz="2400" dirty="0" smtClean="0"/>
              <a:t> </a:t>
            </a:r>
            <a:r>
              <a:rPr lang="tr-TR" sz="2400" dirty="0" err="1" smtClean="0"/>
              <a:t>stenoz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321</Words>
  <Application>Microsoft Office PowerPoint</Application>
  <PresentationFormat>Ekran Gösterisi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Rektum Kanserinde RT</vt:lpstr>
      <vt:lpstr>Anatomi</vt:lpstr>
      <vt:lpstr>Slayt 3</vt:lpstr>
      <vt:lpstr>EVRELEME</vt:lpstr>
      <vt:lpstr>Slayt 5</vt:lpstr>
      <vt:lpstr>Slayt 6</vt:lpstr>
      <vt:lpstr>RT PLANLAMA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Rektum Kanserinde RT</dc:title>
  <dc:creator>user</dc:creator>
  <cp:lastModifiedBy>SÜMERYA</cp:lastModifiedBy>
  <cp:revision>23</cp:revision>
  <dcterms:created xsi:type="dcterms:W3CDTF">2019-03-28T10:55:37Z</dcterms:created>
  <dcterms:modified xsi:type="dcterms:W3CDTF">2019-07-07T14:32:10Z</dcterms:modified>
</cp:coreProperties>
</file>