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7"/>
  </p:notesMasterIdLst>
  <p:sldIdLst>
    <p:sldId id="281" r:id="rId2"/>
    <p:sldId id="282" r:id="rId3"/>
    <p:sldId id="283" r:id="rId4"/>
    <p:sldId id="284" r:id="rId5"/>
    <p:sldId id="285" r:id="rId6"/>
    <p:sldId id="286" r:id="rId7"/>
    <p:sldId id="287" r:id="rId8"/>
    <p:sldId id="288" r:id="rId9"/>
    <p:sldId id="289" r:id="rId10"/>
    <p:sldId id="290" r:id="rId11"/>
    <p:sldId id="291" r:id="rId12"/>
    <p:sldId id="292" r:id="rId13"/>
    <p:sldId id="293" r:id="rId14"/>
    <p:sldId id="294" r:id="rId15"/>
    <p:sldId id="295" r:id="rId16"/>
    <p:sldId id="296" r:id="rId17"/>
    <p:sldId id="297" r:id="rId18"/>
    <p:sldId id="298" r:id="rId19"/>
    <p:sldId id="299" r:id="rId20"/>
    <p:sldId id="300" r:id="rId21"/>
    <p:sldId id="301" r:id="rId22"/>
    <p:sldId id="302" r:id="rId23"/>
    <p:sldId id="303" r:id="rId24"/>
    <p:sldId id="304" r:id="rId25"/>
    <p:sldId id="305" r:id="rId26"/>
    <p:sldId id="306" r:id="rId27"/>
    <p:sldId id="307" r:id="rId28"/>
    <p:sldId id="308" r:id="rId29"/>
    <p:sldId id="309" r:id="rId30"/>
    <p:sldId id="310" r:id="rId31"/>
    <p:sldId id="311" r:id="rId32"/>
    <p:sldId id="312" r:id="rId33"/>
    <p:sldId id="313" r:id="rId34"/>
    <p:sldId id="314" r:id="rId35"/>
    <p:sldId id="315" r:id="rId36"/>
    <p:sldId id="316" r:id="rId37"/>
    <p:sldId id="317" r:id="rId38"/>
    <p:sldId id="318" r:id="rId39"/>
    <p:sldId id="319" r:id="rId40"/>
    <p:sldId id="320" r:id="rId41"/>
    <p:sldId id="321" r:id="rId42"/>
    <p:sldId id="322" r:id="rId43"/>
    <p:sldId id="323" r:id="rId44"/>
    <p:sldId id="324" r:id="rId45"/>
    <p:sldId id="325" r:id="rId46"/>
  </p:sldIdLst>
  <p:sldSz cx="9144000" cy="6858000" type="screen4x3"/>
  <p:notesSz cx="6858000" cy="9144000"/>
  <p:photoAlbum/>
  <p:custDataLst>
    <p:tags r:id="rId48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59691" autoAdjust="0"/>
    <p:restoredTop sz="94660"/>
  </p:normalViewPr>
  <p:slideViewPr>
    <p:cSldViewPr>
      <p:cViewPr varScale="1">
        <p:scale>
          <a:sx n="108" d="100"/>
          <a:sy n="108" d="100"/>
        </p:scale>
        <p:origin x="1302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notesMaster" Target="notesMasters/notesMaster1.xml"/><Relationship Id="rId50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ags" Target="tags/tag1.xml"/><Relationship Id="rId8" Type="http://schemas.openxmlformats.org/officeDocument/2006/relationships/slide" Target="slides/slide7.xml"/><Relationship Id="rId51" Type="http://schemas.openxmlformats.org/officeDocument/2006/relationships/theme" Target="theme/theme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3E5B6AD-E420-4A48-B372-472DF2AEA86B}" type="datetimeFigureOut">
              <a:rPr lang="en-US" smtClean="0"/>
              <a:pPr/>
              <a:t>10/5/2022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46F049C-2249-4411-BC09-6DE034CA307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93766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0695F2-450B-4CDA-AA20-BF02F25B7BE1}" type="slidenum">
              <a:rPr lang="en-US" altLang="en-US" smtClean="0"/>
              <a:pPr/>
              <a:t>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859687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3D7977-95DD-4365-AADA-36176B850217}" type="datetime1">
              <a:rPr lang="en-US" smtClean="0"/>
              <a:pPr/>
              <a:t>10/5/2022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676400" y="6356350"/>
            <a:ext cx="5791200" cy="365125"/>
          </a:xfrm>
        </p:spPr>
        <p:txBody>
          <a:bodyPr/>
          <a:lstStyle/>
          <a:p>
            <a:r>
              <a:rPr lang="en-US" dirty="0"/>
              <a:t>© 2016 Pearson Education, Ltd. All rights reserved.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5E0B20-75FC-4604-A24C-B4169F01E5E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53586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FDCD85-B583-4E0C-9ABF-B316FEB8E842}" type="datetime1">
              <a:rPr lang="en-US" smtClean="0"/>
              <a:pPr/>
              <a:t>10/5/2022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© 2016 Pearson Education, Ltd. All rights reserved.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5E0B20-75FC-4604-A24C-B4169F01E5E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78591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10B630-6643-4602-8FC5-180F83568A6A}" type="datetime1">
              <a:rPr lang="en-US" smtClean="0"/>
              <a:pPr/>
              <a:t>10/5/2022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© 2016 Pearson Education, Ltd. All rights reserved.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5E0B20-75FC-4604-A24C-B4169F01E5E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45029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7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0EEBBA7-15FF-40FB-9531-3084A8E13D29}" type="datetime1">
              <a:rPr lang="en-US" smtClean="0"/>
              <a:pPr/>
              <a:t>10/5/2022</a:t>
            </a:fld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>
          <a:xfrm>
            <a:off x="1600200" y="6356352"/>
            <a:ext cx="5943600" cy="365125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© 2016 Pearson Education, Ltd. All rights reserved.</a:t>
            </a:r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85E0B20-75FC-4604-A24C-B4169F01E5E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96875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69BD15-D40E-46F3-9827-0C760671C713}" type="datetime1">
              <a:rPr lang="en-US" smtClean="0"/>
              <a:pPr/>
              <a:t>10/5/2022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52600" y="6356350"/>
            <a:ext cx="5638800" cy="365126"/>
          </a:xfrm>
        </p:spPr>
        <p:txBody>
          <a:bodyPr/>
          <a:lstStyle/>
          <a:p>
            <a:r>
              <a:rPr lang="en-US" dirty="0"/>
              <a:t>© 2016 Pearson Education, Ltd. All rights reserved.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5E0B20-75FC-4604-A24C-B4169F01E5E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80885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963688-772C-4D9A-911E-CB8E7C833CF8}" type="datetime1">
              <a:rPr lang="en-US" smtClean="0"/>
              <a:pPr/>
              <a:t>10/5/2022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© 2016 Pearson Education, Ltd. All rights reserved.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5E0B20-75FC-4604-A24C-B4169F01E5E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82029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1EB1E3-9E72-4454-A80C-0A88FFC3B7E5}" type="datetime1">
              <a:rPr lang="en-US" smtClean="0"/>
              <a:pPr/>
              <a:t>10/5/2022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© 2016 Pearson Education, Ltd. All rights reserved.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5E0B20-75FC-4604-A24C-B4169F01E5E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23451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16454-2C76-4E3F-8825-993B9C4CB9A1}" type="datetime1">
              <a:rPr lang="en-US" smtClean="0"/>
              <a:pPr/>
              <a:t>10/5/2022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© 2016 Pearson Education, Ltd. All rights reserved.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5E0B20-75FC-4604-A24C-B4169F01E5E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00301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0A80C-E4DB-44EF-BB3D-6F5609341957}" type="datetime1">
              <a:rPr lang="en-US" smtClean="0"/>
              <a:pPr/>
              <a:t>10/5/2022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© 2016 Pearson Education, Ltd. All rights reserved.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5E0B20-75FC-4604-A24C-B4169F01E5E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93673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035AA-A426-42E1-98D5-6BAB0FF28EAD}" type="datetime1">
              <a:rPr lang="en-US" smtClean="0"/>
              <a:pPr/>
              <a:t>10/5/2022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1600200" y="6356350"/>
            <a:ext cx="5943600" cy="365125"/>
          </a:xfrm>
        </p:spPr>
        <p:txBody>
          <a:bodyPr/>
          <a:lstStyle/>
          <a:p>
            <a:r>
              <a:rPr lang="en-US" dirty="0"/>
              <a:t>© 2016 Pearson Education, Ltd. All rights reserved.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5E0B20-75FC-4604-A24C-B4169F01E5E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78002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51853A-BB34-4671-BE35-C38170C1D93B}" type="datetime1">
              <a:rPr lang="en-US" smtClean="0"/>
              <a:pPr/>
              <a:t>10/5/2022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© 2016 Pearson Education, Ltd. All rights reserved.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5E0B20-75FC-4604-A24C-B4169F01E5E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98960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A90439-2844-4160-A6A8-0D8701D3909B}" type="datetime1">
              <a:rPr lang="en-US" smtClean="0"/>
              <a:pPr/>
              <a:t>10/5/2022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© 2016 Pearson Education, Ltd. All rights reserved.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5E0B20-75FC-4604-A24C-B4169F01E5E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72551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6C127A-7AC3-47ED-84D8-B7BDD9E76D60}" type="datetime1">
              <a:rPr lang="en-US" smtClean="0"/>
              <a:pPr/>
              <a:t>10/5/2022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© 2016 Pearson Education, Ltd. All rights reserved.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5E0B20-75FC-4604-A24C-B4169F01E5E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28558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b="0" i="0" u="none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b="0" i="0" u="none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Chapter 14</a:t>
            </a:r>
            <a:br>
              <a:rPr lang="en-US" dirty="0"/>
            </a:br>
            <a:r>
              <a:rPr lang="en-US" dirty="0"/>
              <a:t>Other C Topics</a:t>
            </a:r>
          </a:p>
        </p:txBody>
      </p:sp>
      <p:sp>
        <p:nvSpPr>
          <p:cNvPr id="10243" name="Subtitle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marR="0"/>
            <a:r>
              <a:rPr lang="en-US" altLang="en-US" dirty="0"/>
              <a:t>C How to Program, 8/e, GE</a:t>
            </a:r>
          </a:p>
          <a:p>
            <a:pPr marR="0"/>
            <a:endParaRPr lang="en-US" altLang="en-US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© 2016 Pearson Education, Ltd.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30722475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>
                <a:solidFill>
                  <a:srgbClr val="24B5A1"/>
                </a:solidFill>
                <a:latin typeface="Arial"/>
              </a:rPr>
              <a:t>14.3  </a:t>
            </a:r>
            <a:r>
              <a:rPr lang="en-US">
                <a:solidFill>
                  <a:srgbClr val="3380E6"/>
                </a:solidFill>
                <a:latin typeface="Arial"/>
              </a:rPr>
              <a:t>Variable-Length Argument Lists (Cont.)</a:t>
            </a:r>
          </a:p>
        </p:txBody>
      </p:sp>
      <p:sp>
        <p:nvSpPr>
          <p:cNvPr id="2560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</a:pP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Function </a:t>
            </a:r>
            <a:r>
              <a:rPr lang="en-US" altLang="en-US" sz="2500" dirty="0">
                <a:solidFill>
                  <a:srgbClr val="000000"/>
                </a:solidFill>
                <a:latin typeface="Consolas" panose="020B0609020204030204" pitchFamily="49" charset="0"/>
              </a:rPr>
              <a:t>average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 uses all the definitions and macros of header </a:t>
            </a:r>
            <a:r>
              <a:rPr lang="en-US" altLang="en-US" sz="2500" dirty="0">
                <a:solidFill>
                  <a:srgbClr val="000000"/>
                </a:solidFill>
                <a:latin typeface="Consolas" panose="020B0609020204030204" pitchFamily="49" charset="0"/>
              </a:rPr>
              <a:t>&lt;</a:t>
            </a:r>
            <a:r>
              <a:rPr lang="en-US" altLang="en-US" sz="2500" dirty="0" err="1">
                <a:solidFill>
                  <a:srgbClr val="000000"/>
                </a:solidFill>
                <a:latin typeface="Consolas" panose="020B0609020204030204" pitchFamily="49" charset="0"/>
              </a:rPr>
              <a:t>stdarg.h</a:t>
            </a:r>
            <a:r>
              <a:rPr lang="en-US" altLang="en-US" sz="2500" dirty="0">
                <a:solidFill>
                  <a:srgbClr val="000000"/>
                </a:solidFill>
                <a:latin typeface="Consolas" panose="020B0609020204030204" pitchFamily="49" charset="0"/>
              </a:rPr>
              <a:t>&gt;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Object </a:t>
            </a:r>
            <a:r>
              <a:rPr lang="en-US" altLang="en-US" sz="2500" dirty="0" err="1">
                <a:solidFill>
                  <a:srgbClr val="000000"/>
                </a:solidFill>
                <a:latin typeface="Consolas" panose="020B0609020204030204" pitchFamily="49" charset="0"/>
              </a:rPr>
              <a:t>ap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, of type</a:t>
            </a:r>
            <a:r>
              <a:rPr lang="en-US" altLang="en-US" sz="2500" dirty="0">
                <a:solidFill>
                  <a:srgbClr val="0000FF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2500" dirty="0" err="1">
                <a:solidFill>
                  <a:srgbClr val="0000FF"/>
                </a:solidFill>
                <a:latin typeface="Consolas" panose="020B0609020204030204" pitchFamily="49" charset="0"/>
              </a:rPr>
              <a:t>va_list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, is used by macros </a:t>
            </a:r>
            <a:r>
              <a:rPr lang="en-US" altLang="en-US" sz="2500" dirty="0" err="1">
                <a:solidFill>
                  <a:srgbClr val="0000FF"/>
                </a:solidFill>
                <a:latin typeface="Consolas" panose="020B0609020204030204" pitchFamily="49" charset="0"/>
              </a:rPr>
              <a:t>va_start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, </a:t>
            </a:r>
            <a:r>
              <a:rPr lang="en-US" altLang="en-US" sz="2500" dirty="0" err="1">
                <a:solidFill>
                  <a:srgbClr val="0000FF"/>
                </a:solidFill>
                <a:latin typeface="Consolas" panose="020B0609020204030204" pitchFamily="49" charset="0"/>
              </a:rPr>
              <a:t>va_arg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 and</a:t>
            </a:r>
            <a:r>
              <a:rPr lang="en-US" altLang="en-US" sz="2500" dirty="0">
                <a:solidFill>
                  <a:srgbClr val="0000FF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2500" dirty="0" err="1">
                <a:solidFill>
                  <a:srgbClr val="0000FF"/>
                </a:solidFill>
                <a:latin typeface="Consolas" panose="020B0609020204030204" pitchFamily="49" charset="0"/>
              </a:rPr>
              <a:t>va_end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 to process the variable-length argument list of function </a:t>
            </a:r>
            <a:r>
              <a:rPr lang="en-US" altLang="en-US" sz="2500" dirty="0">
                <a:solidFill>
                  <a:srgbClr val="000000"/>
                </a:solidFill>
                <a:latin typeface="Consolas" panose="020B0609020204030204" pitchFamily="49" charset="0"/>
              </a:rPr>
              <a:t>average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The function begins by invoking macro </a:t>
            </a:r>
            <a:r>
              <a:rPr lang="en-US" altLang="en-US" sz="2500" dirty="0" err="1">
                <a:solidFill>
                  <a:srgbClr val="000000"/>
                </a:solidFill>
                <a:latin typeface="Consolas" panose="020B0609020204030204" pitchFamily="49" charset="0"/>
              </a:rPr>
              <a:t>va_start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 to initialize object </a:t>
            </a:r>
            <a:r>
              <a:rPr lang="en-US" altLang="en-US" sz="2500" dirty="0" err="1">
                <a:solidFill>
                  <a:srgbClr val="000000"/>
                </a:solidFill>
                <a:latin typeface="Consolas" panose="020B0609020204030204" pitchFamily="49" charset="0"/>
              </a:rPr>
              <a:t>ap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 for use in </a:t>
            </a:r>
            <a:r>
              <a:rPr lang="en-US" altLang="en-US" sz="2500" dirty="0" err="1">
                <a:solidFill>
                  <a:srgbClr val="000000"/>
                </a:solidFill>
                <a:latin typeface="Consolas" panose="020B0609020204030204" pitchFamily="49" charset="0"/>
              </a:rPr>
              <a:t>va_arg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 and </a:t>
            </a:r>
            <a:r>
              <a:rPr lang="en-US" altLang="en-US" sz="2500" dirty="0" err="1">
                <a:solidFill>
                  <a:srgbClr val="000000"/>
                </a:solidFill>
                <a:latin typeface="Consolas" panose="020B0609020204030204" pitchFamily="49" charset="0"/>
              </a:rPr>
              <a:t>va_end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The macro receives two arguments—object </a:t>
            </a:r>
            <a:r>
              <a:rPr lang="en-US" altLang="en-US" sz="2500" dirty="0" err="1">
                <a:solidFill>
                  <a:srgbClr val="000000"/>
                </a:solidFill>
                <a:latin typeface="Consolas" panose="020B0609020204030204" pitchFamily="49" charset="0"/>
              </a:rPr>
              <a:t>ap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 and the identifier of the rightmost argument in the argument list </a:t>
            </a:r>
            <a:r>
              <a:rPr lang="en-US" altLang="en-US" sz="2500" i="1" dirty="0">
                <a:solidFill>
                  <a:srgbClr val="000000"/>
                </a:solidFill>
                <a:latin typeface="Cambria" panose="02040503050406030204" pitchFamily="18" charset="0"/>
              </a:rPr>
              <a:t>before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 the ellipsis—</a:t>
            </a:r>
            <a:r>
              <a:rPr lang="en-US" altLang="en-US" sz="2500" dirty="0" err="1">
                <a:solidFill>
                  <a:srgbClr val="000000"/>
                </a:solidFill>
                <a:latin typeface="Consolas" panose="020B0609020204030204" pitchFamily="49" charset="0"/>
              </a:rPr>
              <a:t>i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 in this case (</a:t>
            </a:r>
            <a:r>
              <a:rPr lang="en-US" altLang="en-US" sz="2500" dirty="0" err="1">
                <a:solidFill>
                  <a:srgbClr val="000000"/>
                </a:solidFill>
                <a:latin typeface="Consolas" panose="020B0609020204030204" pitchFamily="49" charset="0"/>
              </a:rPr>
              <a:t>va_start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 uses </a:t>
            </a:r>
            <a:r>
              <a:rPr lang="en-US" altLang="en-US" sz="2500" dirty="0" err="1">
                <a:solidFill>
                  <a:srgbClr val="000000"/>
                </a:solidFill>
                <a:latin typeface="Consolas" panose="020B0609020204030204" pitchFamily="49" charset="0"/>
              </a:rPr>
              <a:t>i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 here to determine where the variable-length argument list begins). </a:t>
            </a:r>
          </a:p>
        </p:txBody>
      </p:sp>
      <p:sp>
        <p:nvSpPr>
          <p:cNvPr id="25604" name="Footer Placeholder 3"/>
          <p:cNvSpPr>
            <a:spLocks noGrp="1"/>
          </p:cNvSpPr>
          <p:nvPr>
            <p:ph type="ftr" sz="quarter" idx="1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Lucida Sans Unicode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Lucida Sans Unicode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>
                <a:latin typeface="Consolas" panose="020B0609020204030204" pitchFamily="49" charset="0"/>
              </a:rPr>
              <a:t>© 2016 Pearson Education, Ltd.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178773272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>
                <a:solidFill>
                  <a:srgbClr val="24B5A1"/>
                </a:solidFill>
                <a:latin typeface="Arial"/>
              </a:rPr>
              <a:t>14.3  </a:t>
            </a:r>
            <a:r>
              <a:rPr lang="en-US">
                <a:solidFill>
                  <a:srgbClr val="3380E6"/>
                </a:solidFill>
                <a:latin typeface="Arial"/>
              </a:rPr>
              <a:t>Variable-Length Argument Lists (Cont.)</a:t>
            </a:r>
          </a:p>
        </p:txBody>
      </p:sp>
      <p:sp>
        <p:nvSpPr>
          <p:cNvPr id="26627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 eaLnBrk="1" hangingPunct="1">
              <a:lnSpc>
                <a:spcPct val="90000"/>
              </a:lnSpc>
            </a:pP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Next, function </a:t>
            </a:r>
            <a:r>
              <a:rPr lang="en-US" altLang="en-US" sz="2500" dirty="0">
                <a:solidFill>
                  <a:srgbClr val="000000"/>
                </a:solidFill>
                <a:latin typeface="Consolas" panose="020B0609020204030204" pitchFamily="49" charset="0"/>
              </a:rPr>
              <a:t>average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 repeatedly adds the arguments in the variable-length argument list to </a:t>
            </a:r>
            <a:r>
              <a:rPr lang="en-US" altLang="en-US" sz="2500" dirty="0">
                <a:solidFill>
                  <a:srgbClr val="000000"/>
                </a:solidFill>
                <a:latin typeface="Consolas" panose="020B0609020204030204" pitchFamily="49" charset="0"/>
              </a:rPr>
              <a:t>total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The value to be added to </a:t>
            </a:r>
            <a:r>
              <a:rPr lang="en-US" altLang="en-US" sz="2500" dirty="0">
                <a:solidFill>
                  <a:srgbClr val="000000"/>
                </a:solidFill>
                <a:latin typeface="Consolas" panose="020B0609020204030204" pitchFamily="49" charset="0"/>
              </a:rPr>
              <a:t>total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 is retrieved from the argument list by invoking macro </a:t>
            </a:r>
            <a:r>
              <a:rPr lang="en-US" altLang="en-US" sz="2500" dirty="0" err="1">
                <a:solidFill>
                  <a:srgbClr val="000000"/>
                </a:solidFill>
                <a:latin typeface="Consolas" panose="020B0609020204030204" pitchFamily="49" charset="0"/>
              </a:rPr>
              <a:t>va_arg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Macro </a:t>
            </a:r>
            <a:r>
              <a:rPr lang="en-US" altLang="en-US" sz="2500" dirty="0" err="1">
                <a:solidFill>
                  <a:srgbClr val="000000"/>
                </a:solidFill>
                <a:latin typeface="Consolas" panose="020B0609020204030204" pitchFamily="49" charset="0"/>
              </a:rPr>
              <a:t>va_arg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 receives two arguments—object </a:t>
            </a:r>
            <a:r>
              <a:rPr lang="en-US" altLang="en-US" sz="2500" dirty="0" err="1">
                <a:solidFill>
                  <a:srgbClr val="000000"/>
                </a:solidFill>
                <a:latin typeface="Consolas" panose="020B0609020204030204" pitchFamily="49" charset="0"/>
              </a:rPr>
              <a:t>ap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 and the type of the value expected in the argument list—</a:t>
            </a:r>
            <a:r>
              <a:rPr lang="en-US" altLang="en-US" sz="2500" dirty="0">
                <a:solidFill>
                  <a:srgbClr val="000000"/>
                </a:solidFill>
                <a:latin typeface="Consolas" panose="020B0609020204030204" pitchFamily="49" charset="0"/>
              </a:rPr>
              <a:t>double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 in this case. 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The macro returns the value of the argument. 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Function </a:t>
            </a:r>
            <a:r>
              <a:rPr lang="en-US" altLang="en-US" sz="2500" dirty="0">
                <a:solidFill>
                  <a:srgbClr val="000000"/>
                </a:solidFill>
                <a:latin typeface="Consolas" panose="020B0609020204030204" pitchFamily="49" charset="0"/>
              </a:rPr>
              <a:t>average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 invokes macro </a:t>
            </a:r>
            <a:r>
              <a:rPr lang="en-US" altLang="en-US" sz="2500" dirty="0" err="1">
                <a:solidFill>
                  <a:srgbClr val="000000"/>
                </a:solidFill>
                <a:latin typeface="Consolas" panose="020B0609020204030204" pitchFamily="49" charset="0"/>
              </a:rPr>
              <a:t>va_end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 with object </a:t>
            </a:r>
            <a:r>
              <a:rPr lang="en-US" altLang="en-US" sz="2500" dirty="0" err="1">
                <a:solidFill>
                  <a:srgbClr val="000000"/>
                </a:solidFill>
                <a:latin typeface="Consolas" panose="020B0609020204030204" pitchFamily="49" charset="0"/>
              </a:rPr>
              <a:t>ap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 as an argument to facilitate a normal return to </a:t>
            </a:r>
            <a:r>
              <a:rPr lang="en-US" altLang="en-US" sz="2500" dirty="0">
                <a:solidFill>
                  <a:srgbClr val="000000"/>
                </a:solidFill>
                <a:latin typeface="Consolas" panose="020B0609020204030204" pitchFamily="49" charset="0"/>
              </a:rPr>
              <a:t>main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 from </a:t>
            </a:r>
            <a:r>
              <a:rPr lang="en-US" altLang="en-US" sz="2500" dirty="0">
                <a:solidFill>
                  <a:srgbClr val="000000"/>
                </a:solidFill>
                <a:latin typeface="Consolas" panose="020B0609020204030204" pitchFamily="49" charset="0"/>
              </a:rPr>
              <a:t>average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Finally, the average is calculated and returned to </a:t>
            </a:r>
            <a:r>
              <a:rPr lang="en-US" altLang="en-US" sz="2500" dirty="0">
                <a:solidFill>
                  <a:srgbClr val="000000"/>
                </a:solidFill>
                <a:latin typeface="Consolas" panose="020B0609020204030204" pitchFamily="49" charset="0"/>
              </a:rPr>
              <a:t>main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.</a:t>
            </a:r>
          </a:p>
        </p:txBody>
      </p:sp>
      <p:sp>
        <p:nvSpPr>
          <p:cNvPr id="26628" name="Footer Placeholder 3"/>
          <p:cNvSpPr>
            <a:spLocks noGrp="1"/>
          </p:cNvSpPr>
          <p:nvPr>
            <p:ph type="ftr" sz="quarter" idx="1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Lucida Sans Unicode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Lucida Sans Unicode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>
                <a:latin typeface="Consolas" panose="020B0609020204030204" pitchFamily="49" charset="0"/>
              </a:rPr>
              <a:t>© 2016 Pearson Education, Ltd.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286234518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>
                <a:solidFill>
                  <a:srgbClr val="24B5A1"/>
                </a:solidFill>
                <a:latin typeface="Arial"/>
              </a:rPr>
              <a:t>14.3  </a:t>
            </a:r>
            <a:r>
              <a:rPr lang="en-US">
                <a:solidFill>
                  <a:srgbClr val="3380E6"/>
                </a:solidFill>
                <a:latin typeface="Arial"/>
              </a:rPr>
              <a:t>Variable-Length Argument Lists (Cont.)</a:t>
            </a:r>
          </a:p>
        </p:txBody>
      </p:sp>
      <p:sp>
        <p:nvSpPr>
          <p:cNvPr id="28675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The reader may question how function </a:t>
            </a:r>
            <a:r>
              <a:rPr lang="en-US" alt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printf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and function </a:t>
            </a:r>
            <a:r>
              <a:rPr lang="en-US" alt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scanf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know what type to use in each </a:t>
            </a:r>
            <a:r>
              <a:rPr lang="en-US" alt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va_arg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macro. </a:t>
            </a:r>
          </a:p>
          <a:p>
            <a:pPr eaLnBrk="1" hangingPunct="1"/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The answer is that they scan the format conversion </a:t>
            </a:r>
            <a:r>
              <a:rPr lang="en-US" altLang="en-US" dirty="0" err="1">
                <a:solidFill>
                  <a:srgbClr val="000000"/>
                </a:solidFill>
                <a:latin typeface="Cambria" panose="02040503050406030204" pitchFamily="18" charset="0"/>
              </a:rPr>
              <a:t>specifiers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in the format control string to determine the type of the next argument to be processed.</a:t>
            </a:r>
          </a:p>
        </p:txBody>
      </p:sp>
      <p:sp>
        <p:nvSpPr>
          <p:cNvPr id="28676" name="Footer Placeholder 3"/>
          <p:cNvSpPr>
            <a:spLocks noGrp="1"/>
          </p:cNvSpPr>
          <p:nvPr>
            <p:ph type="ftr" sz="quarter" idx="1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Lucida Sans Unicode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Lucida Sans Unicode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>
                <a:latin typeface="Consolas" panose="020B0609020204030204" pitchFamily="49" charset="0"/>
              </a:rPr>
              <a:t>© 2016 Pearson Education, Ltd.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163276360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rgbClr val="24B5A1"/>
                </a:solidFill>
                <a:latin typeface="Arial"/>
              </a:rPr>
              <a:t>14.4  </a:t>
            </a:r>
            <a:r>
              <a:rPr lang="en-US" dirty="0">
                <a:solidFill>
                  <a:srgbClr val="3380E6"/>
                </a:solidFill>
                <a:latin typeface="Arial"/>
              </a:rPr>
              <a:t>Using Command-Line Arguments</a:t>
            </a:r>
          </a:p>
        </p:txBody>
      </p:sp>
      <p:sp>
        <p:nvSpPr>
          <p:cNvPr id="29699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 eaLnBrk="1" hangingPunct="1"/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On many systems, it’s possible to pass arguments to </a:t>
            </a:r>
            <a:r>
              <a:rPr lang="en-US" altLang="en-US" sz="2500" dirty="0">
                <a:solidFill>
                  <a:srgbClr val="000000"/>
                </a:solidFill>
                <a:latin typeface="Consolas" panose="020B0609020204030204" pitchFamily="49" charset="0"/>
              </a:rPr>
              <a:t>main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 from a command line by including parameters </a:t>
            </a:r>
            <a:r>
              <a:rPr lang="en-US" altLang="en-US" sz="2500" dirty="0" err="1">
                <a:solidFill>
                  <a:srgbClr val="000000"/>
                </a:solidFill>
                <a:latin typeface="Consolas" panose="020B0609020204030204" pitchFamily="49" charset="0"/>
              </a:rPr>
              <a:t>int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2500" dirty="0" err="1">
                <a:solidFill>
                  <a:srgbClr val="000000"/>
                </a:solidFill>
                <a:latin typeface="Consolas" panose="020B0609020204030204" pitchFamily="49" charset="0"/>
              </a:rPr>
              <a:t>argc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 and </a:t>
            </a:r>
            <a:r>
              <a:rPr lang="en-US" altLang="en-US" sz="2500" dirty="0">
                <a:solidFill>
                  <a:srgbClr val="000000"/>
                </a:solidFill>
                <a:latin typeface="Consolas" panose="020B0609020204030204" pitchFamily="49" charset="0"/>
              </a:rPr>
              <a:t>char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2500" dirty="0">
                <a:solidFill>
                  <a:srgbClr val="000000"/>
                </a:solidFill>
                <a:latin typeface="Consolas" panose="020B0609020204030204" pitchFamily="49" charset="0"/>
              </a:rPr>
              <a:t>*</a:t>
            </a:r>
            <a:r>
              <a:rPr lang="en-US" altLang="en-US" sz="2500" dirty="0" err="1">
                <a:solidFill>
                  <a:srgbClr val="000000"/>
                </a:solidFill>
                <a:latin typeface="Consolas" panose="020B0609020204030204" pitchFamily="49" charset="0"/>
              </a:rPr>
              <a:t>argv</a:t>
            </a:r>
            <a:r>
              <a:rPr lang="en-US" altLang="en-US" sz="2500" dirty="0">
                <a:solidFill>
                  <a:srgbClr val="000000"/>
                </a:solidFill>
                <a:latin typeface="Consolas" panose="020B0609020204030204" pitchFamily="49" charset="0"/>
              </a:rPr>
              <a:t>[]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 in the parameter list of </a:t>
            </a:r>
            <a:r>
              <a:rPr lang="en-US" altLang="en-US" sz="2500" dirty="0">
                <a:solidFill>
                  <a:srgbClr val="000000"/>
                </a:solidFill>
                <a:latin typeface="Consolas" panose="020B0609020204030204" pitchFamily="49" charset="0"/>
              </a:rPr>
              <a:t>main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  <a:p>
            <a:pPr eaLnBrk="1" hangingPunct="1"/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Parameter </a:t>
            </a:r>
            <a:r>
              <a:rPr lang="en-US" altLang="en-US" sz="2500" dirty="0" err="1">
                <a:solidFill>
                  <a:srgbClr val="0000FF"/>
                </a:solidFill>
                <a:latin typeface="Consolas" panose="020B0609020204030204" pitchFamily="49" charset="0"/>
              </a:rPr>
              <a:t>argc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 receives the number of command-line arguments that the user has entered. </a:t>
            </a:r>
          </a:p>
          <a:p>
            <a:pPr eaLnBrk="1" hangingPunct="1"/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Parameter </a:t>
            </a:r>
            <a:r>
              <a:rPr lang="en-US" altLang="en-US" sz="2500" dirty="0" err="1">
                <a:solidFill>
                  <a:srgbClr val="0000FF"/>
                </a:solidFill>
                <a:latin typeface="Consolas" panose="020B0609020204030204" pitchFamily="49" charset="0"/>
              </a:rPr>
              <a:t>argv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 is an array of strings in which the actual command-line arguments are stored. </a:t>
            </a:r>
          </a:p>
          <a:p>
            <a:pPr eaLnBrk="1" hangingPunct="1"/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Common uses of command-line arguments include passing options to a program and passing filenames to a program. </a:t>
            </a:r>
          </a:p>
          <a:p>
            <a:pPr eaLnBrk="1" hangingPunct="1"/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Figure 14.3 copies a file into another file one character at a time. </a:t>
            </a:r>
          </a:p>
        </p:txBody>
      </p:sp>
      <p:sp>
        <p:nvSpPr>
          <p:cNvPr id="29700" name="Footer Placeholder 3"/>
          <p:cNvSpPr>
            <a:spLocks noGrp="1"/>
          </p:cNvSpPr>
          <p:nvPr>
            <p:ph type="ftr" sz="quarter" idx="1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Lucida Sans Unicode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Lucida Sans Unicode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>
                <a:latin typeface="Consolas" panose="020B0609020204030204" pitchFamily="49" charset="0"/>
              </a:rPr>
              <a:t>© 2016 Pearson Education, Ltd.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340528766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rgbClr val="24B5A1"/>
                </a:solidFill>
                <a:latin typeface="Arial"/>
              </a:rPr>
              <a:t>14.4  </a:t>
            </a:r>
            <a:r>
              <a:rPr lang="en-US" dirty="0">
                <a:solidFill>
                  <a:srgbClr val="3380E6"/>
                </a:solidFill>
                <a:latin typeface="Arial"/>
              </a:rPr>
              <a:t>Using Command-Line Arguments (Cont.)</a:t>
            </a:r>
          </a:p>
        </p:txBody>
      </p:sp>
      <p:sp>
        <p:nvSpPr>
          <p:cNvPr id="3072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We assume that the executable file for the program is called </a:t>
            </a:r>
            <a:r>
              <a:rPr lang="en-US" altLang="en-US" sz="2500" dirty="0" err="1">
                <a:solidFill>
                  <a:srgbClr val="000000"/>
                </a:solidFill>
                <a:latin typeface="Consolas" panose="020B0609020204030204" pitchFamily="49" charset="0"/>
              </a:rPr>
              <a:t>mycopy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A typical command line for the </a:t>
            </a:r>
            <a:r>
              <a:rPr lang="en-US" altLang="en-US" sz="2500" dirty="0" err="1">
                <a:solidFill>
                  <a:srgbClr val="000000"/>
                </a:solidFill>
                <a:latin typeface="Consolas" panose="020B0609020204030204" pitchFamily="49" charset="0"/>
              </a:rPr>
              <a:t>mycopy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 program on a Linux/UNIX system is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en-US" sz="1900" dirty="0">
                <a:solidFill>
                  <a:srgbClr val="000000"/>
                </a:solidFill>
                <a:latin typeface="Consolas" panose="020B0609020204030204" pitchFamily="49" charset="0"/>
              </a:rPr>
              <a:t>$ </a:t>
            </a:r>
            <a:r>
              <a:rPr lang="en-US" altLang="en-US" sz="1900" dirty="0" err="1">
                <a:solidFill>
                  <a:srgbClr val="000000"/>
                </a:solidFill>
                <a:latin typeface="Consolas" panose="020B0609020204030204" pitchFamily="49" charset="0"/>
              </a:rPr>
              <a:t>mycopy</a:t>
            </a:r>
            <a:r>
              <a:rPr lang="en-US" altLang="en-US" sz="1900" dirty="0">
                <a:solidFill>
                  <a:srgbClr val="000000"/>
                </a:solidFill>
                <a:latin typeface="Consolas" panose="020B0609020204030204" pitchFamily="49" charset="0"/>
              </a:rPr>
              <a:t> input output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This command line indicates that file </a:t>
            </a:r>
            <a:r>
              <a:rPr lang="en-US" altLang="en-US" sz="2500" dirty="0">
                <a:solidFill>
                  <a:srgbClr val="000000"/>
                </a:solidFill>
                <a:latin typeface="Consolas" panose="020B0609020204030204" pitchFamily="49" charset="0"/>
              </a:rPr>
              <a:t>input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 is to be copied to file </a:t>
            </a:r>
            <a:r>
              <a:rPr lang="en-US" altLang="en-US" sz="2500" dirty="0">
                <a:solidFill>
                  <a:srgbClr val="000000"/>
                </a:solidFill>
                <a:latin typeface="Consolas" panose="020B0609020204030204" pitchFamily="49" charset="0"/>
              </a:rPr>
              <a:t>output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When the program is executed, if </a:t>
            </a:r>
            <a:r>
              <a:rPr lang="en-US" altLang="en-US" sz="2500" dirty="0" err="1">
                <a:solidFill>
                  <a:srgbClr val="000000"/>
                </a:solidFill>
                <a:latin typeface="Consolas" panose="020B0609020204030204" pitchFamily="49" charset="0"/>
              </a:rPr>
              <a:t>argc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 is not </a:t>
            </a:r>
            <a:r>
              <a:rPr lang="en-US" altLang="en-US" sz="2500" dirty="0">
                <a:solidFill>
                  <a:srgbClr val="000000"/>
                </a:solidFill>
                <a:latin typeface="Consolas" panose="020B0609020204030204" pitchFamily="49" charset="0"/>
              </a:rPr>
              <a:t>3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 (</a:t>
            </a:r>
            <a:r>
              <a:rPr lang="en-US" altLang="en-US" sz="2500" dirty="0" err="1">
                <a:solidFill>
                  <a:srgbClr val="000000"/>
                </a:solidFill>
                <a:latin typeface="Consolas" panose="020B0609020204030204" pitchFamily="49" charset="0"/>
              </a:rPr>
              <a:t>mycopy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 counts as one of the arguments), the program prints an error message and terminates. 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Otherwise, array </a:t>
            </a:r>
            <a:r>
              <a:rPr lang="en-US" altLang="en-US" sz="2500" dirty="0" err="1">
                <a:solidFill>
                  <a:srgbClr val="000000"/>
                </a:solidFill>
                <a:latin typeface="Consolas" panose="020B0609020204030204" pitchFamily="49" charset="0"/>
              </a:rPr>
              <a:t>argv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 contains the strings  </a:t>
            </a:r>
            <a:r>
              <a:rPr lang="en-US" altLang="en-US" sz="2500" dirty="0">
                <a:solidFill>
                  <a:srgbClr val="000000"/>
                </a:solidFill>
                <a:latin typeface="Consolas" panose="020B0609020204030204" pitchFamily="49" charset="0"/>
              </a:rPr>
              <a:t>"</a:t>
            </a:r>
            <a:r>
              <a:rPr lang="en-US" altLang="en-US" sz="2500" dirty="0" err="1">
                <a:solidFill>
                  <a:srgbClr val="000000"/>
                </a:solidFill>
                <a:latin typeface="Consolas" panose="020B0609020204030204" pitchFamily="49" charset="0"/>
              </a:rPr>
              <a:t>mycopy</a:t>
            </a:r>
            <a:r>
              <a:rPr lang="en-US" altLang="en-US" sz="2500" dirty="0">
                <a:solidFill>
                  <a:srgbClr val="000000"/>
                </a:solidFill>
                <a:latin typeface="Consolas" panose="020B0609020204030204" pitchFamily="49" charset="0"/>
              </a:rPr>
              <a:t>"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, </a:t>
            </a:r>
            <a:r>
              <a:rPr lang="en-US" altLang="en-US" sz="2500" dirty="0">
                <a:solidFill>
                  <a:srgbClr val="000000"/>
                </a:solidFill>
                <a:latin typeface="Consolas" panose="020B0609020204030204" pitchFamily="49" charset="0"/>
              </a:rPr>
              <a:t>"input"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 and </a:t>
            </a:r>
            <a:r>
              <a:rPr lang="en-US" altLang="en-US" sz="2500" dirty="0">
                <a:solidFill>
                  <a:srgbClr val="000000"/>
                </a:solidFill>
                <a:latin typeface="Consolas" panose="020B0609020204030204" pitchFamily="49" charset="0"/>
              </a:rPr>
              <a:t>"output"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</p:txBody>
      </p:sp>
      <p:sp>
        <p:nvSpPr>
          <p:cNvPr id="30724" name="Footer Placeholder 3"/>
          <p:cNvSpPr>
            <a:spLocks noGrp="1"/>
          </p:cNvSpPr>
          <p:nvPr>
            <p:ph type="ftr" sz="quarter" idx="1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Lucida Sans Unicode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Lucida Sans Unicode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>
                <a:latin typeface="Consolas" panose="020B0609020204030204" pitchFamily="49" charset="0"/>
              </a:rPr>
              <a:t>© 2016 Pearson Education, Ltd.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245599642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rgbClr val="24B5A1"/>
                </a:solidFill>
                <a:latin typeface="Arial"/>
              </a:rPr>
              <a:t>14.4  </a:t>
            </a:r>
            <a:r>
              <a:rPr lang="en-US" dirty="0">
                <a:solidFill>
                  <a:srgbClr val="3380E6"/>
                </a:solidFill>
                <a:latin typeface="Arial"/>
              </a:rPr>
              <a:t>Using Command-Line Arguments (Cont.)</a:t>
            </a:r>
          </a:p>
        </p:txBody>
      </p:sp>
      <p:sp>
        <p:nvSpPr>
          <p:cNvPr id="31747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 eaLnBrk="1" hangingPunct="1"/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The second and third arguments on the command line are used as file names by the program. </a:t>
            </a:r>
          </a:p>
          <a:p>
            <a:pPr eaLnBrk="1" hangingPunct="1"/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The files are opened using function </a:t>
            </a:r>
            <a:r>
              <a:rPr lang="en-US" altLang="en-US" sz="2500" dirty="0" err="1">
                <a:solidFill>
                  <a:srgbClr val="000000"/>
                </a:solidFill>
                <a:latin typeface="Consolas" panose="020B0609020204030204" pitchFamily="49" charset="0"/>
              </a:rPr>
              <a:t>fopen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  <a:p>
            <a:pPr eaLnBrk="1" hangingPunct="1"/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If both files are opened successfully, characters are read from file </a:t>
            </a:r>
            <a:r>
              <a:rPr lang="en-US" altLang="en-US" sz="2500" dirty="0">
                <a:solidFill>
                  <a:srgbClr val="000000"/>
                </a:solidFill>
                <a:latin typeface="Consolas" panose="020B0609020204030204" pitchFamily="49" charset="0"/>
              </a:rPr>
              <a:t>input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 and written to file </a:t>
            </a:r>
            <a:r>
              <a:rPr lang="en-US" altLang="en-US" sz="2500" dirty="0">
                <a:solidFill>
                  <a:srgbClr val="000000"/>
                </a:solidFill>
                <a:latin typeface="Consolas" panose="020B0609020204030204" pitchFamily="49" charset="0"/>
              </a:rPr>
              <a:t>output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 until the end-of-file indicator for file </a:t>
            </a:r>
            <a:r>
              <a:rPr lang="en-US" altLang="en-US" sz="2500" dirty="0">
                <a:solidFill>
                  <a:srgbClr val="000000"/>
                </a:solidFill>
                <a:latin typeface="Consolas" panose="020B0609020204030204" pitchFamily="49" charset="0"/>
              </a:rPr>
              <a:t>input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 is set. </a:t>
            </a:r>
          </a:p>
          <a:p>
            <a:pPr eaLnBrk="1" hangingPunct="1"/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Then the program terminates. </a:t>
            </a:r>
          </a:p>
          <a:p>
            <a:pPr eaLnBrk="1" hangingPunct="1"/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The result is an exact copy of file </a:t>
            </a:r>
            <a:r>
              <a:rPr lang="en-US" altLang="en-US" sz="2500" dirty="0">
                <a:solidFill>
                  <a:srgbClr val="000000"/>
                </a:solidFill>
                <a:latin typeface="Consolas" panose="020B0609020204030204" pitchFamily="49" charset="0"/>
              </a:rPr>
              <a:t>input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 (if no errors occur during processing. </a:t>
            </a:r>
          </a:p>
          <a:p>
            <a:pPr eaLnBrk="1" hangingPunct="1"/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See your system documentation for more information on command-line arguments.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</a:p>
        </p:txBody>
      </p:sp>
      <p:sp>
        <p:nvSpPr>
          <p:cNvPr id="31748" name="Footer Placeholder 3"/>
          <p:cNvSpPr>
            <a:spLocks noGrp="1"/>
          </p:cNvSpPr>
          <p:nvPr>
            <p:ph type="ftr" sz="quarter" idx="1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Lucida Sans Unicode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Lucida Sans Unicode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>
                <a:latin typeface="Consolas" panose="020B0609020204030204" pitchFamily="49" charset="0"/>
              </a:rPr>
              <a:t>© 2016 Pearson Education, Ltd.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379391760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rgbClr val="24B5A1"/>
                </a:solidFill>
                <a:latin typeface="Arial"/>
              </a:rPr>
              <a:t>14.4  </a:t>
            </a:r>
            <a:r>
              <a:rPr lang="en-US" dirty="0">
                <a:solidFill>
                  <a:srgbClr val="3380E6"/>
                </a:solidFill>
                <a:latin typeface="Arial"/>
              </a:rPr>
              <a:t>Using Command-Line Arguments (Cont.)</a:t>
            </a:r>
          </a:p>
        </p:txBody>
      </p:sp>
      <p:sp>
        <p:nvSpPr>
          <p:cNvPr id="32771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In Visual C++, you can specify the command-line arguments by right clicking the project name in the Solution Explorer and selecting </a:t>
            </a:r>
            <a:r>
              <a:rPr lang="en-US" altLang="en-US" dirty="0">
                <a:solidFill>
                  <a:srgbClr val="000000"/>
                </a:solidFill>
                <a:latin typeface="Arial" panose="020B0604020202020204" pitchFamily="34" charset="0"/>
              </a:rPr>
              <a:t>Properties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, then expanding </a:t>
            </a:r>
            <a:r>
              <a:rPr lang="en-US" altLang="en-US" dirty="0">
                <a:solidFill>
                  <a:srgbClr val="000000"/>
                </a:solidFill>
                <a:latin typeface="Arial" panose="020B0604020202020204" pitchFamily="34" charset="0"/>
              </a:rPr>
              <a:t>Configuration Properties, 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selecting</a:t>
            </a:r>
            <a:r>
              <a:rPr lang="en-US" altLang="en-US" dirty="0">
                <a:solidFill>
                  <a:srgbClr val="000000"/>
                </a:solidFill>
                <a:latin typeface="Arial" panose="020B0604020202020204" pitchFamily="34" charset="0"/>
              </a:rPr>
              <a:t> Debugging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and entering the arguments in the textbox to the right of </a:t>
            </a:r>
            <a:r>
              <a:rPr lang="en-US" altLang="en-US" dirty="0">
                <a:solidFill>
                  <a:srgbClr val="000000"/>
                </a:solidFill>
                <a:latin typeface="Arial" panose="020B0604020202020204" pitchFamily="34" charset="0"/>
              </a:rPr>
              <a:t>Command Arguments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.</a:t>
            </a:r>
          </a:p>
        </p:txBody>
      </p:sp>
      <p:sp>
        <p:nvSpPr>
          <p:cNvPr id="32772" name="Footer Placeholder 3"/>
          <p:cNvSpPr>
            <a:spLocks noGrp="1"/>
          </p:cNvSpPr>
          <p:nvPr>
            <p:ph type="ftr" sz="quarter" idx="1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Lucida Sans Unicode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Lucida Sans Unicode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>
                <a:latin typeface="Consolas" panose="020B0609020204030204" pitchFamily="49" charset="0"/>
              </a:rPr>
              <a:t>© 2016 Pearson Education, Ltd.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270276375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>
                <a:solidFill>
                  <a:srgbClr val="24B5A1"/>
                </a:solidFill>
                <a:latin typeface="Arial"/>
              </a:rPr>
              <a:t>14.5  </a:t>
            </a:r>
            <a:r>
              <a:rPr lang="en-US">
                <a:solidFill>
                  <a:srgbClr val="3380E6"/>
                </a:solidFill>
                <a:latin typeface="Arial"/>
              </a:rPr>
              <a:t>Notes on Compiling Multiple-Source-File Programs</a:t>
            </a:r>
          </a:p>
        </p:txBody>
      </p:sp>
      <p:sp>
        <p:nvSpPr>
          <p:cNvPr id="3584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It’s possible to build programs that consist of multiple source files. 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There are several considerations when creating programs in multiple files. 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For example, the definition of a function must be entirely contained in one file—it cannot span two or more files. 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In Chapter 5, we introduced the concepts of storage class and scope. 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We learned that variables declared </a:t>
            </a:r>
            <a:r>
              <a:rPr lang="en-US" altLang="en-US" sz="2500" i="1" dirty="0">
                <a:solidFill>
                  <a:srgbClr val="000000"/>
                </a:solidFill>
                <a:latin typeface="Cambria" panose="02040503050406030204" pitchFamily="18" charset="0"/>
              </a:rPr>
              <a:t>outside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 any function definition are referred to as </a:t>
            </a:r>
            <a:r>
              <a:rPr lang="en-US" altLang="en-US" sz="2500" i="1" dirty="0">
                <a:solidFill>
                  <a:srgbClr val="000000"/>
                </a:solidFill>
                <a:latin typeface="Cambria" panose="02040503050406030204" pitchFamily="18" charset="0"/>
              </a:rPr>
              <a:t>global variables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Global variables are accessible to any function defined in the same file after the variable is declared. </a:t>
            </a:r>
          </a:p>
        </p:txBody>
      </p:sp>
      <p:sp>
        <p:nvSpPr>
          <p:cNvPr id="35844" name="Footer Placeholder 3"/>
          <p:cNvSpPr>
            <a:spLocks noGrp="1"/>
          </p:cNvSpPr>
          <p:nvPr>
            <p:ph type="ftr" sz="quarter" idx="1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Lucida Sans Unicode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Lucida Sans Unicode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>
                <a:latin typeface="Consolas" panose="020B0609020204030204" pitchFamily="49" charset="0"/>
              </a:rPr>
              <a:t>© 2016 Pearson Education, Ltd.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332203685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>
                <a:solidFill>
                  <a:srgbClr val="24B5A1"/>
                </a:solidFill>
                <a:latin typeface="Arial"/>
              </a:rPr>
              <a:t>14.5  </a:t>
            </a:r>
            <a:r>
              <a:rPr lang="en-US">
                <a:solidFill>
                  <a:srgbClr val="3380E6"/>
                </a:solidFill>
                <a:latin typeface="Arial"/>
              </a:rPr>
              <a:t>Notes on Compiling Multiple-Source-File Programs (Cont.)</a:t>
            </a:r>
          </a:p>
        </p:txBody>
      </p:sp>
      <p:sp>
        <p:nvSpPr>
          <p:cNvPr id="36867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Global variables also are accessible to functions in other files. 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However, the global variables must be declared in each file in which they’re used. 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For example, to refer to global integer variable </a:t>
            </a:r>
            <a:r>
              <a:rPr lang="en-US" altLang="en-US" sz="2500" dirty="0">
                <a:solidFill>
                  <a:srgbClr val="000000"/>
                </a:solidFill>
                <a:latin typeface="Consolas" panose="020B0609020204030204" pitchFamily="49" charset="0"/>
              </a:rPr>
              <a:t>flag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 in another file, you can use the declaration 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en-US" sz="1900" b="1" dirty="0">
                <a:solidFill>
                  <a:srgbClr val="0000FF"/>
                </a:solidFill>
                <a:latin typeface="Consolas" panose="020B0609020204030204" pitchFamily="49" charset="0"/>
              </a:rPr>
              <a:t>extern </a:t>
            </a:r>
            <a:r>
              <a:rPr lang="en-US" altLang="en-US" sz="1900" b="1" dirty="0" err="1">
                <a:solidFill>
                  <a:srgbClr val="0000FF"/>
                </a:solidFill>
                <a:latin typeface="Consolas" panose="020B0609020204030204" pitchFamily="49" charset="0"/>
              </a:rPr>
              <a:t>int</a:t>
            </a:r>
            <a:r>
              <a:rPr lang="en-US" altLang="en-US" sz="1900" b="1" dirty="0">
                <a:solidFill>
                  <a:srgbClr val="000000"/>
                </a:solidFill>
                <a:latin typeface="Consolas" panose="020B0609020204030204" pitchFamily="49" charset="0"/>
              </a:rPr>
              <a:t> flag;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This declaration uses the storage-class </a:t>
            </a:r>
            <a:r>
              <a:rPr lang="en-US" altLang="en-US" sz="2500" dirty="0" err="1">
                <a:solidFill>
                  <a:srgbClr val="000000"/>
                </a:solidFill>
                <a:latin typeface="Cambria" panose="02040503050406030204" pitchFamily="18" charset="0"/>
              </a:rPr>
              <a:t>specifier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2500" dirty="0">
                <a:solidFill>
                  <a:srgbClr val="0000FF"/>
                </a:solidFill>
                <a:latin typeface="Consolas" panose="020B0609020204030204" pitchFamily="49" charset="0"/>
              </a:rPr>
              <a:t>extern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 to indicate that variable </a:t>
            </a:r>
            <a:r>
              <a:rPr lang="en-US" altLang="en-US" sz="2500" dirty="0">
                <a:solidFill>
                  <a:srgbClr val="000000"/>
                </a:solidFill>
                <a:latin typeface="Consolas" panose="020B0609020204030204" pitchFamily="49" charset="0"/>
              </a:rPr>
              <a:t>flag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 is defined either </a:t>
            </a:r>
            <a:r>
              <a:rPr lang="en-US" altLang="en-US" sz="2500" i="1" dirty="0">
                <a:solidFill>
                  <a:srgbClr val="000000"/>
                </a:solidFill>
                <a:latin typeface="Cambria" panose="02040503050406030204" pitchFamily="18" charset="0"/>
              </a:rPr>
              <a:t>later in the same file or in a different file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</p:txBody>
      </p:sp>
      <p:sp>
        <p:nvSpPr>
          <p:cNvPr id="36868" name="Footer Placeholder 3"/>
          <p:cNvSpPr>
            <a:spLocks noGrp="1"/>
          </p:cNvSpPr>
          <p:nvPr>
            <p:ph type="ftr" sz="quarter" idx="1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Lucida Sans Unicode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Lucida Sans Unicode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>
                <a:latin typeface="Consolas" panose="020B0609020204030204" pitchFamily="49" charset="0"/>
              </a:rPr>
              <a:t>© 2016 Pearson Education, Ltd.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274083582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>
                <a:solidFill>
                  <a:srgbClr val="24B5A1"/>
                </a:solidFill>
                <a:latin typeface="Arial"/>
              </a:rPr>
              <a:t>14.5  </a:t>
            </a:r>
            <a:r>
              <a:rPr lang="en-US">
                <a:solidFill>
                  <a:srgbClr val="3380E6"/>
                </a:solidFill>
                <a:latin typeface="Arial"/>
              </a:rPr>
              <a:t>Notes on Compiling Multiple-Source-File Programs (Cont.)</a:t>
            </a:r>
          </a:p>
        </p:txBody>
      </p:sp>
      <p:sp>
        <p:nvSpPr>
          <p:cNvPr id="37891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20000"/>
          </a:bodyPr>
          <a:lstStyle/>
          <a:p>
            <a:pPr eaLnBrk="1" hangingPunct="1"/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The compiler informs the linker that unresolved references to variable </a:t>
            </a:r>
            <a:r>
              <a:rPr lang="en-US" altLang="en-US" dirty="0">
                <a:solidFill>
                  <a:srgbClr val="000000"/>
                </a:solidFill>
                <a:latin typeface="Consolas" panose="020B0609020204030204" pitchFamily="49" charset="0"/>
              </a:rPr>
              <a:t>flag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appear in the file.</a:t>
            </a:r>
          </a:p>
          <a:p>
            <a:pPr eaLnBrk="1" hangingPunct="1"/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If the linker finds a proper global definition, the linker resolves the references by indicating where </a:t>
            </a:r>
            <a:r>
              <a:rPr lang="en-US" altLang="en-US" dirty="0">
                <a:solidFill>
                  <a:srgbClr val="000000"/>
                </a:solidFill>
                <a:latin typeface="Consolas" panose="020B0609020204030204" pitchFamily="49" charset="0"/>
              </a:rPr>
              <a:t>flag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is located. </a:t>
            </a:r>
          </a:p>
          <a:p>
            <a:pPr eaLnBrk="1" hangingPunct="1"/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If the linker cannot locate a definition of </a:t>
            </a:r>
            <a:r>
              <a:rPr lang="en-US" altLang="en-US" dirty="0">
                <a:solidFill>
                  <a:srgbClr val="000000"/>
                </a:solidFill>
                <a:latin typeface="Consolas" panose="020B0609020204030204" pitchFamily="49" charset="0"/>
              </a:rPr>
              <a:t>flag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, it issues an error message and does not produce an executable file. </a:t>
            </a:r>
          </a:p>
          <a:p>
            <a:pPr eaLnBrk="1" hangingPunct="1"/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Any identifier that’s declared at file scope is </a:t>
            </a:r>
            <a:r>
              <a:rPr lang="en-US" altLang="en-US" dirty="0">
                <a:solidFill>
                  <a:srgbClr val="000000"/>
                </a:solidFill>
                <a:latin typeface="Consolas" panose="020B0609020204030204" pitchFamily="49" charset="0"/>
              </a:rPr>
              <a:t>extern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by default.</a:t>
            </a:r>
          </a:p>
        </p:txBody>
      </p:sp>
      <p:sp>
        <p:nvSpPr>
          <p:cNvPr id="37892" name="Footer Placeholder 3"/>
          <p:cNvSpPr>
            <a:spLocks noGrp="1"/>
          </p:cNvSpPr>
          <p:nvPr>
            <p:ph type="ftr" sz="quarter" idx="1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Lucida Sans Unicode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Lucida Sans Unicode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>
                <a:latin typeface="Consolas" panose="020B0609020204030204" pitchFamily="49" charset="0"/>
              </a:rPr>
              <a:t>© 2016 Pearson Education, Ltd.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27938883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>
                <a:solidFill>
                  <a:srgbClr val="24B5A1"/>
                </a:solidFill>
                <a:latin typeface="Arial"/>
              </a:rPr>
              <a:t>14.1  </a:t>
            </a:r>
            <a:r>
              <a:rPr lang="en-US">
                <a:solidFill>
                  <a:srgbClr val="3380E6"/>
                </a:solidFill>
                <a:latin typeface="Arial"/>
              </a:rPr>
              <a:t>Introduction</a:t>
            </a:r>
          </a:p>
        </p:txBody>
      </p:sp>
      <p:sp>
        <p:nvSpPr>
          <p:cNvPr id="13315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Many of the capabilities discussed here are specific to particular operating systems, especially Linux/UNIX and Windows.</a:t>
            </a:r>
          </a:p>
        </p:txBody>
      </p:sp>
      <p:sp>
        <p:nvSpPr>
          <p:cNvPr id="13316" name="Footer Placeholder 3"/>
          <p:cNvSpPr>
            <a:spLocks noGrp="1"/>
          </p:cNvSpPr>
          <p:nvPr>
            <p:ph type="ftr" sz="quarter" idx="1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Lucida Sans Unicode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Lucida Sans Unicode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>
                <a:latin typeface="Consolas" panose="020B0609020204030204" pitchFamily="49" charset="0"/>
              </a:rPr>
              <a:t>© 2016 Pearson Education, Ltd.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38379810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>
                <a:solidFill>
                  <a:srgbClr val="24B5A1"/>
                </a:solidFill>
                <a:latin typeface="Arial"/>
              </a:rPr>
              <a:t>14.5  </a:t>
            </a:r>
            <a:r>
              <a:rPr lang="en-US">
                <a:solidFill>
                  <a:srgbClr val="3380E6"/>
                </a:solidFill>
                <a:latin typeface="Arial"/>
              </a:rPr>
              <a:t>Notes on Compiling Multiple-Source-File Programs (Cont.)</a:t>
            </a:r>
          </a:p>
        </p:txBody>
      </p:sp>
      <p:sp>
        <p:nvSpPr>
          <p:cNvPr id="39939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20000"/>
          </a:bodyPr>
          <a:lstStyle/>
          <a:p>
            <a:pPr eaLnBrk="1" hangingPunct="1">
              <a:lnSpc>
                <a:spcPct val="90000"/>
              </a:lnSpc>
            </a:pP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Just as </a:t>
            </a:r>
            <a:r>
              <a:rPr lang="en-US" altLang="en-US" dirty="0">
                <a:solidFill>
                  <a:srgbClr val="000000"/>
                </a:solidFill>
                <a:latin typeface="Consolas" panose="020B0609020204030204" pitchFamily="49" charset="0"/>
              </a:rPr>
              <a:t>extern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declarations can be used to declare </a:t>
            </a:r>
            <a:r>
              <a:rPr lang="en-US" altLang="en-US" i="1" dirty="0">
                <a:solidFill>
                  <a:srgbClr val="000000"/>
                </a:solidFill>
                <a:latin typeface="Cambria" panose="02040503050406030204" pitchFamily="18" charset="0"/>
              </a:rPr>
              <a:t>global variables 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to other program files, </a:t>
            </a:r>
            <a:r>
              <a:rPr lang="en-US" altLang="en-US" i="1" dirty="0">
                <a:solidFill>
                  <a:srgbClr val="000000"/>
                </a:solidFill>
                <a:latin typeface="Cambria" panose="02040503050406030204" pitchFamily="18" charset="0"/>
              </a:rPr>
              <a:t>function prototypes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i="1" dirty="0">
                <a:solidFill>
                  <a:srgbClr val="000000"/>
                </a:solidFill>
                <a:latin typeface="Cambria" panose="02040503050406030204" pitchFamily="18" charset="0"/>
              </a:rPr>
              <a:t>can extend the scope of a function beyond the file in which it’s defined 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(the </a:t>
            </a:r>
            <a:r>
              <a:rPr lang="en-US" altLang="en-US" dirty="0">
                <a:solidFill>
                  <a:srgbClr val="000000"/>
                </a:solidFill>
                <a:latin typeface="Consolas" panose="020B0609020204030204" pitchFamily="49" charset="0"/>
              </a:rPr>
              <a:t>extern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dirty="0" err="1">
                <a:solidFill>
                  <a:srgbClr val="000000"/>
                </a:solidFill>
                <a:latin typeface="Cambria" panose="02040503050406030204" pitchFamily="18" charset="0"/>
              </a:rPr>
              <a:t>specifier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is not required in a function prototype). 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Simply include the function prototype in each file in which the function is invoked and compile the files together (see Section 13.2). 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Function prototypes indicate to the compiler that the specified function is defined either later in the </a:t>
            </a:r>
            <a:r>
              <a:rPr lang="en-US" altLang="en-US" i="1" dirty="0">
                <a:solidFill>
                  <a:srgbClr val="000000"/>
                </a:solidFill>
                <a:latin typeface="Cambria" panose="02040503050406030204" pitchFamily="18" charset="0"/>
              </a:rPr>
              <a:t>same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file or in a </a:t>
            </a:r>
            <a:r>
              <a:rPr lang="en-US" altLang="en-US" i="1" dirty="0">
                <a:solidFill>
                  <a:srgbClr val="000000"/>
                </a:solidFill>
                <a:latin typeface="Cambria" panose="02040503050406030204" pitchFamily="18" charset="0"/>
              </a:rPr>
              <a:t>different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file. </a:t>
            </a:r>
          </a:p>
        </p:txBody>
      </p:sp>
      <p:sp>
        <p:nvSpPr>
          <p:cNvPr id="39940" name="Footer Placeholder 3"/>
          <p:cNvSpPr>
            <a:spLocks noGrp="1"/>
          </p:cNvSpPr>
          <p:nvPr>
            <p:ph type="ftr" sz="quarter" idx="1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Lucida Sans Unicode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Lucida Sans Unicode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>
                <a:latin typeface="Consolas" panose="020B0609020204030204" pitchFamily="49" charset="0"/>
              </a:rPr>
              <a:t>© 2016 Pearson Education, Ltd.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219654718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>
                <a:solidFill>
                  <a:srgbClr val="24B5A1"/>
                </a:solidFill>
                <a:latin typeface="Arial"/>
              </a:rPr>
              <a:t>14.5  </a:t>
            </a:r>
            <a:r>
              <a:rPr lang="en-US">
                <a:solidFill>
                  <a:srgbClr val="3380E6"/>
                </a:solidFill>
                <a:latin typeface="Arial"/>
              </a:rPr>
              <a:t>Notes on Compiling Multiple-Source-File Programs (Cont.)</a:t>
            </a:r>
          </a:p>
        </p:txBody>
      </p:sp>
      <p:sp>
        <p:nvSpPr>
          <p:cNvPr id="4096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 eaLnBrk="1" hangingPunct="1"/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Again, the compiler does not attempt to resolve references to such a function—that task is left to the linker. </a:t>
            </a:r>
          </a:p>
          <a:p>
            <a:pPr eaLnBrk="1" hangingPunct="1"/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If the linker cannot locate a proper function definition, the linker issues an error message. </a:t>
            </a:r>
          </a:p>
          <a:p>
            <a:pPr eaLnBrk="1" hangingPunct="1"/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As an example of using function prototypes to extend the scope of a function, consider any program containing the preprocessor directive </a:t>
            </a:r>
            <a:r>
              <a:rPr lang="en-US" altLang="en-US" sz="2500" dirty="0">
                <a:solidFill>
                  <a:srgbClr val="000000"/>
                </a:solidFill>
                <a:latin typeface="Consolas" panose="020B0609020204030204" pitchFamily="49" charset="0"/>
              </a:rPr>
              <a:t>#include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2500" dirty="0">
                <a:solidFill>
                  <a:srgbClr val="000000"/>
                </a:solidFill>
                <a:latin typeface="Consolas" panose="020B0609020204030204" pitchFamily="49" charset="0"/>
              </a:rPr>
              <a:t>&lt;</a:t>
            </a:r>
            <a:r>
              <a:rPr lang="en-US" altLang="en-US" sz="2500" dirty="0" err="1">
                <a:solidFill>
                  <a:srgbClr val="000000"/>
                </a:solidFill>
                <a:latin typeface="Consolas" panose="020B0609020204030204" pitchFamily="49" charset="0"/>
              </a:rPr>
              <a:t>stdio.h</a:t>
            </a:r>
            <a:r>
              <a:rPr lang="en-US" altLang="en-US" sz="2500" dirty="0">
                <a:solidFill>
                  <a:srgbClr val="000000"/>
                </a:solidFill>
                <a:latin typeface="Consolas" panose="020B0609020204030204" pitchFamily="49" charset="0"/>
              </a:rPr>
              <a:t>&gt;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, which includes a file containing the function prototypes for functions such as </a:t>
            </a:r>
            <a:r>
              <a:rPr lang="en-US" altLang="en-US" sz="2500" dirty="0" err="1">
                <a:solidFill>
                  <a:srgbClr val="000000"/>
                </a:solidFill>
                <a:latin typeface="Consolas" panose="020B0609020204030204" pitchFamily="49" charset="0"/>
              </a:rPr>
              <a:t>printf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 and </a:t>
            </a:r>
            <a:r>
              <a:rPr lang="en-US" altLang="en-US" sz="2500" dirty="0" err="1">
                <a:solidFill>
                  <a:srgbClr val="000000"/>
                </a:solidFill>
                <a:latin typeface="Consolas" panose="020B0609020204030204" pitchFamily="49" charset="0"/>
              </a:rPr>
              <a:t>scanf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  <a:p>
            <a:pPr eaLnBrk="1" hangingPunct="1"/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Other functions in the file can use </a:t>
            </a:r>
            <a:r>
              <a:rPr lang="en-US" altLang="en-US" sz="2500" dirty="0" err="1">
                <a:solidFill>
                  <a:srgbClr val="000000"/>
                </a:solidFill>
                <a:latin typeface="Consolas" panose="020B0609020204030204" pitchFamily="49" charset="0"/>
              </a:rPr>
              <a:t>printf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 and </a:t>
            </a:r>
            <a:r>
              <a:rPr lang="en-US" altLang="en-US" sz="2500" dirty="0" err="1">
                <a:solidFill>
                  <a:srgbClr val="000000"/>
                </a:solidFill>
                <a:latin typeface="Consolas" panose="020B0609020204030204" pitchFamily="49" charset="0"/>
              </a:rPr>
              <a:t>scanf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 to accomplish their tasks. </a:t>
            </a:r>
          </a:p>
        </p:txBody>
      </p:sp>
      <p:sp>
        <p:nvSpPr>
          <p:cNvPr id="40964" name="Footer Placeholder 3"/>
          <p:cNvSpPr>
            <a:spLocks noGrp="1"/>
          </p:cNvSpPr>
          <p:nvPr>
            <p:ph type="ftr" sz="quarter" idx="1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Lucida Sans Unicode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Lucida Sans Unicode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>
                <a:latin typeface="Consolas" panose="020B0609020204030204" pitchFamily="49" charset="0"/>
              </a:rPr>
              <a:t>© 2016 Pearson Education, Ltd.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108886924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>
                <a:solidFill>
                  <a:srgbClr val="24B5A1"/>
                </a:solidFill>
                <a:latin typeface="Arial"/>
              </a:rPr>
              <a:t>14.5  </a:t>
            </a:r>
            <a:r>
              <a:rPr lang="en-US">
                <a:solidFill>
                  <a:srgbClr val="3380E6"/>
                </a:solidFill>
                <a:latin typeface="Arial"/>
              </a:rPr>
              <a:t>Notes on Compiling Multiple-Source-File Programs (Cont.)</a:t>
            </a:r>
          </a:p>
        </p:txBody>
      </p:sp>
      <p:sp>
        <p:nvSpPr>
          <p:cNvPr id="41987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/>
          </a:bodyPr>
          <a:lstStyle/>
          <a:p>
            <a:pPr eaLnBrk="1" hangingPunct="1"/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The </a:t>
            </a:r>
            <a:r>
              <a:rPr lang="en-US" alt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printf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and </a:t>
            </a:r>
            <a:r>
              <a:rPr lang="en-US" alt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scanf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functions are defined in other files. </a:t>
            </a:r>
          </a:p>
          <a:p>
            <a:pPr eaLnBrk="1" hangingPunct="1"/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We do </a:t>
            </a:r>
            <a:r>
              <a:rPr lang="en-US" altLang="en-US" i="1" dirty="0">
                <a:solidFill>
                  <a:srgbClr val="000000"/>
                </a:solidFill>
                <a:latin typeface="Cambria" panose="02040503050406030204" pitchFamily="18" charset="0"/>
              </a:rPr>
              <a:t>not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need to know </a:t>
            </a:r>
            <a:r>
              <a:rPr lang="en-US" altLang="en-US" i="1" dirty="0">
                <a:solidFill>
                  <a:srgbClr val="000000"/>
                </a:solidFill>
                <a:latin typeface="Cambria" panose="02040503050406030204" pitchFamily="18" charset="0"/>
              </a:rPr>
              <a:t>where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they’re defined. </a:t>
            </a:r>
          </a:p>
          <a:p>
            <a:pPr eaLnBrk="1" hangingPunct="1"/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We’re simply reusing the code in our programs. </a:t>
            </a:r>
          </a:p>
          <a:p>
            <a:pPr eaLnBrk="1" hangingPunct="1"/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The linker resolves our references to these functions automatically. </a:t>
            </a:r>
          </a:p>
          <a:p>
            <a:pPr eaLnBrk="1" hangingPunct="1"/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This process enables us to use the functions in the standard library.</a:t>
            </a:r>
          </a:p>
        </p:txBody>
      </p:sp>
      <p:sp>
        <p:nvSpPr>
          <p:cNvPr id="41988" name="Footer Placeholder 3"/>
          <p:cNvSpPr>
            <a:spLocks noGrp="1"/>
          </p:cNvSpPr>
          <p:nvPr>
            <p:ph type="ftr" sz="quarter" idx="1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Lucida Sans Unicode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Lucida Sans Unicode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>
                <a:latin typeface="Consolas" panose="020B0609020204030204" pitchFamily="49" charset="0"/>
              </a:rPr>
              <a:t>© 2016 Pearson Education, Ltd.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137693526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>
                <a:solidFill>
                  <a:srgbClr val="24B5A1"/>
                </a:solidFill>
                <a:latin typeface="Arial"/>
              </a:rPr>
              <a:t>14.5  </a:t>
            </a:r>
            <a:r>
              <a:rPr lang="en-US">
                <a:solidFill>
                  <a:srgbClr val="3380E6"/>
                </a:solidFill>
                <a:latin typeface="Arial"/>
              </a:rPr>
              <a:t>Notes on Compiling Multiple-Source-File Programs (Cont.)</a:t>
            </a:r>
          </a:p>
        </p:txBody>
      </p:sp>
      <p:sp>
        <p:nvSpPr>
          <p:cNvPr id="44035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85000" lnSpcReduction="10000"/>
          </a:bodyPr>
          <a:lstStyle/>
          <a:p>
            <a:pPr eaLnBrk="1" hangingPunct="1">
              <a:lnSpc>
                <a:spcPct val="90000"/>
              </a:lnSpc>
            </a:pPr>
            <a:r>
              <a:rPr lang="en-US" altLang="en-US" i="1" dirty="0">
                <a:solidFill>
                  <a:srgbClr val="000000"/>
                </a:solidFill>
                <a:latin typeface="Cambria" panose="02040503050406030204" pitchFamily="18" charset="0"/>
              </a:rPr>
              <a:t>It’s possible to restrict the scope of a global variable or function to the file in which it’s defined. 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The storage-class </a:t>
            </a:r>
            <a:r>
              <a:rPr lang="en-US" altLang="en-US" dirty="0" err="1">
                <a:solidFill>
                  <a:srgbClr val="000000"/>
                </a:solidFill>
                <a:latin typeface="Cambria" panose="02040503050406030204" pitchFamily="18" charset="0"/>
              </a:rPr>
              <a:t>specifier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dirty="0">
                <a:solidFill>
                  <a:srgbClr val="000000"/>
                </a:solidFill>
                <a:latin typeface="Consolas" panose="020B0609020204030204" pitchFamily="49" charset="0"/>
              </a:rPr>
              <a:t>static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, when applied to a global variable or a function, prevents it from being used by any function that’s not defined in the same file. 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This is referred to as </a:t>
            </a:r>
            <a:r>
              <a:rPr lang="en-US" altLang="en-US" dirty="0">
                <a:solidFill>
                  <a:srgbClr val="0000FF"/>
                </a:solidFill>
                <a:latin typeface="Cambria" panose="02040503050406030204" pitchFamily="18" charset="0"/>
              </a:rPr>
              <a:t>internal linkage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Global variables and functions that are </a:t>
            </a:r>
            <a:r>
              <a:rPr lang="en-US" altLang="en-US" i="1" dirty="0">
                <a:solidFill>
                  <a:srgbClr val="000000"/>
                </a:solidFill>
                <a:latin typeface="Cambria" panose="02040503050406030204" pitchFamily="18" charset="0"/>
              </a:rPr>
              <a:t>not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preceded by </a:t>
            </a:r>
            <a:r>
              <a:rPr lang="en-US" altLang="en-US" dirty="0">
                <a:solidFill>
                  <a:srgbClr val="000000"/>
                </a:solidFill>
                <a:latin typeface="Consolas" panose="020B0609020204030204" pitchFamily="49" charset="0"/>
              </a:rPr>
              <a:t>static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in their definitions have </a:t>
            </a:r>
            <a:r>
              <a:rPr lang="en-US" altLang="en-US" dirty="0">
                <a:solidFill>
                  <a:srgbClr val="0000FF"/>
                </a:solidFill>
                <a:latin typeface="Cambria" panose="02040503050406030204" pitchFamily="18" charset="0"/>
              </a:rPr>
              <a:t>external linkage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—they can be accessed in other files if  those files contain proper declarations and/or function prototypes. </a:t>
            </a:r>
          </a:p>
        </p:txBody>
      </p:sp>
      <p:sp>
        <p:nvSpPr>
          <p:cNvPr id="44036" name="Footer Placeholder 3"/>
          <p:cNvSpPr>
            <a:spLocks noGrp="1"/>
          </p:cNvSpPr>
          <p:nvPr>
            <p:ph type="ftr" sz="quarter" idx="1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Lucida Sans Unicode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Lucida Sans Unicode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>
                <a:latin typeface="Consolas" panose="020B0609020204030204" pitchFamily="49" charset="0"/>
              </a:rPr>
              <a:t>© 2016 Pearson Education, Ltd.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380886300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>
                <a:solidFill>
                  <a:srgbClr val="24B5A1"/>
                </a:solidFill>
                <a:latin typeface="Arial"/>
              </a:rPr>
              <a:t>14.5  </a:t>
            </a:r>
            <a:r>
              <a:rPr lang="en-US">
                <a:solidFill>
                  <a:srgbClr val="3380E6"/>
                </a:solidFill>
                <a:latin typeface="Arial"/>
              </a:rPr>
              <a:t>Notes on Compiling Multiple-Source-File Programs (Cont.)</a:t>
            </a:r>
          </a:p>
        </p:txBody>
      </p:sp>
      <p:sp>
        <p:nvSpPr>
          <p:cNvPr id="45059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The global variable declaration </a:t>
            </a:r>
          </a:p>
          <a:p>
            <a:pPr lvl="2" eaLnBrk="1" hangingPunct="1"/>
            <a:r>
              <a:rPr lang="en-US" altLang="en-US" sz="1900" b="1" dirty="0">
                <a:solidFill>
                  <a:srgbClr val="0000FF"/>
                </a:solidFill>
                <a:latin typeface="Consolas" panose="020B0609020204030204" pitchFamily="49" charset="0"/>
              </a:rPr>
              <a:t>static </a:t>
            </a:r>
            <a:r>
              <a:rPr lang="en-US" altLang="en-US" sz="1900" b="1" dirty="0" err="1">
                <a:solidFill>
                  <a:srgbClr val="0000FF"/>
                </a:solidFill>
                <a:latin typeface="Consolas" panose="020B0609020204030204" pitchFamily="49" charset="0"/>
              </a:rPr>
              <a:t>const</a:t>
            </a:r>
            <a:r>
              <a:rPr lang="en-US" altLang="en-US" sz="1900" b="1" dirty="0">
                <a:solidFill>
                  <a:srgbClr val="0000FF"/>
                </a:solidFill>
                <a:latin typeface="Consolas" panose="020B0609020204030204" pitchFamily="49" charset="0"/>
              </a:rPr>
              <a:t> double</a:t>
            </a:r>
            <a:r>
              <a:rPr lang="en-US" altLang="en-US" sz="1900" b="1" dirty="0">
                <a:solidFill>
                  <a:srgbClr val="000000"/>
                </a:solidFill>
                <a:latin typeface="Consolas" panose="020B0609020204030204" pitchFamily="49" charset="0"/>
              </a:rPr>
              <a:t> PI = </a:t>
            </a:r>
            <a:r>
              <a:rPr lang="en-US" altLang="en-US" sz="1900" b="1" dirty="0">
                <a:solidFill>
                  <a:srgbClr val="128AFF"/>
                </a:solidFill>
                <a:latin typeface="Consolas" panose="020B0609020204030204" pitchFamily="49" charset="0"/>
              </a:rPr>
              <a:t>3.14159</a:t>
            </a:r>
            <a:r>
              <a:rPr lang="en-US" altLang="en-US" sz="1900" b="1" dirty="0">
                <a:solidFill>
                  <a:srgbClr val="000000"/>
                </a:solidFill>
                <a:latin typeface="Consolas" panose="020B0609020204030204" pitchFamily="49" charset="0"/>
              </a:rPr>
              <a:t>;</a:t>
            </a:r>
          </a:p>
          <a:p>
            <a:pPr eaLnBrk="1" hangingPunct="1">
              <a:buFont typeface="Wingdings 3" panose="05040102010807070707" pitchFamily="18" charset="2"/>
              <a:buNone/>
            </a:pP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	creates constant variable </a:t>
            </a:r>
            <a:r>
              <a:rPr lang="en-US" altLang="en-US" sz="2500" dirty="0">
                <a:solidFill>
                  <a:srgbClr val="000000"/>
                </a:solidFill>
                <a:latin typeface="Consolas" panose="020B0609020204030204" pitchFamily="49" charset="0"/>
              </a:rPr>
              <a:t>PI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 of type </a:t>
            </a:r>
            <a:r>
              <a:rPr lang="en-US" altLang="en-US" sz="2500" dirty="0">
                <a:solidFill>
                  <a:srgbClr val="000000"/>
                </a:solidFill>
                <a:latin typeface="Consolas" panose="020B0609020204030204" pitchFamily="49" charset="0"/>
              </a:rPr>
              <a:t>double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, initializes it to </a:t>
            </a:r>
            <a:r>
              <a:rPr lang="en-US" altLang="en-US" sz="2500" dirty="0">
                <a:solidFill>
                  <a:srgbClr val="000000"/>
                </a:solidFill>
                <a:latin typeface="Consolas" panose="020B0609020204030204" pitchFamily="49" charset="0"/>
              </a:rPr>
              <a:t>3.14159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 and indicates that </a:t>
            </a:r>
            <a:r>
              <a:rPr lang="en-US" altLang="en-US" sz="2500" dirty="0">
                <a:solidFill>
                  <a:srgbClr val="000000"/>
                </a:solidFill>
                <a:latin typeface="Consolas" panose="020B0609020204030204" pitchFamily="49" charset="0"/>
              </a:rPr>
              <a:t>PI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 is known </a:t>
            </a:r>
            <a:r>
              <a:rPr lang="en-US" altLang="en-US" sz="2500" i="1" dirty="0">
                <a:solidFill>
                  <a:srgbClr val="000000"/>
                </a:solidFill>
                <a:latin typeface="Cambria" panose="02040503050406030204" pitchFamily="18" charset="0"/>
              </a:rPr>
              <a:t>only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 to functions in the file in which it’s defined. </a:t>
            </a:r>
          </a:p>
          <a:p>
            <a:pPr eaLnBrk="1" hangingPunct="1"/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The </a:t>
            </a:r>
            <a:r>
              <a:rPr lang="en-US" altLang="en-US" sz="2500" dirty="0">
                <a:solidFill>
                  <a:srgbClr val="000000"/>
                </a:solidFill>
                <a:latin typeface="Consolas" panose="020B0609020204030204" pitchFamily="49" charset="0"/>
              </a:rPr>
              <a:t>static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2500" dirty="0" err="1">
                <a:solidFill>
                  <a:srgbClr val="000000"/>
                </a:solidFill>
                <a:latin typeface="Cambria" panose="02040503050406030204" pitchFamily="18" charset="0"/>
              </a:rPr>
              <a:t>specifier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 is commonly used with utility functions that are called only by functions in a particular file. </a:t>
            </a:r>
          </a:p>
          <a:p>
            <a:pPr eaLnBrk="1" hangingPunct="1"/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If a function is not required outside a particular file, the principle of least privilege should be enforced by using </a:t>
            </a:r>
            <a:r>
              <a:rPr lang="en-US" altLang="en-US" sz="2500" dirty="0">
                <a:solidFill>
                  <a:srgbClr val="000000"/>
                </a:solidFill>
                <a:latin typeface="Consolas" panose="020B0609020204030204" pitchFamily="49" charset="0"/>
              </a:rPr>
              <a:t>static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</p:txBody>
      </p:sp>
      <p:sp>
        <p:nvSpPr>
          <p:cNvPr id="45060" name="Footer Placeholder 3"/>
          <p:cNvSpPr>
            <a:spLocks noGrp="1"/>
          </p:cNvSpPr>
          <p:nvPr>
            <p:ph type="ftr" sz="quarter" idx="1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Lucida Sans Unicode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Lucida Sans Unicode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>
                <a:latin typeface="Consolas" panose="020B0609020204030204" pitchFamily="49" charset="0"/>
              </a:rPr>
              <a:t>© 2016 Pearson Education, Ltd.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413753002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>
                <a:solidFill>
                  <a:srgbClr val="24B5A1"/>
                </a:solidFill>
                <a:latin typeface="Arial"/>
              </a:rPr>
              <a:t>14.5  </a:t>
            </a:r>
            <a:r>
              <a:rPr lang="en-US">
                <a:solidFill>
                  <a:srgbClr val="3380E6"/>
                </a:solidFill>
                <a:latin typeface="Arial"/>
              </a:rPr>
              <a:t>Notes on Compiling Multiple-Source-File Programs (Cont.)</a:t>
            </a:r>
          </a:p>
        </p:txBody>
      </p:sp>
      <p:sp>
        <p:nvSpPr>
          <p:cNvPr id="4608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20000"/>
          </a:bodyPr>
          <a:lstStyle/>
          <a:p>
            <a:pPr eaLnBrk="1" hangingPunct="1"/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If a function is defined </a:t>
            </a:r>
            <a:r>
              <a:rPr lang="en-US" altLang="en-US" i="1" dirty="0">
                <a:solidFill>
                  <a:srgbClr val="000000"/>
                </a:solidFill>
                <a:latin typeface="Cambria" panose="02040503050406030204" pitchFamily="18" charset="0"/>
              </a:rPr>
              <a:t>before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it’s used in a file, </a:t>
            </a:r>
            <a:r>
              <a:rPr lang="en-US" altLang="en-US" dirty="0">
                <a:solidFill>
                  <a:srgbClr val="000000"/>
                </a:solidFill>
                <a:latin typeface="Consolas" panose="020B0609020204030204" pitchFamily="49" charset="0"/>
              </a:rPr>
              <a:t>static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should be applied to the function definition. </a:t>
            </a:r>
          </a:p>
          <a:p>
            <a:pPr eaLnBrk="1" hangingPunct="1"/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Otherwise, </a:t>
            </a:r>
            <a:r>
              <a:rPr lang="en-US" altLang="en-US" dirty="0">
                <a:solidFill>
                  <a:srgbClr val="000000"/>
                </a:solidFill>
                <a:latin typeface="Consolas" panose="020B0609020204030204" pitchFamily="49" charset="0"/>
              </a:rPr>
              <a:t>static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should be applied to the function prototype.</a:t>
            </a:r>
          </a:p>
          <a:p>
            <a:pPr eaLnBrk="1" hangingPunct="1"/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When building large programs in multiple source files, compiling the program becomes tedious if small changes are made to one file and the entire program must be recompiled. </a:t>
            </a:r>
          </a:p>
          <a:p>
            <a:pPr eaLnBrk="1" hangingPunct="1"/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Many systems provide special utilities that recompile </a:t>
            </a:r>
            <a:r>
              <a:rPr lang="en-US" altLang="en-US" i="1" dirty="0">
                <a:solidFill>
                  <a:srgbClr val="000000"/>
                </a:solidFill>
                <a:latin typeface="Cambria" panose="02040503050406030204" pitchFamily="18" charset="0"/>
              </a:rPr>
              <a:t>only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the modified program file. </a:t>
            </a:r>
          </a:p>
        </p:txBody>
      </p:sp>
      <p:sp>
        <p:nvSpPr>
          <p:cNvPr id="46084" name="Footer Placeholder 3"/>
          <p:cNvSpPr>
            <a:spLocks noGrp="1"/>
          </p:cNvSpPr>
          <p:nvPr>
            <p:ph type="ftr" sz="quarter" idx="1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Lucida Sans Unicode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Lucida Sans Unicode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>
                <a:latin typeface="Consolas" panose="020B0609020204030204" pitchFamily="49" charset="0"/>
              </a:rPr>
              <a:t>© 2016 Pearson Education, Ltd.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204929726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>
                <a:solidFill>
                  <a:srgbClr val="24B5A1"/>
                </a:solidFill>
                <a:latin typeface="Arial"/>
              </a:rPr>
              <a:t>14.5  </a:t>
            </a:r>
            <a:r>
              <a:rPr lang="en-US">
                <a:solidFill>
                  <a:srgbClr val="3380E6"/>
                </a:solidFill>
                <a:latin typeface="Arial"/>
              </a:rPr>
              <a:t>Notes on Compiling Multiple-Source-File Programs (Cont.)</a:t>
            </a:r>
          </a:p>
        </p:txBody>
      </p:sp>
      <p:sp>
        <p:nvSpPr>
          <p:cNvPr id="47107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On Linux/UNIX systems the utility is called</a:t>
            </a:r>
            <a:r>
              <a:rPr lang="en-US" altLang="en-US" dirty="0">
                <a:solidFill>
                  <a:srgbClr val="0000FF"/>
                </a:solidFill>
                <a:latin typeface="Cambria" panose="02040503050406030204" pitchFamily="18" charset="0"/>
              </a:rPr>
              <a:t> </a:t>
            </a:r>
            <a:r>
              <a:rPr lang="en-US" altLang="en-US" dirty="0">
                <a:solidFill>
                  <a:srgbClr val="0000FF"/>
                </a:solidFill>
                <a:latin typeface="Consolas" panose="020B0609020204030204" pitchFamily="49" charset="0"/>
              </a:rPr>
              <a:t>make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  <a:p>
            <a:pPr eaLnBrk="1" hangingPunct="1"/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Utility </a:t>
            </a:r>
            <a:r>
              <a:rPr lang="en-US" altLang="en-US" dirty="0">
                <a:solidFill>
                  <a:srgbClr val="000000"/>
                </a:solidFill>
                <a:latin typeface="Consolas" panose="020B0609020204030204" pitchFamily="49" charset="0"/>
              </a:rPr>
              <a:t>make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reads a file called </a:t>
            </a:r>
            <a:r>
              <a:rPr lang="en-US" altLang="en-US" dirty="0" err="1">
                <a:solidFill>
                  <a:srgbClr val="0000FF"/>
                </a:solidFill>
                <a:latin typeface="Consolas" panose="020B0609020204030204" pitchFamily="49" charset="0"/>
              </a:rPr>
              <a:t>makefile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that contains instructions for compiling and linking the program. </a:t>
            </a:r>
          </a:p>
          <a:p>
            <a:pPr eaLnBrk="1" hangingPunct="1"/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Products such as Eclipse™ and Microsoft</a:t>
            </a:r>
            <a:r>
              <a:rPr lang="en-US" altLang="en-US" baseline="30000" dirty="0">
                <a:solidFill>
                  <a:srgbClr val="000000"/>
                </a:solidFill>
                <a:latin typeface="Cambria" panose="02040503050406030204" pitchFamily="18" charset="0"/>
              </a:rPr>
              <a:t>®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Visual C++</a:t>
            </a:r>
            <a:r>
              <a:rPr lang="en-US" altLang="en-US" baseline="30000" dirty="0">
                <a:solidFill>
                  <a:srgbClr val="000000"/>
                </a:solidFill>
                <a:latin typeface="Cambria" panose="02040503050406030204" pitchFamily="18" charset="0"/>
              </a:rPr>
              <a:t>®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provide similar utilities as well. </a:t>
            </a:r>
          </a:p>
        </p:txBody>
      </p:sp>
      <p:sp>
        <p:nvSpPr>
          <p:cNvPr id="47108" name="Footer Placeholder 3"/>
          <p:cNvSpPr>
            <a:spLocks noGrp="1"/>
          </p:cNvSpPr>
          <p:nvPr>
            <p:ph type="ftr" sz="quarter" idx="1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Lucida Sans Unicode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Lucida Sans Unicode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>
                <a:latin typeface="Consolas" panose="020B0609020204030204" pitchFamily="49" charset="0"/>
              </a:rPr>
              <a:t>© 2016 Pearson Education, Ltd.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383623555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rgbClr val="24B5A1"/>
                </a:solidFill>
                <a:latin typeface="Arial"/>
              </a:rPr>
              <a:t>14.6  </a:t>
            </a:r>
            <a:r>
              <a:rPr lang="en-US" dirty="0">
                <a:solidFill>
                  <a:srgbClr val="3380E6"/>
                </a:solidFill>
                <a:latin typeface="Arial"/>
              </a:rPr>
              <a:t>Program Termination with </a:t>
            </a:r>
            <a:r>
              <a:rPr lang="en-US" dirty="0">
                <a:solidFill>
                  <a:srgbClr val="3380E6"/>
                </a:solidFill>
                <a:latin typeface="Consolas" panose="020B0609020204030204" pitchFamily="49" charset="0"/>
              </a:rPr>
              <a:t>exit</a:t>
            </a:r>
            <a:r>
              <a:rPr lang="en-US" dirty="0">
                <a:solidFill>
                  <a:srgbClr val="3380E6"/>
                </a:solidFill>
                <a:latin typeface="Arial"/>
              </a:rPr>
              <a:t> and </a:t>
            </a:r>
            <a:r>
              <a:rPr lang="en-US" dirty="0" err="1">
                <a:solidFill>
                  <a:srgbClr val="3380E6"/>
                </a:solidFill>
                <a:latin typeface="Consolas" panose="020B0609020204030204" pitchFamily="49" charset="0"/>
              </a:rPr>
              <a:t>atexit</a:t>
            </a:r>
            <a:endParaRPr lang="en-US" dirty="0">
              <a:solidFill>
                <a:srgbClr val="3380E6"/>
              </a:solidFill>
              <a:latin typeface="Consolas" panose="020B0609020204030204" pitchFamily="49" charset="0"/>
            </a:endParaRPr>
          </a:p>
        </p:txBody>
      </p:sp>
      <p:sp>
        <p:nvSpPr>
          <p:cNvPr id="48131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The general utilities library (</a:t>
            </a:r>
            <a:r>
              <a:rPr lang="en-US" altLang="en-US" sz="2500" dirty="0">
                <a:solidFill>
                  <a:srgbClr val="000000"/>
                </a:solidFill>
                <a:latin typeface="Consolas" panose="020B0609020204030204" pitchFamily="49" charset="0"/>
              </a:rPr>
              <a:t>&lt;</a:t>
            </a:r>
            <a:r>
              <a:rPr lang="en-US" altLang="en-US" sz="2500" dirty="0" err="1">
                <a:solidFill>
                  <a:srgbClr val="000000"/>
                </a:solidFill>
                <a:latin typeface="Consolas" panose="020B0609020204030204" pitchFamily="49" charset="0"/>
              </a:rPr>
              <a:t>stdlib.h</a:t>
            </a:r>
            <a:r>
              <a:rPr lang="en-US" altLang="en-US" sz="2500" dirty="0">
                <a:solidFill>
                  <a:srgbClr val="000000"/>
                </a:solidFill>
                <a:latin typeface="Consolas" panose="020B0609020204030204" pitchFamily="49" charset="0"/>
              </a:rPr>
              <a:t>&gt;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) provides methods of terminating program execution by means other than a conventional return from function </a:t>
            </a:r>
            <a:r>
              <a:rPr lang="en-US" altLang="en-US" sz="2500" dirty="0">
                <a:solidFill>
                  <a:srgbClr val="000000"/>
                </a:solidFill>
                <a:latin typeface="Consolas" panose="020B0609020204030204" pitchFamily="49" charset="0"/>
              </a:rPr>
              <a:t>main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Function </a:t>
            </a:r>
            <a:r>
              <a:rPr lang="en-US" altLang="en-US" sz="2500" dirty="0">
                <a:solidFill>
                  <a:srgbClr val="0000FF"/>
                </a:solidFill>
                <a:latin typeface="Consolas" panose="020B0609020204030204" pitchFamily="49" charset="0"/>
              </a:rPr>
              <a:t>exit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 causes a program to terminate. 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The function often is used to terminate a program when an input error is detected, or when a file to be processed by the program cannot be opened. 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Function</a:t>
            </a:r>
            <a:r>
              <a:rPr lang="en-US" altLang="en-US" sz="2500" dirty="0">
                <a:solidFill>
                  <a:srgbClr val="0000FF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2500" dirty="0" err="1">
                <a:solidFill>
                  <a:srgbClr val="0000FF"/>
                </a:solidFill>
                <a:latin typeface="Consolas" panose="020B0609020204030204" pitchFamily="49" charset="0"/>
              </a:rPr>
              <a:t>atexit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 registers a function that should be called upon </a:t>
            </a:r>
            <a:r>
              <a:rPr lang="en-US" altLang="en-US" sz="2500" i="1" dirty="0">
                <a:solidFill>
                  <a:srgbClr val="000000"/>
                </a:solidFill>
                <a:latin typeface="Cambria" panose="02040503050406030204" pitchFamily="18" charset="0"/>
              </a:rPr>
              <a:t>successful termination 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of the program—i.e., either when the program terminates by reaching the end of </a:t>
            </a:r>
            <a:r>
              <a:rPr lang="en-US" altLang="en-US" sz="2500" dirty="0">
                <a:solidFill>
                  <a:srgbClr val="000000"/>
                </a:solidFill>
                <a:latin typeface="Consolas" panose="020B0609020204030204" pitchFamily="49" charset="0"/>
              </a:rPr>
              <a:t>main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, or when </a:t>
            </a:r>
            <a:r>
              <a:rPr lang="en-US" altLang="en-US" sz="2500" dirty="0">
                <a:solidFill>
                  <a:srgbClr val="000000"/>
                </a:solidFill>
                <a:latin typeface="Consolas" panose="020B0609020204030204" pitchFamily="49" charset="0"/>
              </a:rPr>
              <a:t>exit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 is invoked. </a:t>
            </a:r>
          </a:p>
        </p:txBody>
      </p:sp>
      <p:sp>
        <p:nvSpPr>
          <p:cNvPr id="48132" name="Footer Placeholder 3"/>
          <p:cNvSpPr>
            <a:spLocks noGrp="1"/>
          </p:cNvSpPr>
          <p:nvPr>
            <p:ph type="ftr" sz="quarter" idx="1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Lucida Sans Unicode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Lucida Sans Unicode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>
                <a:latin typeface="Consolas" panose="020B0609020204030204" pitchFamily="49" charset="0"/>
              </a:rPr>
              <a:t>© 2016 Pearson Education, Ltd.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248366015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rgbClr val="24B5A1"/>
                </a:solidFill>
                <a:latin typeface="Arial"/>
              </a:rPr>
              <a:t>14.6  </a:t>
            </a:r>
            <a:r>
              <a:rPr lang="en-US" dirty="0">
                <a:solidFill>
                  <a:srgbClr val="3380E6"/>
                </a:solidFill>
                <a:latin typeface="Arial"/>
              </a:rPr>
              <a:t>Program Termination with </a:t>
            </a:r>
            <a:r>
              <a:rPr lang="en-US" dirty="0">
                <a:solidFill>
                  <a:srgbClr val="3380E6"/>
                </a:solidFill>
                <a:latin typeface="Consolas" panose="020B0609020204030204" pitchFamily="49" charset="0"/>
              </a:rPr>
              <a:t>exit</a:t>
            </a:r>
            <a:r>
              <a:rPr lang="en-US" dirty="0">
                <a:solidFill>
                  <a:srgbClr val="3380E6"/>
                </a:solidFill>
                <a:latin typeface="Arial"/>
              </a:rPr>
              <a:t> and </a:t>
            </a:r>
            <a:r>
              <a:rPr lang="en-US" dirty="0" err="1">
                <a:solidFill>
                  <a:srgbClr val="3380E6"/>
                </a:solidFill>
                <a:latin typeface="Consolas" panose="020B0609020204030204" pitchFamily="49" charset="0"/>
              </a:rPr>
              <a:t>atexit</a:t>
            </a:r>
            <a:r>
              <a:rPr lang="en-US" dirty="0">
                <a:solidFill>
                  <a:srgbClr val="3380E6"/>
                </a:solidFill>
                <a:latin typeface="Consolas" panose="020B0609020204030204" pitchFamily="49" charset="0"/>
              </a:rPr>
              <a:t> (Cont.)</a:t>
            </a:r>
          </a:p>
        </p:txBody>
      </p:sp>
      <p:sp>
        <p:nvSpPr>
          <p:cNvPr id="49155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Function </a:t>
            </a:r>
            <a:r>
              <a:rPr lang="en-US" altLang="en-US" sz="2500" dirty="0" err="1">
                <a:solidFill>
                  <a:srgbClr val="000000"/>
                </a:solidFill>
                <a:latin typeface="Consolas" panose="020B0609020204030204" pitchFamily="49" charset="0"/>
              </a:rPr>
              <a:t>atexit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 takes as an argument a pointer to a function (i.e., the </a:t>
            </a:r>
            <a:r>
              <a:rPr lang="en-US" altLang="en-US" sz="2500" i="1" dirty="0">
                <a:solidFill>
                  <a:srgbClr val="000000"/>
                </a:solidFill>
                <a:latin typeface="Cambria" panose="02040503050406030204" pitchFamily="18" charset="0"/>
              </a:rPr>
              <a:t>function name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). 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500" i="1" dirty="0">
                <a:solidFill>
                  <a:srgbClr val="000000"/>
                </a:solidFill>
                <a:latin typeface="Cambria" panose="02040503050406030204" pitchFamily="18" charset="0"/>
              </a:rPr>
              <a:t>Functions called at program termination cannot have arguments and cannot return a value. 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Function </a:t>
            </a:r>
            <a:r>
              <a:rPr lang="en-US" altLang="en-US" sz="2500" dirty="0">
                <a:solidFill>
                  <a:srgbClr val="000000"/>
                </a:solidFill>
                <a:latin typeface="Consolas" panose="020B0609020204030204" pitchFamily="49" charset="0"/>
              </a:rPr>
              <a:t>exit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 takes one argument. 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The argument is normally the symbolic constant </a:t>
            </a:r>
            <a:r>
              <a:rPr lang="en-US" altLang="en-US" sz="2500" dirty="0">
                <a:solidFill>
                  <a:srgbClr val="0000FF"/>
                </a:solidFill>
                <a:latin typeface="Consolas" panose="020B0609020204030204" pitchFamily="49" charset="0"/>
              </a:rPr>
              <a:t>EXIT_SUCCESS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 or the symbolic constant </a:t>
            </a:r>
            <a:r>
              <a:rPr lang="en-US" altLang="en-US" sz="2500" dirty="0">
                <a:solidFill>
                  <a:srgbClr val="0000FF"/>
                </a:solidFill>
                <a:latin typeface="Consolas" panose="020B0609020204030204" pitchFamily="49" charset="0"/>
              </a:rPr>
              <a:t>EXIT_FAILURE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If </a:t>
            </a:r>
            <a:r>
              <a:rPr lang="en-US" altLang="en-US" sz="2500" dirty="0">
                <a:solidFill>
                  <a:srgbClr val="000000"/>
                </a:solidFill>
                <a:latin typeface="Consolas" panose="020B0609020204030204" pitchFamily="49" charset="0"/>
              </a:rPr>
              <a:t>exit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 is called with </a:t>
            </a:r>
            <a:r>
              <a:rPr lang="en-US" altLang="en-US" sz="2500" dirty="0">
                <a:solidFill>
                  <a:srgbClr val="000000"/>
                </a:solidFill>
                <a:latin typeface="Consolas" panose="020B0609020204030204" pitchFamily="49" charset="0"/>
              </a:rPr>
              <a:t>EXIT_SUCCESS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, the implementation-defined value for successful termination is returned to the calling environment. </a:t>
            </a:r>
          </a:p>
        </p:txBody>
      </p:sp>
      <p:sp>
        <p:nvSpPr>
          <p:cNvPr id="49156" name="Footer Placeholder 3"/>
          <p:cNvSpPr>
            <a:spLocks noGrp="1"/>
          </p:cNvSpPr>
          <p:nvPr>
            <p:ph type="ftr" sz="quarter" idx="1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Lucida Sans Unicode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Lucida Sans Unicode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>
                <a:latin typeface="Consolas" panose="020B0609020204030204" pitchFamily="49" charset="0"/>
              </a:rPr>
              <a:t>© 2016 Pearson Education, Ltd.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166535567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rgbClr val="24B5A1"/>
                </a:solidFill>
                <a:latin typeface="Arial"/>
              </a:rPr>
              <a:t>14.6  </a:t>
            </a:r>
            <a:r>
              <a:rPr lang="en-US" dirty="0">
                <a:solidFill>
                  <a:srgbClr val="3380E6"/>
                </a:solidFill>
                <a:latin typeface="Arial"/>
              </a:rPr>
              <a:t>Program Termination with </a:t>
            </a:r>
            <a:r>
              <a:rPr lang="en-US" dirty="0">
                <a:solidFill>
                  <a:srgbClr val="3380E6"/>
                </a:solidFill>
                <a:latin typeface="Consolas" panose="020B0609020204030204" pitchFamily="49" charset="0"/>
              </a:rPr>
              <a:t>exit</a:t>
            </a:r>
            <a:r>
              <a:rPr lang="en-US" dirty="0">
                <a:solidFill>
                  <a:srgbClr val="3380E6"/>
                </a:solidFill>
                <a:latin typeface="Arial"/>
              </a:rPr>
              <a:t> and </a:t>
            </a:r>
            <a:r>
              <a:rPr lang="en-US" dirty="0" err="1">
                <a:solidFill>
                  <a:srgbClr val="3380E6"/>
                </a:solidFill>
                <a:latin typeface="Consolas" panose="020B0609020204030204" pitchFamily="49" charset="0"/>
              </a:rPr>
              <a:t>atexit</a:t>
            </a:r>
            <a:r>
              <a:rPr lang="en-US" dirty="0">
                <a:solidFill>
                  <a:srgbClr val="3380E6"/>
                </a:solidFill>
                <a:latin typeface="Consolas" panose="020B0609020204030204" pitchFamily="49" charset="0"/>
              </a:rPr>
              <a:t> (Cont.)</a:t>
            </a:r>
          </a:p>
        </p:txBody>
      </p:sp>
      <p:sp>
        <p:nvSpPr>
          <p:cNvPr id="50179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If </a:t>
            </a:r>
            <a:r>
              <a:rPr lang="en-US" altLang="en-US" sz="2500" dirty="0">
                <a:solidFill>
                  <a:srgbClr val="000000"/>
                </a:solidFill>
                <a:latin typeface="Consolas" panose="020B0609020204030204" pitchFamily="49" charset="0"/>
              </a:rPr>
              <a:t>exit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 is called with </a:t>
            </a:r>
            <a:r>
              <a:rPr lang="en-US" altLang="en-US" sz="2500" dirty="0">
                <a:solidFill>
                  <a:srgbClr val="000000"/>
                </a:solidFill>
                <a:latin typeface="Consolas" panose="020B0609020204030204" pitchFamily="49" charset="0"/>
              </a:rPr>
              <a:t>EXIT_FAILURE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, the implementation-defined value for unsuccessful termination is returned. 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When function </a:t>
            </a:r>
            <a:r>
              <a:rPr lang="en-US" altLang="en-US" sz="2500" dirty="0">
                <a:solidFill>
                  <a:srgbClr val="000000"/>
                </a:solidFill>
                <a:latin typeface="Consolas" panose="020B0609020204030204" pitchFamily="49" charset="0"/>
              </a:rPr>
              <a:t>exit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 is invoked, any functions previously registered with </a:t>
            </a:r>
            <a:r>
              <a:rPr lang="en-US" altLang="en-US" sz="2500" dirty="0" err="1">
                <a:solidFill>
                  <a:srgbClr val="000000"/>
                </a:solidFill>
                <a:latin typeface="Consolas" panose="020B0609020204030204" pitchFamily="49" charset="0"/>
              </a:rPr>
              <a:t>atexit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 are invoked in the </a:t>
            </a:r>
            <a:r>
              <a:rPr lang="en-US" altLang="en-US" sz="2500" i="1" dirty="0">
                <a:solidFill>
                  <a:srgbClr val="000000"/>
                </a:solidFill>
                <a:latin typeface="Cambria" panose="02040503050406030204" pitchFamily="18" charset="0"/>
              </a:rPr>
              <a:t>reverse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 order of their registration, all streams associated with the program are flushed and closed, and control returns to the host environment. 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Figure 14.4 tests functions </a:t>
            </a:r>
            <a:r>
              <a:rPr lang="en-US" altLang="en-US" sz="2500" dirty="0">
                <a:solidFill>
                  <a:srgbClr val="000000"/>
                </a:solidFill>
                <a:latin typeface="Consolas" panose="020B0609020204030204" pitchFamily="49" charset="0"/>
              </a:rPr>
              <a:t>exit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 and </a:t>
            </a:r>
            <a:r>
              <a:rPr lang="en-US" altLang="en-US" sz="2500" dirty="0" err="1">
                <a:solidFill>
                  <a:srgbClr val="000000"/>
                </a:solidFill>
                <a:latin typeface="Consolas" panose="020B0609020204030204" pitchFamily="49" charset="0"/>
              </a:rPr>
              <a:t>atexit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The program prompts the user to determine whether the program should be terminated with </a:t>
            </a:r>
            <a:r>
              <a:rPr lang="en-US" altLang="en-US" sz="2500" dirty="0">
                <a:solidFill>
                  <a:srgbClr val="000000"/>
                </a:solidFill>
                <a:latin typeface="Consolas" panose="020B0609020204030204" pitchFamily="49" charset="0"/>
              </a:rPr>
              <a:t>exit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 or by reaching the end of </a:t>
            </a:r>
            <a:r>
              <a:rPr lang="en-US" altLang="en-US" sz="2500" dirty="0">
                <a:solidFill>
                  <a:srgbClr val="000000"/>
                </a:solidFill>
                <a:latin typeface="Consolas" panose="020B0609020204030204" pitchFamily="49" charset="0"/>
              </a:rPr>
              <a:t>main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Function </a:t>
            </a:r>
            <a:r>
              <a:rPr lang="en-US" altLang="en-US" sz="2500" dirty="0">
                <a:solidFill>
                  <a:srgbClr val="000000"/>
                </a:solidFill>
                <a:latin typeface="Consolas" panose="020B0609020204030204" pitchFamily="49" charset="0"/>
              </a:rPr>
              <a:t>print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 is executed at program termination.</a:t>
            </a:r>
          </a:p>
        </p:txBody>
      </p:sp>
      <p:sp>
        <p:nvSpPr>
          <p:cNvPr id="50180" name="Footer Placeholder 3"/>
          <p:cNvSpPr>
            <a:spLocks noGrp="1"/>
          </p:cNvSpPr>
          <p:nvPr>
            <p:ph type="ftr" sz="quarter" idx="1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Lucida Sans Unicode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Lucida Sans Unicode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>
                <a:latin typeface="Consolas" panose="020B0609020204030204" pitchFamily="49" charset="0"/>
              </a:rPr>
              <a:t>© 2016 Pearson Education, Ltd.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4657499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>
                <a:solidFill>
                  <a:srgbClr val="24B5A1"/>
                </a:solidFill>
                <a:latin typeface="Arial"/>
              </a:rPr>
              <a:t>14.2  </a:t>
            </a:r>
            <a:r>
              <a:rPr lang="en-US">
                <a:solidFill>
                  <a:srgbClr val="3380E6"/>
                </a:solidFill>
                <a:latin typeface="Arial"/>
              </a:rPr>
              <a:t>Redirecting I/O </a:t>
            </a:r>
          </a:p>
        </p:txBody>
      </p:sp>
      <p:sp>
        <p:nvSpPr>
          <p:cNvPr id="14339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In command-line applications, normally the input is received from the </a:t>
            </a:r>
            <a:r>
              <a:rPr lang="en-US" altLang="en-US" sz="2500" i="1" dirty="0">
                <a:solidFill>
                  <a:srgbClr val="000000"/>
                </a:solidFill>
                <a:latin typeface="Cambria" panose="02040503050406030204" pitchFamily="18" charset="0"/>
              </a:rPr>
              <a:t>keyboard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 (standard input), and the output is displayed on the </a:t>
            </a:r>
            <a:r>
              <a:rPr lang="en-US" altLang="en-US" sz="2500" i="1" dirty="0">
                <a:solidFill>
                  <a:srgbClr val="000000"/>
                </a:solidFill>
                <a:latin typeface="Cambria" panose="02040503050406030204" pitchFamily="18" charset="0"/>
              </a:rPr>
              <a:t>screen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 (standard output). </a:t>
            </a:r>
          </a:p>
          <a:p>
            <a:pPr eaLnBrk="1" hangingPunct="1"/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On most computer systems—Linux/UNIX, Mac OS X and Windows systems in particular—it’s possible to </a:t>
            </a:r>
            <a:r>
              <a:rPr lang="en-US" altLang="en-US" sz="2500" dirty="0">
                <a:solidFill>
                  <a:srgbClr val="0000FF"/>
                </a:solidFill>
                <a:latin typeface="Cambria" panose="02040503050406030204" pitchFamily="18" charset="0"/>
              </a:rPr>
              <a:t>redirect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 inputs to come from a </a:t>
            </a:r>
            <a:r>
              <a:rPr lang="en-US" altLang="en-US" sz="2500" i="1" dirty="0">
                <a:solidFill>
                  <a:srgbClr val="000000"/>
                </a:solidFill>
                <a:latin typeface="Cambria" panose="02040503050406030204" pitchFamily="18" charset="0"/>
              </a:rPr>
              <a:t>file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 rather than the keyboard and redirect outputs to be placed in a </a:t>
            </a:r>
            <a:r>
              <a:rPr lang="en-US" altLang="en-US" sz="2500" i="1" dirty="0">
                <a:solidFill>
                  <a:srgbClr val="000000"/>
                </a:solidFill>
                <a:latin typeface="Cambria" panose="02040503050406030204" pitchFamily="18" charset="0"/>
              </a:rPr>
              <a:t>file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 rather than on the screen. </a:t>
            </a:r>
          </a:p>
          <a:p>
            <a:pPr eaLnBrk="1" hangingPunct="1"/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Both forms of redirection can be accomplished without using the file-processing capabilities of the standard library. </a:t>
            </a:r>
          </a:p>
        </p:txBody>
      </p:sp>
      <p:sp>
        <p:nvSpPr>
          <p:cNvPr id="14340" name="Footer Placeholder 3"/>
          <p:cNvSpPr>
            <a:spLocks noGrp="1"/>
          </p:cNvSpPr>
          <p:nvPr>
            <p:ph type="ftr" sz="quarter" idx="1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Lucida Sans Unicode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Lucida Sans Unicode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>
                <a:latin typeface="Consolas" panose="020B0609020204030204" pitchFamily="49" charset="0"/>
              </a:rPr>
              <a:t>© 2016 Pearson Education, Ltd.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527947038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rgbClr val="24B5A1"/>
                </a:solidFill>
                <a:latin typeface="Arial"/>
              </a:rPr>
              <a:t>14.7  </a:t>
            </a:r>
            <a:r>
              <a:rPr lang="en-US" dirty="0">
                <a:solidFill>
                  <a:srgbClr val="3380E6"/>
                </a:solidFill>
                <a:latin typeface="Arial"/>
              </a:rPr>
              <a:t>Suffixes for Integer and Floating-Point Literals</a:t>
            </a:r>
          </a:p>
        </p:txBody>
      </p:sp>
      <p:sp>
        <p:nvSpPr>
          <p:cNvPr id="54275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 eaLnBrk="1" hangingPunct="1"/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C provides integer and floating-point </a:t>
            </a:r>
            <a:r>
              <a:rPr lang="en-US" altLang="en-US" sz="2500" i="1" dirty="0">
                <a:solidFill>
                  <a:srgbClr val="000000"/>
                </a:solidFill>
                <a:latin typeface="Cambria" panose="02040503050406030204" pitchFamily="18" charset="0"/>
              </a:rPr>
              <a:t>suffixes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 for explicitly specifying the types of integer and floating-point constants. </a:t>
            </a:r>
          </a:p>
          <a:p>
            <a:pPr eaLnBrk="1" hangingPunct="1"/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The integer suffixes are: </a:t>
            </a:r>
            <a:r>
              <a:rPr lang="en-US" altLang="en-US" sz="2500" dirty="0">
                <a:solidFill>
                  <a:srgbClr val="000000"/>
                </a:solidFill>
                <a:latin typeface="Consolas" panose="020B0609020204030204" pitchFamily="49" charset="0"/>
              </a:rPr>
              <a:t>u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 or </a:t>
            </a:r>
            <a:r>
              <a:rPr lang="en-US" altLang="en-US" sz="2500" dirty="0">
                <a:solidFill>
                  <a:srgbClr val="000000"/>
                </a:solidFill>
                <a:latin typeface="Consolas" panose="020B0609020204030204" pitchFamily="49" charset="0"/>
              </a:rPr>
              <a:t>U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 for an</a:t>
            </a:r>
            <a:r>
              <a:rPr lang="en-US" altLang="en-US" sz="2500" dirty="0">
                <a:solidFill>
                  <a:srgbClr val="0000FF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2500" dirty="0">
                <a:latin typeface="Consolas" panose="020B0609020204030204" pitchFamily="49" charset="0"/>
              </a:rPr>
              <a:t>unsigned </a:t>
            </a:r>
            <a:r>
              <a:rPr lang="en-US" altLang="en-US" sz="2500" dirty="0" err="1">
                <a:latin typeface="Consolas" panose="020B0609020204030204" pitchFamily="49" charset="0"/>
              </a:rPr>
              <a:t>int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, </a:t>
            </a:r>
            <a:r>
              <a:rPr lang="en-US" altLang="en-US" sz="2500" dirty="0">
                <a:solidFill>
                  <a:srgbClr val="000000"/>
                </a:solidFill>
                <a:latin typeface="Consolas" panose="020B0609020204030204" pitchFamily="49" charset="0"/>
              </a:rPr>
              <a:t>l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 or </a:t>
            </a:r>
            <a:r>
              <a:rPr lang="en-US" altLang="en-US" sz="2500" dirty="0">
                <a:solidFill>
                  <a:srgbClr val="000000"/>
                </a:solidFill>
                <a:latin typeface="Consolas" panose="020B0609020204030204" pitchFamily="49" charset="0"/>
              </a:rPr>
              <a:t>L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 for a </a:t>
            </a:r>
            <a:r>
              <a:rPr lang="en-US" altLang="en-US" sz="2500" dirty="0">
                <a:latin typeface="Consolas" panose="020B0609020204030204" pitchFamily="49" charset="0"/>
              </a:rPr>
              <a:t>long </a:t>
            </a:r>
            <a:r>
              <a:rPr lang="en-US" altLang="en-US" sz="2500" dirty="0" err="1">
                <a:latin typeface="Consolas" panose="020B0609020204030204" pitchFamily="49" charset="0"/>
              </a:rPr>
              <a:t>int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, and </a:t>
            </a:r>
            <a:r>
              <a:rPr lang="en-US" altLang="en-US" sz="2500" dirty="0">
                <a:solidFill>
                  <a:srgbClr val="000000"/>
                </a:solidFill>
                <a:latin typeface="Consolas" panose="020B0609020204030204" pitchFamily="49" charset="0"/>
              </a:rPr>
              <a:t>LL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 or </a:t>
            </a:r>
            <a:r>
              <a:rPr lang="en-US" altLang="en-US" sz="2500" dirty="0" err="1">
                <a:solidFill>
                  <a:srgbClr val="000000"/>
                </a:solidFill>
                <a:latin typeface="Consolas" panose="020B0609020204030204" pitchFamily="49" charset="0"/>
              </a:rPr>
              <a:t>ll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 for a </a:t>
            </a:r>
            <a:r>
              <a:rPr lang="en-US" altLang="en-US" sz="2500" dirty="0">
                <a:solidFill>
                  <a:srgbClr val="000000"/>
                </a:solidFill>
                <a:latin typeface="Consolas" panose="020B0609020204030204" pitchFamily="49" charset="0"/>
              </a:rPr>
              <a:t>long </a:t>
            </a:r>
            <a:r>
              <a:rPr lang="en-US" altLang="en-US" sz="2500" dirty="0" err="1">
                <a:solidFill>
                  <a:srgbClr val="000000"/>
                </a:solidFill>
                <a:latin typeface="Consolas" panose="020B0609020204030204" pitchFamily="49" charset="0"/>
              </a:rPr>
              <a:t>long</a:t>
            </a:r>
            <a:r>
              <a:rPr lang="en-US" altLang="en-US" sz="2500" dirty="0">
                <a:solidFill>
                  <a:srgbClr val="000000"/>
                </a:solidFill>
                <a:latin typeface="Consolas" panose="020B0609020204030204" pitchFamily="49" charset="0"/>
              </a:rPr>
              <a:t> int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  <a:p>
            <a:pPr eaLnBrk="1" hangingPunct="1"/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The following literals are of type </a:t>
            </a:r>
            <a:r>
              <a:rPr lang="en-US" altLang="en-US" sz="2500" dirty="0">
                <a:solidFill>
                  <a:srgbClr val="000000"/>
                </a:solidFill>
                <a:latin typeface="Consolas" panose="020B0609020204030204" pitchFamily="49" charset="0"/>
              </a:rPr>
              <a:t>unsigned </a:t>
            </a:r>
            <a:r>
              <a:rPr lang="en-US" altLang="en-US" sz="2500" dirty="0" err="1">
                <a:solidFill>
                  <a:srgbClr val="000000"/>
                </a:solidFill>
                <a:latin typeface="Consolas" panose="020B0609020204030204" pitchFamily="49" charset="0"/>
              </a:rPr>
              <a:t>int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, </a:t>
            </a:r>
            <a:r>
              <a:rPr lang="en-US" altLang="en-US" sz="2500" dirty="0">
                <a:solidFill>
                  <a:srgbClr val="000000"/>
                </a:solidFill>
                <a:latin typeface="Consolas" panose="020B0609020204030204" pitchFamily="49" charset="0"/>
              </a:rPr>
              <a:t>long </a:t>
            </a:r>
            <a:r>
              <a:rPr lang="en-US" altLang="en-US" sz="2500" dirty="0" err="1">
                <a:solidFill>
                  <a:srgbClr val="000000"/>
                </a:solidFill>
                <a:latin typeface="Consolas" panose="020B0609020204030204" pitchFamily="49" charset="0"/>
              </a:rPr>
              <a:t>int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, </a:t>
            </a:r>
            <a:r>
              <a:rPr lang="en-US" altLang="en-US" sz="2500" dirty="0">
                <a:solidFill>
                  <a:srgbClr val="000000"/>
                </a:solidFill>
                <a:latin typeface="Consolas" panose="020B0609020204030204" pitchFamily="49" charset="0"/>
              </a:rPr>
              <a:t>unsigned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2500" dirty="0">
                <a:solidFill>
                  <a:srgbClr val="000000"/>
                </a:solidFill>
                <a:latin typeface="Consolas" panose="020B0609020204030204" pitchFamily="49" charset="0"/>
              </a:rPr>
              <a:t>long </a:t>
            </a:r>
            <a:r>
              <a:rPr lang="en-US" altLang="en-US" sz="2500" dirty="0" err="1">
                <a:solidFill>
                  <a:srgbClr val="000000"/>
                </a:solidFill>
                <a:latin typeface="Consolas" panose="020B0609020204030204" pitchFamily="49" charset="0"/>
              </a:rPr>
              <a:t>int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 and </a:t>
            </a:r>
            <a:r>
              <a:rPr lang="en-US" altLang="en-US" sz="2500" dirty="0">
                <a:solidFill>
                  <a:srgbClr val="000000"/>
                </a:solidFill>
                <a:latin typeface="Consolas" panose="020B0609020204030204" pitchFamily="49" charset="0"/>
              </a:rPr>
              <a:t>unsigned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2500" dirty="0">
                <a:solidFill>
                  <a:srgbClr val="000000"/>
                </a:solidFill>
                <a:latin typeface="Consolas" panose="020B0609020204030204" pitchFamily="49" charset="0"/>
              </a:rPr>
              <a:t>long </a:t>
            </a:r>
            <a:r>
              <a:rPr lang="en-US" altLang="en-US" sz="2500" dirty="0" err="1">
                <a:solidFill>
                  <a:srgbClr val="000000"/>
                </a:solidFill>
                <a:latin typeface="Consolas" panose="020B0609020204030204" pitchFamily="49" charset="0"/>
              </a:rPr>
              <a:t>long</a:t>
            </a:r>
            <a:r>
              <a:rPr lang="en-US" altLang="en-US" sz="25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altLang="en-US" sz="2500" dirty="0" err="1">
                <a:solidFill>
                  <a:srgbClr val="000000"/>
                </a:solidFill>
                <a:latin typeface="Consolas" panose="020B0609020204030204" pitchFamily="49" charset="0"/>
              </a:rPr>
              <a:t>int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, respectively:</a:t>
            </a:r>
          </a:p>
          <a:p>
            <a:pPr lvl="2" eaLnBrk="1" hangingPunct="1"/>
            <a:r>
              <a:rPr lang="en-US" altLang="en-US" dirty="0">
                <a:solidFill>
                  <a:srgbClr val="128AFF"/>
                </a:solidFill>
                <a:latin typeface="Consolas" panose="020B0609020204030204" pitchFamily="49" charset="0"/>
              </a:rPr>
              <a:t>174u</a:t>
            </a:r>
            <a:br>
              <a:rPr lang="en-US" altLang="en-US" dirty="0">
                <a:solidFill>
                  <a:srgbClr val="128AFF"/>
                </a:solidFill>
                <a:latin typeface="Consolas" panose="020B0609020204030204" pitchFamily="49" charset="0"/>
              </a:rPr>
            </a:br>
            <a:r>
              <a:rPr lang="en-US" altLang="en-US" dirty="0">
                <a:solidFill>
                  <a:srgbClr val="128AFF"/>
                </a:solidFill>
                <a:latin typeface="Consolas" panose="020B0609020204030204" pitchFamily="49" charset="0"/>
              </a:rPr>
              <a:t>8358L</a:t>
            </a:r>
            <a:br>
              <a:rPr lang="en-US" altLang="en-US" dirty="0">
                <a:solidFill>
                  <a:srgbClr val="128AFF"/>
                </a:solidFill>
                <a:latin typeface="Consolas" panose="020B0609020204030204" pitchFamily="49" charset="0"/>
              </a:rPr>
            </a:br>
            <a:r>
              <a:rPr lang="en-US" altLang="en-US" dirty="0">
                <a:solidFill>
                  <a:srgbClr val="128AFF"/>
                </a:solidFill>
                <a:latin typeface="Consolas" panose="020B0609020204030204" pitchFamily="49" charset="0"/>
              </a:rPr>
              <a:t>28373ul</a:t>
            </a:r>
            <a:br>
              <a:rPr lang="en-US" altLang="en-US" dirty="0">
                <a:solidFill>
                  <a:srgbClr val="128AFF"/>
                </a:solidFill>
                <a:latin typeface="Consolas" panose="020B0609020204030204" pitchFamily="49" charset="0"/>
              </a:rPr>
            </a:br>
            <a:r>
              <a:rPr lang="en-US" altLang="en-US" dirty="0">
                <a:solidFill>
                  <a:srgbClr val="128AFF"/>
                </a:solidFill>
                <a:latin typeface="Consolas" panose="020B0609020204030204" pitchFamily="49" charset="0"/>
              </a:rPr>
              <a:t>9876543210llu</a:t>
            </a:r>
          </a:p>
        </p:txBody>
      </p:sp>
      <p:sp>
        <p:nvSpPr>
          <p:cNvPr id="54276" name="Footer Placeholder 3"/>
          <p:cNvSpPr>
            <a:spLocks noGrp="1"/>
          </p:cNvSpPr>
          <p:nvPr>
            <p:ph type="ftr" sz="quarter" idx="1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Lucida Sans Unicode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Lucida Sans Unicode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>
                <a:latin typeface="Consolas" panose="020B0609020204030204" pitchFamily="49" charset="0"/>
              </a:rPr>
              <a:t>© 2016 Pearson Education, Ltd.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365938108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rgbClr val="24B5A1"/>
                </a:solidFill>
                <a:latin typeface="Arial"/>
              </a:rPr>
              <a:t>14.7  </a:t>
            </a:r>
            <a:r>
              <a:rPr lang="en-US" dirty="0">
                <a:solidFill>
                  <a:srgbClr val="3380E6"/>
                </a:solidFill>
                <a:latin typeface="Arial"/>
              </a:rPr>
              <a:t>Suffixes for Integer and Floating-Point Constants (Cont.)</a:t>
            </a:r>
          </a:p>
        </p:txBody>
      </p:sp>
      <p:sp>
        <p:nvSpPr>
          <p:cNvPr id="55299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The floating-point suffixes are: </a:t>
            </a:r>
            <a:r>
              <a:rPr lang="en-US" altLang="en-US" sz="2500" dirty="0">
                <a:solidFill>
                  <a:srgbClr val="0000FF"/>
                </a:solidFill>
                <a:latin typeface="Consolas" panose="020B0609020204030204" pitchFamily="49" charset="0"/>
              </a:rPr>
              <a:t>f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 or </a:t>
            </a:r>
            <a:r>
              <a:rPr lang="en-US" altLang="en-US" sz="2500" dirty="0">
                <a:solidFill>
                  <a:srgbClr val="0000FF"/>
                </a:solidFill>
                <a:latin typeface="Consolas" panose="020B0609020204030204" pitchFamily="49" charset="0"/>
              </a:rPr>
              <a:t>F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 for a </a:t>
            </a:r>
            <a:r>
              <a:rPr lang="en-US" altLang="en-US" sz="2500" dirty="0">
                <a:solidFill>
                  <a:srgbClr val="0000FF"/>
                </a:solidFill>
                <a:latin typeface="Consolas" panose="020B0609020204030204" pitchFamily="49" charset="0"/>
              </a:rPr>
              <a:t>float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, and </a:t>
            </a:r>
            <a:r>
              <a:rPr lang="en-US" altLang="en-US" sz="2500" dirty="0">
                <a:solidFill>
                  <a:srgbClr val="0000FF"/>
                </a:solidFill>
                <a:latin typeface="Consolas" panose="020B0609020204030204" pitchFamily="49" charset="0"/>
              </a:rPr>
              <a:t>l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 or </a:t>
            </a:r>
            <a:r>
              <a:rPr lang="en-US" altLang="en-US" sz="2500" dirty="0">
                <a:solidFill>
                  <a:srgbClr val="0000FF"/>
                </a:solidFill>
                <a:latin typeface="Consolas" panose="020B0609020204030204" pitchFamily="49" charset="0"/>
              </a:rPr>
              <a:t>L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 for a </a:t>
            </a:r>
            <a:r>
              <a:rPr lang="en-US" altLang="en-US" sz="2500" dirty="0">
                <a:solidFill>
                  <a:srgbClr val="0000FF"/>
                </a:solidFill>
                <a:latin typeface="Consolas" panose="020B0609020204030204" pitchFamily="49" charset="0"/>
              </a:rPr>
              <a:t>long</a:t>
            </a:r>
            <a:r>
              <a:rPr lang="en-US" altLang="en-US" sz="2500" dirty="0">
                <a:solidFill>
                  <a:srgbClr val="0000FF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2500" dirty="0">
                <a:solidFill>
                  <a:srgbClr val="0000FF"/>
                </a:solidFill>
                <a:latin typeface="Consolas" panose="020B0609020204030204" pitchFamily="49" charset="0"/>
              </a:rPr>
              <a:t>double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  <a:p>
            <a:pPr eaLnBrk="1" hangingPunct="1"/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The following constants are of type </a:t>
            </a:r>
            <a:r>
              <a:rPr lang="en-US" altLang="en-US" sz="2500" dirty="0">
                <a:solidFill>
                  <a:srgbClr val="0000FF"/>
                </a:solidFill>
                <a:latin typeface="Consolas" panose="020B0609020204030204" pitchFamily="49" charset="0"/>
              </a:rPr>
              <a:t>float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 and </a:t>
            </a:r>
            <a:r>
              <a:rPr lang="en-US" altLang="en-US" sz="2500" dirty="0">
                <a:solidFill>
                  <a:srgbClr val="0000FF"/>
                </a:solidFill>
                <a:latin typeface="Consolas" panose="020B0609020204030204" pitchFamily="49" charset="0"/>
              </a:rPr>
              <a:t>long</a:t>
            </a:r>
            <a:r>
              <a:rPr lang="en-US" altLang="en-US" sz="2500" dirty="0">
                <a:solidFill>
                  <a:srgbClr val="0000FF"/>
                </a:solidFill>
                <a:latin typeface="Cambria" panose="02040503050406030204" pitchFamily="18" charset="0"/>
              </a:rPr>
              <a:t> </a:t>
            </a:r>
            <a:r>
              <a:rPr lang="en-US" altLang="en-US" sz="2500" dirty="0">
                <a:solidFill>
                  <a:srgbClr val="0000FF"/>
                </a:solidFill>
                <a:latin typeface="Consolas" panose="020B0609020204030204" pitchFamily="49" charset="0"/>
              </a:rPr>
              <a:t>double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, respectively:</a:t>
            </a:r>
          </a:p>
          <a:p>
            <a:pPr lvl="2" eaLnBrk="1" hangingPunct="1"/>
            <a:r>
              <a:rPr lang="en-US" altLang="en-US" sz="1900" dirty="0">
                <a:solidFill>
                  <a:srgbClr val="128AFF"/>
                </a:solidFill>
                <a:latin typeface="Consolas" panose="020B0609020204030204" pitchFamily="49" charset="0"/>
              </a:rPr>
              <a:t>1.28f</a:t>
            </a:r>
            <a:br>
              <a:rPr lang="en-US" altLang="en-US" sz="1900" dirty="0">
                <a:solidFill>
                  <a:srgbClr val="128AFF"/>
                </a:solidFill>
                <a:latin typeface="Consolas" panose="020B0609020204030204" pitchFamily="49" charset="0"/>
              </a:rPr>
            </a:br>
            <a:r>
              <a:rPr lang="en-US" altLang="en-US" sz="1900" dirty="0">
                <a:solidFill>
                  <a:srgbClr val="128AFF"/>
                </a:solidFill>
                <a:latin typeface="Consolas" panose="020B0609020204030204" pitchFamily="49" charset="0"/>
              </a:rPr>
              <a:t>3.14159L</a:t>
            </a:r>
          </a:p>
        </p:txBody>
      </p:sp>
      <p:sp>
        <p:nvSpPr>
          <p:cNvPr id="55300" name="Footer Placeholder 3"/>
          <p:cNvSpPr>
            <a:spLocks noGrp="1"/>
          </p:cNvSpPr>
          <p:nvPr>
            <p:ph type="ftr" sz="quarter" idx="1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Lucida Sans Unicode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Lucida Sans Unicode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>
                <a:latin typeface="Consolas" panose="020B0609020204030204" pitchFamily="49" charset="0"/>
              </a:rPr>
              <a:t>© 2016 Pearson Education, Ltd.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672449342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rgbClr val="24B5A1"/>
                </a:solidFill>
                <a:latin typeface="Arial"/>
              </a:rPr>
              <a:t>14.8  </a:t>
            </a:r>
            <a:r>
              <a:rPr lang="en-US" dirty="0">
                <a:solidFill>
                  <a:srgbClr val="3380E6"/>
                </a:solidFill>
                <a:latin typeface="Arial"/>
              </a:rPr>
              <a:t>Signal Handling</a:t>
            </a:r>
          </a:p>
        </p:txBody>
      </p:sp>
      <p:sp>
        <p:nvSpPr>
          <p:cNvPr id="5632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/>
          </a:bodyPr>
          <a:lstStyle/>
          <a:p>
            <a:pPr eaLnBrk="1" hangingPunct="1"/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An external asynchronous </a:t>
            </a:r>
            <a:r>
              <a:rPr lang="en-US" altLang="en-US" dirty="0">
                <a:solidFill>
                  <a:srgbClr val="0000FF"/>
                </a:solidFill>
                <a:latin typeface="Cambria" panose="02040503050406030204" pitchFamily="18" charset="0"/>
              </a:rPr>
              <a:t>event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, or </a:t>
            </a:r>
            <a:r>
              <a:rPr lang="en-US" altLang="en-US" dirty="0">
                <a:solidFill>
                  <a:srgbClr val="0000FF"/>
                </a:solidFill>
                <a:latin typeface="Cambria" panose="02040503050406030204" pitchFamily="18" charset="0"/>
              </a:rPr>
              <a:t>signal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, can cause a program to terminate prematurely. </a:t>
            </a:r>
          </a:p>
          <a:p>
            <a:pPr eaLnBrk="1" hangingPunct="1"/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Some events include </a:t>
            </a:r>
            <a:r>
              <a:rPr lang="en-US" altLang="en-US" dirty="0">
                <a:solidFill>
                  <a:srgbClr val="0000FF"/>
                </a:solidFill>
                <a:latin typeface="Cambria" panose="02040503050406030204" pitchFamily="18" charset="0"/>
              </a:rPr>
              <a:t>interrupts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(typing </a:t>
            </a:r>
            <a:r>
              <a:rPr lang="en-US" altLang="en-US" i="1" dirty="0">
                <a:solidFill>
                  <a:srgbClr val="000000"/>
                </a:solidFill>
                <a:latin typeface="Cambria" panose="02040503050406030204" pitchFamily="18" charset="0"/>
              </a:rPr>
              <a:t>&lt;Ctrl&gt; c 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on a Linux/UNIX or Windows system), </a:t>
            </a:r>
            <a:r>
              <a:rPr lang="en-US" altLang="en-US" dirty="0">
                <a:solidFill>
                  <a:srgbClr val="0000FF"/>
                </a:solidFill>
                <a:latin typeface="Cambria" panose="02040503050406030204" pitchFamily="18" charset="0"/>
              </a:rPr>
              <a:t>illegal instructions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, </a:t>
            </a:r>
            <a:r>
              <a:rPr lang="en-US" altLang="en-US" dirty="0">
                <a:solidFill>
                  <a:srgbClr val="0000FF"/>
                </a:solidFill>
                <a:latin typeface="Cambria" panose="02040503050406030204" pitchFamily="18" charset="0"/>
              </a:rPr>
              <a:t>segmentation violations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, termination orders from the operating system and </a:t>
            </a:r>
            <a:r>
              <a:rPr lang="en-US" altLang="en-US" dirty="0">
                <a:solidFill>
                  <a:srgbClr val="0000FF"/>
                </a:solidFill>
                <a:latin typeface="Cambria" panose="02040503050406030204" pitchFamily="18" charset="0"/>
              </a:rPr>
              <a:t>floating-point exceptions 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(division by zero or multiplying large floating-point values). </a:t>
            </a:r>
          </a:p>
        </p:txBody>
      </p:sp>
      <p:sp>
        <p:nvSpPr>
          <p:cNvPr id="66564" name="Footer Placeholder 3"/>
          <p:cNvSpPr>
            <a:spLocks noGrp="1"/>
          </p:cNvSpPr>
          <p:nvPr>
            <p:ph type="ftr" sz="quarter" idx="1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Lucida Sans Unicode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Lucida Sans Unicode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>
                <a:latin typeface="Consolas" panose="020B0609020204030204" pitchFamily="49" charset="0"/>
              </a:rPr>
              <a:t>© 2016 Pearson Education, Ltd.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3024374572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rgbClr val="24B5A1"/>
                </a:solidFill>
                <a:latin typeface="Arial"/>
              </a:rPr>
              <a:t>14.8  </a:t>
            </a:r>
            <a:r>
              <a:rPr lang="en-US" dirty="0">
                <a:solidFill>
                  <a:srgbClr val="3380E6"/>
                </a:solidFill>
                <a:latin typeface="Arial"/>
              </a:rPr>
              <a:t>Signal Handling (Cont.)</a:t>
            </a:r>
          </a:p>
        </p:txBody>
      </p:sp>
      <p:sp>
        <p:nvSpPr>
          <p:cNvPr id="57347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20000"/>
          </a:bodyPr>
          <a:lstStyle/>
          <a:p>
            <a:pPr eaLnBrk="1" hangingPunct="1"/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The </a:t>
            </a:r>
            <a:r>
              <a:rPr lang="en-US" altLang="en-US" dirty="0">
                <a:solidFill>
                  <a:srgbClr val="0000FF"/>
                </a:solidFill>
                <a:latin typeface="Cambria" panose="02040503050406030204" pitchFamily="18" charset="0"/>
              </a:rPr>
              <a:t>signal-handling library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(</a:t>
            </a:r>
            <a:r>
              <a:rPr lang="en-US" altLang="en-US" dirty="0">
                <a:solidFill>
                  <a:srgbClr val="0000FF"/>
                </a:solidFill>
                <a:latin typeface="Consolas" panose="020B0609020204030204" pitchFamily="49" charset="0"/>
              </a:rPr>
              <a:t>&lt;</a:t>
            </a:r>
            <a:r>
              <a:rPr lang="en-US" altLang="en-US" dirty="0" err="1">
                <a:solidFill>
                  <a:srgbClr val="0000FF"/>
                </a:solidFill>
                <a:latin typeface="Consolas" panose="020B0609020204030204" pitchFamily="49" charset="0"/>
              </a:rPr>
              <a:t>signal.h</a:t>
            </a:r>
            <a:r>
              <a:rPr lang="en-US" altLang="en-US" dirty="0">
                <a:solidFill>
                  <a:srgbClr val="0000FF"/>
                </a:solidFill>
                <a:latin typeface="Consolas" panose="020B0609020204030204" pitchFamily="49" charset="0"/>
              </a:rPr>
              <a:t>&gt;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) provides the capability to</a:t>
            </a:r>
            <a:r>
              <a:rPr lang="en-US" altLang="en-US" dirty="0">
                <a:solidFill>
                  <a:srgbClr val="0000FF"/>
                </a:solidFill>
                <a:latin typeface="Cambria" panose="02040503050406030204" pitchFamily="18" charset="0"/>
              </a:rPr>
              <a:t> trap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unexpected events with function </a:t>
            </a:r>
            <a:r>
              <a:rPr lang="en-US" altLang="en-US" dirty="0">
                <a:solidFill>
                  <a:srgbClr val="0000FF"/>
                </a:solidFill>
                <a:latin typeface="Consolas" panose="020B0609020204030204" pitchFamily="49" charset="0"/>
              </a:rPr>
              <a:t>signal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  <a:p>
            <a:pPr eaLnBrk="1" hangingPunct="1"/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Function </a:t>
            </a:r>
            <a:r>
              <a:rPr lang="en-US" altLang="en-US" dirty="0">
                <a:solidFill>
                  <a:srgbClr val="000000"/>
                </a:solidFill>
                <a:latin typeface="Consolas" panose="020B0609020204030204" pitchFamily="49" charset="0"/>
              </a:rPr>
              <a:t>signal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receives two arguments—an integer </a:t>
            </a:r>
            <a:r>
              <a:rPr lang="en-US" altLang="en-US" i="1" dirty="0">
                <a:solidFill>
                  <a:srgbClr val="000000"/>
                </a:solidFill>
                <a:latin typeface="Cambria" panose="02040503050406030204" pitchFamily="18" charset="0"/>
              </a:rPr>
              <a:t>signal number 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and a </a:t>
            </a:r>
            <a:r>
              <a:rPr lang="en-US" altLang="en-US" i="1" dirty="0">
                <a:solidFill>
                  <a:srgbClr val="000000"/>
                </a:solidFill>
                <a:latin typeface="Cambria" panose="02040503050406030204" pitchFamily="18" charset="0"/>
              </a:rPr>
              <a:t>pointer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i="1" dirty="0">
                <a:solidFill>
                  <a:srgbClr val="000000"/>
                </a:solidFill>
                <a:latin typeface="Cambria" panose="02040503050406030204" pitchFamily="18" charset="0"/>
              </a:rPr>
              <a:t>to the signal-handling function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  <a:p>
            <a:pPr eaLnBrk="1" hangingPunct="1"/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Signals can be generated by function</a:t>
            </a:r>
            <a:r>
              <a:rPr lang="en-US" altLang="en-US" dirty="0">
                <a:solidFill>
                  <a:srgbClr val="0000FF"/>
                </a:solidFill>
                <a:latin typeface="Cambria" panose="02040503050406030204" pitchFamily="18" charset="0"/>
              </a:rPr>
              <a:t> </a:t>
            </a:r>
            <a:r>
              <a:rPr lang="en-US" altLang="en-US" dirty="0">
                <a:solidFill>
                  <a:srgbClr val="0000FF"/>
                </a:solidFill>
                <a:latin typeface="Consolas" panose="020B0609020204030204" pitchFamily="49" charset="0"/>
              </a:rPr>
              <a:t>raise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which takes an integer signal number as an argument. </a:t>
            </a:r>
          </a:p>
          <a:p>
            <a:pPr eaLnBrk="1" hangingPunct="1"/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Figure 14.5 summarizes the </a:t>
            </a:r>
            <a:r>
              <a:rPr lang="en-US" altLang="en-US" i="1" dirty="0">
                <a:solidFill>
                  <a:srgbClr val="000000"/>
                </a:solidFill>
                <a:latin typeface="Cambria" panose="02040503050406030204" pitchFamily="18" charset="0"/>
              </a:rPr>
              <a:t>standard signals 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defined in header file </a:t>
            </a:r>
            <a:r>
              <a:rPr lang="en-US" altLang="en-US" dirty="0">
                <a:solidFill>
                  <a:srgbClr val="000000"/>
                </a:solidFill>
                <a:latin typeface="Consolas" panose="020B0609020204030204" pitchFamily="49" charset="0"/>
              </a:rPr>
              <a:t>&lt;</a:t>
            </a:r>
            <a:r>
              <a:rPr lang="en-US" alt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signal.h</a:t>
            </a:r>
            <a:r>
              <a:rPr lang="en-US" altLang="en-US" dirty="0">
                <a:solidFill>
                  <a:srgbClr val="000000"/>
                </a:solidFill>
                <a:latin typeface="Consolas" panose="020B0609020204030204" pitchFamily="49" charset="0"/>
              </a:rPr>
              <a:t>&gt;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</p:txBody>
      </p:sp>
      <p:sp>
        <p:nvSpPr>
          <p:cNvPr id="67588" name="Footer Placeholder 3"/>
          <p:cNvSpPr>
            <a:spLocks noGrp="1"/>
          </p:cNvSpPr>
          <p:nvPr>
            <p:ph type="ftr" sz="quarter" idx="1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Lucida Sans Unicode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Lucida Sans Unicode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>
                <a:latin typeface="Consolas" panose="020B0609020204030204" pitchFamily="49" charset="0"/>
              </a:rPr>
              <a:t>© 2016 Pearson Education, Ltd.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1858159416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rgbClr val="24B5A1"/>
                </a:solidFill>
                <a:latin typeface="Arial"/>
              </a:rPr>
              <a:t>14.8  </a:t>
            </a:r>
            <a:r>
              <a:rPr lang="en-US" dirty="0">
                <a:solidFill>
                  <a:srgbClr val="3380E6"/>
                </a:solidFill>
                <a:latin typeface="Arial"/>
              </a:rPr>
              <a:t>Signal Handling (Cont.)</a:t>
            </a:r>
          </a:p>
        </p:txBody>
      </p:sp>
      <p:sp>
        <p:nvSpPr>
          <p:cNvPr id="59395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Figure 14.6 uses function </a:t>
            </a:r>
            <a:r>
              <a:rPr lang="en-US" altLang="en-US" sz="2500" dirty="0">
                <a:solidFill>
                  <a:srgbClr val="000000"/>
                </a:solidFill>
                <a:latin typeface="Consolas" panose="020B0609020204030204" pitchFamily="49" charset="0"/>
              </a:rPr>
              <a:t>signal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 to </a:t>
            </a:r>
            <a:r>
              <a:rPr lang="en-US" altLang="en-US" sz="2500" i="1" dirty="0">
                <a:solidFill>
                  <a:srgbClr val="000000"/>
                </a:solidFill>
                <a:latin typeface="Cambria" panose="02040503050406030204" pitchFamily="18" charset="0"/>
              </a:rPr>
              <a:t>trap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 a </a:t>
            </a:r>
            <a:r>
              <a:rPr lang="en-US" altLang="en-US" sz="2500" dirty="0">
                <a:solidFill>
                  <a:srgbClr val="000000"/>
                </a:solidFill>
                <a:latin typeface="Consolas" panose="020B0609020204030204" pitchFamily="49" charset="0"/>
              </a:rPr>
              <a:t>SIGINT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The program calls </a:t>
            </a:r>
            <a:r>
              <a:rPr lang="en-US" altLang="en-US" sz="2500" dirty="0">
                <a:solidFill>
                  <a:srgbClr val="000000"/>
                </a:solidFill>
                <a:latin typeface="Consolas" panose="020B0609020204030204" pitchFamily="49" charset="0"/>
              </a:rPr>
              <a:t>signal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 with </a:t>
            </a:r>
            <a:r>
              <a:rPr lang="en-US" altLang="en-US" sz="2500" dirty="0">
                <a:solidFill>
                  <a:srgbClr val="000000"/>
                </a:solidFill>
                <a:latin typeface="Consolas" panose="020B0609020204030204" pitchFamily="49" charset="0"/>
              </a:rPr>
              <a:t>SIGINT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 and a pointer to function </a:t>
            </a:r>
            <a:r>
              <a:rPr lang="en-US" altLang="en-US" sz="2500" dirty="0" err="1">
                <a:solidFill>
                  <a:srgbClr val="000000"/>
                </a:solidFill>
                <a:latin typeface="Consolas" panose="020B0609020204030204" pitchFamily="49" charset="0"/>
              </a:rPr>
              <a:t>signalHandler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 (remember that the name of a function is a pointer to the beginning of the function). 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When a signal of type </a:t>
            </a:r>
            <a:r>
              <a:rPr lang="en-US" altLang="en-US" sz="2500" dirty="0">
                <a:solidFill>
                  <a:srgbClr val="000000"/>
                </a:solidFill>
                <a:latin typeface="Consolas" panose="020B0609020204030204" pitchFamily="49" charset="0"/>
              </a:rPr>
              <a:t>SIGINT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 occurs, control passes to function </a:t>
            </a:r>
            <a:r>
              <a:rPr lang="en-US" altLang="en-US" sz="2500" dirty="0" err="1">
                <a:solidFill>
                  <a:srgbClr val="000000"/>
                </a:solidFill>
                <a:latin typeface="Consolas" panose="020B0609020204030204" pitchFamily="49" charset="0"/>
              </a:rPr>
              <a:t>signalHandler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, which prints a message and gives the user the option to continue normal execution of the program. 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If the user wishes to continue execution, the signal handler is reinitialized by calling </a:t>
            </a:r>
            <a:r>
              <a:rPr lang="en-US" altLang="en-US" sz="2500" dirty="0">
                <a:solidFill>
                  <a:srgbClr val="000000"/>
                </a:solidFill>
                <a:latin typeface="Consolas" panose="020B0609020204030204" pitchFamily="49" charset="0"/>
              </a:rPr>
              <a:t>signal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 again and control returns to the point in the program at which the signal was detected. </a:t>
            </a:r>
          </a:p>
        </p:txBody>
      </p:sp>
      <p:sp>
        <p:nvSpPr>
          <p:cNvPr id="69636" name="Footer Placeholder 3"/>
          <p:cNvSpPr>
            <a:spLocks noGrp="1"/>
          </p:cNvSpPr>
          <p:nvPr>
            <p:ph type="ftr" sz="quarter" idx="1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Lucida Sans Unicode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Lucida Sans Unicode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>
                <a:latin typeface="Consolas" panose="020B0609020204030204" pitchFamily="49" charset="0"/>
              </a:rPr>
              <a:t>© 2016 Pearson Education, Ltd.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878222077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rgbClr val="24B5A1"/>
                </a:solidFill>
                <a:latin typeface="Arial"/>
              </a:rPr>
              <a:t>14.8  </a:t>
            </a:r>
            <a:r>
              <a:rPr lang="en-US" dirty="0">
                <a:solidFill>
                  <a:srgbClr val="3380E6"/>
                </a:solidFill>
                <a:latin typeface="Arial"/>
              </a:rPr>
              <a:t>Signal Handling (Cont.)</a:t>
            </a:r>
          </a:p>
        </p:txBody>
      </p:sp>
      <p:sp>
        <p:nvSpPr>
          <p:cNvPr id="60419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In this program, function </a:t>
            </a:r>
            <a:r>
              <a:rPr lang="en-US" altLang="en-US" sz="2500" dirty="0">
                <a:solidFill>
                  <a:srgbClr val="000000"/>
                </a:solidFill>
                <a:latin typeface="Consolas" panose="020B0609020204030204" pitchFamily="49" charset="0"/>
              </a:rPr>
              <a:t>raise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 is used to simulate a </a:t>
            </a:r>
            <a:r>
              <a:rPr lang="en-US" altLang="en-US" sz="2500" dirty="0">
                <a:solidFill>
                  <a:srgbClr val="000000"/>
                </a:solidFill>
                <a:latin typeface="Consolas" panose="020B0609020204030204" pitchFamily="49" charset="0"/>
              </a:rPr>
              <a:t>SIGINT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A random number between </a:t>
            </a:r>
            <a:r>
              <a:rPr lang="en-US" altLang="en-US" sz="2500" dirty="0">
                <a:solidFill>
                  <a:srgbClr val="000000"/>
                </a:solidFill>
                <a:latin typeface="Consolas" panose="020B0609020204030204" pitchFamily="49" charset="0"/>
              </a:rPr>
              <a:t>1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 and </a:t>
            </a:r>
            <a:r>
              <a:rPr lang="en-US" altLang="en-US" sz="2500" dirty="0">
                <a:solidFill>
                  <a:srgbClr val="000000"/>
                </a:solidFill>
                <a:latin typeface="Consolas" panose="020B0609020204030204" pitchFamily="49" charset="0"/>
              </a:rPr>
              <a:t>50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 is chosen. 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If the number is </a:t>
            </a:r>
            <a:r>
              <a:rPr lang="en-US" altLang="en-US" sz="2500" dirty="0">
                <a:solidFill>
                  <a:srgbClr val="000000"/>
                </a:solidFill>
                <a:latin typeface="Consolas" panose="020B0609020204030204" pitchFamily="49" charset="0"/>
              </a:rPr>
              <a:t>25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, </a:t>
            </a:r>
            <a:r>
              <a:rPr lang="en-US" altLang="en-US" sz="2500" dirty="0">
                <a:solidFill>
                  <a:srgbClr val="000000"/>
                </a:solidFill>
                <a:latin typeface="Consolas" panose="020B0609020204030204" pitchFamily="49" charset="0"/>
              </a:rPr>
              <a:t>raise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 is called to generate the signal. 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Normally, </a:t>
            </a:r>
            <a:r>
              <a:rPr lang="en-US" altLang="en-US" sz="2500" dirty="0">
                <a:solidFill>
                  <a:srgbClr val="000000"/>
                </a:solidFill>
                <a:latin typeface="Consolas" panose="020B0609020204030204" pitchFamily="49" charset="0"/>
              </a:rPr>
              <a:t>SIGINT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s are initiated outside the program. 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For example, typing </a:t>
            </a:r>
            <a:r>
              <a:rPr lang="en-US" altLang="en-US" sz="2500" i="1" dirty="0">
                <a:solidFill>
                  <a:srgbClr val="000000"/>
                </a:solidFill>
                <a:latin typeface="Cambria" panose="02040503050406030204" pitchFamily="18" charset="0"/>
              </a:rPr>
              <a:t>&lt;Ctrl&gt; c 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during program execution on a Linux/UNIX or Windows system generates a </a:t>
            </a:r>
            <a:r>
              <a:rPr lang="en-US" altLang="en-US" sz="2500" dirty="0">
                <a:solidFill>
                  <a:srgbClr val="000000"/>
                </a:solidFill>
                <a:latin typeface="Consolas" panose="020B0609020204030204" pitchFamily="49" charset="0"/>
              </a:rPr>
              <a:t>SIGINT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 that </a:t>
            </a:r>
            <a:r>
              <a:rPr lang="en-US" altLang="en-US" sz="2500" i="1" dirty="0">
                <a:solidFill>
                  <a:srgbClr val="000000"/>
                </a:solidFill>
                <a:latin typeface="Cambria" panose="02040503050406030204" pitchFamily="18" charset="0"/>
              </a:rPr>
              <a:t>terminates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 program execution. 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Signal handling can be used to trap the </a:t>
            </a:r>
            <a:r>
              <a:rPr lang="en-US" altLang="en-US" sz="2500" dirty="0">
                <a:solidFill>
                  <a:srgbClr val="000000"/>
                </a:solidFill>
                <a:latin typeface="Consolas" panose="020B0609020204030204" pitchFamily="49" charset="0"/>
              </a:rPr>
              <a:t>SIGINT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 and prevent the program from being terminated. </a:t>
            </a:r>
          </a:p>
        </p:txBody>
      </p:sp>
      <p:sp>
        <p:nvSpPr>
          <p:cNvPr id="70660" name="Footer Placeholder 3"/>
          <p:cNvSpPr>
            <a:spLocks noGrp="1"/>
          </p:cNvSpPr>
          <p:nvPr>
            <p:ph type="ftr" sz="quarter" idx="1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Lucida Sans Unicode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Lucida Sans Unicode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>
                <a:latin typeface="Consolas" panose="020B0609020204030204" pitchFamily="49" charset="0"/>
              </a:rPr>
              <a:t>© 2016 Pearson Education, Ltd.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3719822174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rgbClr val="24B5A1"/>
                </a:solidFill>
                <a:latin typeface="Arial"/>
              </a:rPr>
              <a:t>14.9  </a:t>
            </a:r>
            <a:r>
              <a:rPr lang="en-US" dirty="0">
                <a:solidFill>
                  <a:srgbClr val="3380E6"/>
                </a:solidFill>
                <a:latin typeface="Arial"/>
              </a:rPr>
              <a:t>Dynamic Memory Allocation: Functions </a:t>
            </a:r>
            <a:r>
              <a:rPr lang="en-US" dirty="0" err="1">
                <a:solidFill>
                  <a:srgbClr val="3380E6"/>
                </a:solidFill>
                <a:latin typeface="Consolas" panose="020B0609020204030204" pitchFamily="49" charset="0"/>
              </a:rPr>
              <a:t>calloc</a:t>
            </a:r>
            <a:r>
              <a:rPr lang="en-US" dirty="0">
                <a:solidFill>
                  <a:srgbClr val="3380E6"/>
                </a:solidFill>
                <a:latin typeface="Arial"/>
              </a:rPr>
              <a:t> and </a:t>
            </a:r>
            <a:r>
              <a:rPr lang="en-US" dirty="0" err="1">
                <a:solidFill>
                  <a:srgbClr val="3380E6"/>
                </a:solidFill>
                <a:latin typeface="Consolas" panose="020B0609020204030204" pitchFamily="49" charset="0"/>
              </a:rPr>
              <a:t>realloc</a:t>
            </a:r>
            <a:endParaRPr lang="en-US" dirty="0">
              <a:solidFill>
                <a:srgbClr val="3380E6"/>
              </a:solidFill>
              <a:latin typeface="Consolas" panose="020B0609020204030204" pitchFamily="49" charset="0"/>
            </a:endParaRPr>
          </a:p>
        </p:txBody>
      </p:sp>
      <p:sp>
        <p:nvSpPr>
          <p:cNvPr id="65539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85000" lnSpcReduction="10000"/>
          </a:bodyPr>
          <a:lstStyle/>
          <a:p>
            <a:pPr eaLnBrk="1" hangingPunct="1"/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Chapter 12 introduced the notion of dynamically allocating memory using function </a:t>
            </a:r>
            <a:r>
              <a:rPr lang="en-US" alt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malloc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  <a:p>
            <a:pPr eaLnBrk="1" hangingPunct="1"/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As we stated in Chapter 12, arrays are better than linked lists for rapid sorting, searching and data access. </a:t>
            </a:r>
          </a:p>
          <a:p>
            <a:pPr eaLnBrk="1" hangingPunct="1"/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However, arrays are normally </a:t>
            </a:r>
            <a:r>
              <a:rPr lang="en-US" altLang="en-US" dirty="0">
                <a:solidFill>
                  <a:srgbClr val="0000FF"/>
                </a:solidFill>
                <a:latin typeface="Cambria" panose="02040503050406030204" pitchFamily="18" charset="0"/>
              </a:rPr>
              <a:t>static data structures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  <a:p>
            <a:pPr eaLnBrk="1" hangingPunct="1"/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The general utilities library (</a:t>
            </a:r>
            <a:r>
              <a:rPr lang="en-US" altLang="en-US" dirty="0" err="1">
                <a:solidFill>
                  <a:srgbClr val="0000FF"/>
                </a:solidFill>
                <a:latin typeface="Consolas" panose="020B0609020204030204" pitchFamily="49" charset="0"/>
              </a:rPr>
              <a:t>stdlib.h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) provides two other functions for dynamic memory allocation—</a:t>
            </a:r>
            <a:r>
              <a:rPr lang="en-US" altLang="en-US" dirty="0" err="1">
                <a:solidFill>
                  <a:srgbClr val="0000FF"/>
                </a:solidFill>
                <a:latin typeface="Consolas" panose="020B0609020204030204" pitchFamily="49" charset="0"/>
              </a:rPr>
              <a:t>calloc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and </a:t>
            </a:r>
            <a:r>
              <a:rPr lang="en-US" alt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realloc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  <a:p>
            <a:pPr eaLnBrk="1" hangingPunct="1"/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These functions can be used to create and modify </a:t>
            </a:r>
            <a:r>
              <a:rPr lang="en-US" altLang="en-US" dirty="0">
                <a:solidFill>
                  <a:srgbClr val="0000FF"/>
                </a:solidFill>
                <a:latin typeface="Cambria" panose="02040503050406030204" pitchFamily="18" charset="0"/>
              </a:rPr>
              <a:t>dynamic arrays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</p:txBody>
      </p:sp>
      <p:sp>
        <p:nvSpPr>
          <p:cNvPr id="75780" name="Footer Placeholder 3"/>
          <p:cNvSpPr>
            <a:spLocks noGrp="1"/>
          </p:cNvSpPr>
          <p:nvPr>
            <p:ph type="ftr" sz="quarter" idx="1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Lucida Sans Unicode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Lucida Sans Unicode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>
                <a:latin typeface="Consolas" panose="020B0609020204030204" pitchFamily="49" charset="0"/>
              </a:rPr>
              <a:t>© 2016 Pearson Education, Ltd.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1473794148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rgbClr val="24B5A1"/>
                </a:solidFill>
                <a:latin typeface="Arial"/>
              </a:rPr>
              <a:t>14.9  </a:t>
            </a:r>
            <a:r>
              <a:rPr lang="en-US" dirty="0">
                <a:solidFill>
                  <a:srgbClr val="3380E6"/>
                </a:solidFill>
                <a:latin typeface="Arial"/>
              </a:rPr>
              <a:t>Dynamic Memory Allocation: Functions </a:t>
            </a:r>
            <a:r>
              <a:rPr lang="en-US" dirty="0" err="1">
                <a:solidFill>
                  <a:srgbClr val="3380E6"/>
                </a:solidFill>
                <a:latin typeface="Consolas" panose="020B0609020204030204" pitchFamily="49" charset="0"/>
              </a:rPr>
              <a:t>calloc</a:t>
            </a:r>
            <a:r>
              <a:rPr lang="en-US" dirty="0">
                <a:solidFill>
                  <a:srgbClr val="3380E6"/>
                </a:solidFill>
                <a:latin typeface="Arial"/>
              </a:rPr>
              <a:t> and </a:t>
            </a:r>
            <a:r>
              <a:rPr lang="en-US" dirty="0" err="1">
                <a:solidFill>
                  <a:srgbClr val="3380E6"/>
                </a:solidFill>
                <a:latin typeface="Consolas" panose="020B0609020204030204" pitchFamily="49" charset="0"/>
              </a:rPr>
              <a:t>realloc</a:t>
            </a:r>
            <a:r>
              <a:rPr lang="en-US" dirty="0">
                <a:solidFill>
                  <a:srgbClr val="3380E6"/>
                </a:solidFill>
                <a:latin typeface="Consolas" panose="020B0609020204030204" pitchFamily="49" charset="0"/>
              </a:rPr>
              <a:t> (Cont.)</a:t>
            </a:r>
          </a:p>
        </p:txBody>
      </p:sp>
      <p:sp>
        <p:nvSpPr>
          <p:cNvPr id="6656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 eaLnBrk="1" hangingPunct="1">
              <a:lnSpc>
                <a:spcPct val="90000"/>
              </a:lnSpc>
            </a:pP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As shown in Chapter 7, a pointer to an array can be subscripted like an array. 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Thus, a pointer to a contiguous portion of memory created by </a:t>
            </a:r>
            <a:r>
              <a:rPr lang="en-US" altLang="en-US" sz="2500" dirty="0" err="1">
                <a:solidFill>
                  <a:srgbClr val="000000"/>
                </a:solidFill>
                <a:latin typeface="Consolas" panose="020B0609020204030204" pitchFamily="49" charset="0"/>
              </a:rPr>
              <a:t>calloc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 can be manipulated as an array. 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Function </a:t>
            </a:r>
            <a:r>
              <a:rPr lang="en-US" altLang="en-US" sz="2500" dirty="0" err="1">
                <a:solidFill>
                  <a:srgbClr val="000000"/>
                </a:solidFill>
                <a:latin typeface="Consolas" panose="020B0609020204030204" pitchFamily="49" charset="0"/>
              </a:rPr>
              <a:t>calloc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 dynamically allocates memory for an array. 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The prototype for </a:t>
            </a:r>
            <a:r>
              <a:rPr lang="en-US" altLang="en-US" sz="2500" dirty="0" err="1">
                <a:solidFill>
                  <a:srgbClr val="000000"/>
                </a:solidFill>
                <a:latin typeface="Consolas" panose="020B0609020204030204" pitchFamily="49" charset="0"/>
              </a:rPr>
              <a:t>calloc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 is 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en-US" sz="1900" b="1" dirty="0">
                <a:solidFill>
                  <a:srgbClr val="0000FF"/>
                </a:solidFill>
                <a:latin typeface="Consolas" panose="020B0609020204030204" pitchFamily="49" charset="0"/>
              </a:rPr>
              <a:t>void</a:t>
            </a:r>
            <a:r>
              <a:rPr lang="en-US" altLang="en-US" sz="1900" b="1" dirty="0">
                <a:solidFill>
                  <a:srgbClr val="000000"/>
                </a:solidFill>
                <a:latin typeface="Consolas" panose="020B0609020204030204" pitchFamily="49" charset="0"/>
              </a:rPr>
              <a:t> *</a:t>
            </a:r>
            <a:r>
              <a:rPr lang="en-US" altLang="en-US" sz="1900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calloc</a:t>
            </a:r>
            <a:r>
              <a:rPr lang="en-US" altLang="en-US" sz="1900" b="1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altLang="en-US" sz="1900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size_t</a:t>
            </a:r>
            <a:r>
              <a:rPr lang="en-US" altLang="en-US" sz="1900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altLang="en-US" sz="1900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nmemb</a:t>
            </a:r>
            <a:r>
              <a:rPr lang="en-US" altLang="en-US" sz="1900" b="1" dirty="0">
                <a:solidFill>
                  <a:srgbClr val="000000"/>
                </a:solidFill>
                <a:latin typeface="Consolas" panose="020B0609020204030204" pitchFamily="49" charset="0"/>
              </a:rPr>
              <a:t>, </a:t>
            </a:r>
            <a:r>
              <a:rPr lang="en-US" altLang="en-US" sz="1900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size_t</a:t>
            </a:r>
            <a:r>
              <a:rPr lang="en-US" altLang="en-US" sz="1900" b="1" dirty="0">
                <a:solidFill>
                  <a:srgbClr val="000000"/>
                </a:solidFill>
                <a:latin typeface="Consolas" panose="020B0609020204030204" pitchFamily="49" charset="0"/>
              </a:rPr>
              <a:t> size);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Its two arguments represent the </a:t>
            </a:r>
            <a:r>
              <a:rPr lang="en-US" altLang="en-US" sz="2500" i="1" dirty="0">
                <a:solidFill>
                  <a:srgbClr val="000000"/>
                </a:solidFill>
                <a:latin typeface="Cambria" panose="02040503050406030204" pitchFamily="18" charset="0"/>
              </a:rPr>
              <a:t>number of elements 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(</a:t>
            </a:r>
            <a:r>
              <a:rPr lang="en-US" altLang="en-US" sz="2500" dirty="0" err="1">
                <a:solidFill>
                  <a:srgbClr val="000000"/>
                </a:solidFill>
                <a:latin typeface="Consolas" panose="020B0609020204030204" pitchFamily="49" charset="0"/>
              </a:rPr>
              <a:t>nmemb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) and the size of each element (</a:t>
            </a:r>
            <a:r>
              <a:rPr lang="en-US" altLang="en-US" sz="2500" dirty="0">
                <a:solidFill>
                  <a:srgbClr val="000000"/>
                </a:solidFill>
                <a:latin typeface="Consolas" panose="020B0609020204030204" pitchFamily="49" charset="0"/>
              </a:rPr>
              <a:t>size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). 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Function </a:t>
            </a:r>
            <a:r>
              <a:rPr lang="en-US" altLang="en-US" sz="2500" dirty="0" err="1">
                <a:solidFill>
                  <a:srgbClr val="000000"/>
                </a:solidFill>
                <a:latin typeface="Consolas" panose="020B0609020204030204" pitchFamily="49" charset="0"/>
              </a:rPr>
              <a:t>calloc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 also initializes the elements of the array to zero. </a:t>
            </a:r>
          </a:p>
        </p:txBody>
      </p:sp>
      <p:sp>
        <p:nvSpPr>
          <p:cNvPr id="76804" name="Footer Placeholder 3"/>
          <p:cNvSpPr>
            <a:spLocks noGrp="1"/>
          </p:cNvSpPr>
          <p:nvPr>
            <p:ph type="ftr" sz="quarter" idx="1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Lucida Sans Unicode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Lucida Sans Unicode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>
                <a:latin typeface="Consolas" panose="020B0609020204030204" pitchFamily="49" charset="0"/>
              </a:rPr>
              <a:t>© 2016 Pearson Education, Ltd.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4090043039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rgbClr val="24B5A1"/>
                </a:solidFill>
                <a:latin typeface="Arial"/>
              </a:rPr>
              <a:t>14.9  </a:t>
            </a:r>
            <a:r>
              <a:rPr lang="en-US" dirty="0">
                <a:solidFill>
                  <a:srgbClr val="3380E6"/>
                </a:solidFill>
                <a:latin typeface="Arial"/>
              </a:rPr>
              <a:t>Dynamic Memory Allocation: Functions </a:t>
            </a:r>
            <a:r>
              <a:rPr lang="en-US" dirty="0" err="1">
                <a:solidFill>
                  <a:srgbClr val="3380E6"/>
                </a:solidFill>
                <a:latin typeface="Consolas" panose="020B0609020204030204" pitchFamily="49" charset="0"/>
              </a:rPr>
              <a:t>calloc</a:t>
            </a:r>
            <a:r>
              <a:rPr lang="en-US" dirty="0">
                <a:solidFill>
                  <a:srgbClr val="3380E6"/>
                </a:solidFill>
                <a:latin typeface="Arial"/>
              </a:rPr>
              <a:t> and </a:t>
            </a:r>
            <a:r>
              <a:rPr lang="en-US" dirty="0" err="1">
                <a:solidFill>
                  <a:srgbClr val="3380E6"/>
                </a:solidFill>
                <a:latin typeface="Consolas" panose="020B0609020204030204" pitchFamily="49" charset="0"/>
              </a:rPr>
              <a:t>realloc</a:t>
            </a:r>
            <a:r>
              <a:rPr lang="en-US" dirty="0">
                <a:solidFill>
                  <a:srgbClr val="3380E6"/>
                </a:solidFill>
                <a:latin typeface="Consolas" panose="020B0609020204030204" pitchFamily="49" charset="0"/>
              </a:rPr>
              <a:t> (Cont.)</a:t>
            </a:r>
          </a:p>
        </p:txBody>
      </p:sp>
      <p:sp>
        <p:nvSpPr>
          <p:cNvPr id="67587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20000"/>
          </a:bodyPr>
          <a:lstStyle/>
          <a:p>
            <a:pPr eaLnBrk="1" hangingPunct="1">
              <a:lnSpc>
                <a:spcPct val="90000"/>
              </a:lnSpc>
            </a:pP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The function returns a pointer to the allocated memory, or a </a:t>
            </a:r>
            <a:r>
              <a:rPr lang="en-US" altLang="en-US" dirty="0">
                <a:solidFill>
                  <a:srgbClr val="000000"/>
                </a:solidFill>
                <a:latin typeface="Consolas" panose="020B0609020204030204" pitchFamily="49" charset="0"/>
              </a:rPr>
              <a:t>NULL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pointer if the memory is </a:t>
            </a:r>
            <a:r>
              <a:rPr lang="en-US" altLang="en-US" i="1" dirty="0">
                <a:solidFill>
                  <a:srgbClr val="000000"/>
                </a:solidFill>
                <a:latin typeface="Cambria" panose="02040503050406030204" pitchFamily="18" charset="0"/>
              </a:rPr>
              <a:t>not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allocated. 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The primary difference between </a:t>
            </a:r>
            <a:r>
              <a:rPr lang="en-US" alt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malloc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and </a:t>
            </a:r>
            <a:r>
              <a:rPr lang="en-US" alt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calloc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is that </a:t>
            </a:r>
            <a:r>
              <a:rPr lang="en-US" alt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calloc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i="1" dirty="0">
                <a:solidFill>
                  <a:srgbClr val="000000"/>
                </a:solidFill>
                <a:latin typeface="Cambria" panose="02040503050406030204" pitchFamily="18" charset="0"/>
              </a:rPr>
              <a:t>clears the memory 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it allocates and </a:t>
            </a:r>
            <a:r>
              <a:rPr lang="en-US" alt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malloc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i="1" dirty="0">
                <a:solidFill>
                  <a:srgbClr val="000000"/>
                </a:solidFill>
                <a:latin typeface="Cambria" panose="02040503050406030204" pitchFamily="18" charset="0"/>
              </a:rPr>
              <a:t>does not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.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Function </a:t>
            </a:r>
            <a:r>
              <a:rPr lang="en-US" alt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realloc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</a:t>
            </a:r>
            <a:r>
              <a:rPr lang="en-US" altLang="en-US" i="1" dirty="0">
                <a:solidFill>
                  <a:srgbClr val="000000"/>
                </a:solidFill>
                <a:latin typeface="Cambria" panose="02040503050406030204" pitchFamily="18" charset="0"/>
              </a:rPr>
              <a:t>changes the size 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of an object allocated by a previous call to </a:t>
            </a:r>
            <a:r>
              <a:rPr lang="en-US" alt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malloc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, </a:t>
            </a:r>
            <a:r>
              <a:rPr lang="en-US" alt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calloc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or </a:t>
            </a:r>
            <a:r>
              <a:rPr lang="en-US" alt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realloc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The original object’s contents are </a:t>
            </a:r>
            <a:r>
              <a:rPr lang="en-US" altLang="en-US" i="1" dirty="0">
                <a:solidFill>
                  <a:srgbClr val="000000"/>
                </a:solidFill>
                <a:latin typeface="Cambria" panose="02040503050406030204" pitchFamily="18" charset="0"/>
              </a:rPr>
              <a:t>not modified 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provided that the amount of memory allocated is </a:t>
            </a:r>
            <a:r>
              <a:rPr lang="en-US" altLang="en-US" i="1" dirty="0">
                <a:solidFill>
                  <a:srgbClr val="000000"/>
                </a:solidFill>
                <a:latin typeface="Cambria" panose="02040503050406030204" pitchFamily="18" charset="0"/>
              </a:rPr>
              <a:t>larger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than the amount allocated previously. </a:t>
            </a:r>
          </a:p>
        </p:txBody>
      </p:sp>
      <p:sp>
        <p:nvSpPr>
          <p:cNvPr id="77828" name="Footer Placeholder 3"/>
          <p:cNvSpPr>
            <a:spLocks noGrp="1"/>
          </p:cNvSpPr>
          <p:nvPr>
            <p:ph type="ftr" sz="quarter" idx="1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Lucida Sans Unicode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Lucida Sans Unicode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>
                <a:latin typeface="Consolas" panose="020B0609020204030204" pitchFamily="49" charset="0"/>
              </a:rPr>
              <a:t>© 2016 Pearson Education, Ltd.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2309588365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rgbClr val="24B5A1"/>
                </a:solidFill>
                <a:latin typeface="Arial"/>
              </a:rPr>
              <a:t>14.9  </a:t>
            </a:r>
            <a:r>
              <a:rPr lang="en-US" dirty="0">
                <a:solidFill>
                  <a:srgbClr val="3380E6"/>
                </a:solidFill>
                <a:latin typeface="Arial"/>
              </a:rPr>
              <a:t>Dynamic Memory Allocation: Functions </a:t>
            </a:r>
            <a:r>
              <a:rPr lang="en-US" dirty="0" err="1">
                <a:solidFill>
                  <a:srgbClr val="3380E6"/>
                </a:solidFill>
                <a:latin typeface="Consolas" panose="020B0609020204030204" pitchFamily="49" charset="0"/>
              </a:rPr>
              <a:t>calloc</a:t>
            </a:r>
            <a:r>
              <a:rPr lang="en-US" dirty="0">
                <a:solidFill>
                  <a:srgbClr val="3380E6"/>
                </a:solidFill>
                <a:latin typeface="Arial"/>
              </a:rPr>
              <a:t> and </a:t>
            </a:r>
            <a:r>
              <a:rPr lang="en-US" dirty="0" err="1">
                <a:solidFill>
                  <a:srgbClr val="3380E6"/>
                </a:solidFill>
                <a:latin typeface="Consolas" panose="020B0609020204030204" pitchFamily="49" charset="0"/>
              </a:rPr>
              <a:t>realloc</a:t>
            </a:r>
            <a:r>
              <a:rPr lang="en-US" dirty="0">
                <a:solidFill>
                  <a:srgbClr val="3380E6"/>
                </a:solidFill>
                <a:latin typeface="Consolas" panose="020B0609020204030204" pitchFamily="49" charset="0"/>
              </a:rPr>
              <a:t> (Cont.)</a:t>
            </a:r>
          </a:p>
        </p:txBody>
      </p:sp>
      <p:sp>
        <p:nvSpPr>
          <p:cNvPr id="68611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 eaLnBrk="1" hangingPunct="1"/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Otherwise, the contents are unchanged up to the size of the new object. </a:t>
            </a:r>
          </a:p>
          <a:p>
            <a:pPr eaLnBrk="1" hangingPunct="1"/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The prototype for </a:t>
            </a:r>
            <a:r>
              <a:rPr lang="en-US" alt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realloc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is </a:t>
            </a:r>
          </a:p>
          <a:p>
            <a:pPr lvl="2" eaLnBrk="1" hangingPunct="1"/>
            <a:r>
              <a:rPr lang="en-US" altLang="en-US" b="1" dirty="0">
                <a:solidFill>
                  <a:srgbClr val="0000FF"/>
                </a:solidFill>
                <a:latin typeface="Consolas" panose="020B0609020204030204" pitchFamily="49" charset="0"/>
              </a:rPr>
              <a:t>void</a:t>
            </a:r>
            <a:r>
              <a:rPr lang="en-US" alt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 *</a:t>
            </a:r>
            <a:r>
              <a:rPr lang="en-US" altLang="en-US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realloc</a:t>
            </a:r>
            <a:r>
              <a:rPr lang="en-US" alt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(void *</a:t>
            </a:r>
            <a:r>
              <a:rPr lang="en-US" altLang="en-US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ptr</a:t>
            </a:r>
            <a:r>
              <a:rPr lang="en-US" alt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, </a:t>
            </a:r>
            <a:r>
              <a:rPr lang="en-US" altLang="en-US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size_t</a:t>
            </a:r>
            <a:r>
              <a:rPr lang="en-US" alt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 size);</a:t>
            </a:r>
          </a:p>
          <a:p>
            <a:pPr eaLnBrk="1" hangingPunct="1"/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The two arguments are a pointer to the original object (</a:t>
            </a:r>
            <a:r>
              <a:rPr lang="en-US" alt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ptr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) and the </a:t>
            </a:r>
            <a:r>
              <a:rPr lang="en-US" altLang="en-US" i="1" dirty="0">
                <a:solidFill>
                  <a:srgbClr val="000000"/>
                </a:solidFill>
                <a:latin typeface="Cambria" panose="02040503050406030204" pitchFamily="18" charset="0"/>
              </a:rPr>
              <a:t>new size 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of the object (</a:t>
            </a:r>
            <a:r>
              <a:rPr lang="en-US" altLang="en-US" dirty="0">
                <a:solidFill>
                  <a:srgbClr val="000000"/>
                </a:solidFill>
                <a:latin typeface="Consolas" panose="020B0609020204030204" pitchFamily="49" charset="0"/>
              </a:rPr>
              <a:t>size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). </a:t>
            </a:r>
          </a:p>
          <a:p>
            <a:pPr eaLnBrk="1" hangingPunct="1"/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If </a:t>
            </a:r>
            <a:r>
              <a:rPr lang="en-US" alt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ptr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is </a:t>
            </a:r>
            <a:r>
              <a:rPr lang="en-US" altLang="en-US" dirty="0">
                <a:solidFill>
                  <a:srgbClr val="000000"/>
                </a:solidFill>
                <a:latin typeface="Consolas" panose="020B0609020204030204" pitchFamily="49" charset="0"/>
              </a:rPr>
              <a:t>NULL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, </a:t>
            </a:r>
            <a:r>
              <a:rPr lang="en-US" alt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realloc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works identically to </a:t>
            </a:r>
            <a:r>
              <a:rPr lang="en-US" alt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malloc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</p:txBody>
      </p:sp>
      <p:sp>
        <p:nvSpPr>
          <p:cNvPr id="78852" name="Footer Placeholder 3"/>
          <p:cNvSpPr>
            <a:spLocks noGrp="1"/>
          </p:cNvSpPr>
          <p:nvPr>
            <p:ph type="ftr" sz="quarter" idx="1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Lucida Sans Unicode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Lucida Sans Unicode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>
                <a:latin typeface="Consolas" panose="020B0609020204030204" pitchFamily="49" charset="0"/>
              </a:rPr>
              <a:t>© 2016 Pearson Education, Ltd.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12424037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>
                <a:solidFill>
                  <a:srgbClr val="24B5A1"/>
                </a:solidFill>
                <a:latin typeface="Arial"/>
              </a:rPr>
              <a:t>14.2  </a:t>
            </a:r>
            <a:r>
              <a:rPr lang="en-US">
                <a:solidFill>
                  <a:srgbClr val="3380E6"/>
                </a:solidFill>
                <a:latin typeface="Arial"/>
              </a:rPr>
              <a:t>Redirecting I/O (Cont.) </a:t>
            </a:r>
          </a:p>
        </p:txBody>
      </p:sp>
      <p:sp>
        <p:nvSpPr>
          <p:cNvPr id="1536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95400"/>
            <a:ext cx="8229600" cy="4525963"/>
          </a:xfrm>
        </p:spPr>
        <p:txBody>
          <a:bodyPr>
            <a:normAutofit lnSpcReduction="10000"/>
          </a:bodyPr>
          <a:lstStyle/>
          <a:p>
            <a:pPr eaLnBrk="1" hangingPunct="1"/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There are several ways to redirect input and output from the command line——that is, a </a:t>
            </a:r>
            <a:r>
              <a:rPr lang="en-US" altLang="en-US" sz="2500" b="1" dirty="0">
                <a:solidFill>
                  <a:srgbClr val="000000"/>
                </a:solidFill>
                <a:latin typeface="Calibri" panose="020F0502020204030204" pitchFamily="34" charset="0"/>
              </a:rPr>
              <a:t>Command Prompt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 window in Windows, a shell in Linux or a </a:t>
            </a:r>
            <a:r>
              <a:rPr lang="en-US" altLang="en-US" sz="2500" b="1" dirty="0">
                <a:solidFill>
                  <a:srgbClr val="000000"/>
                </a:solidFill>
                <a:latin typeface="Calibri" panose="020F0502020204030204" pitchFamily="34" charset="0"/>
              </a:rPr>
              <a:t>Terminal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 window in Mac OS X. </a:t>
            </a:r>
          </a:p>
          <a:p>
            <a:pPr eaLnBrk="1" hangingPunct="1"/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Consider the executable file </a:t>
            </a:r>
            <a:r>
              <a:rPr lang="en-US" altLang="en-US" sz="2500" dirty="0">
                <a:solidFill>
                  <a:srgbClr val="000000"/>
                </a:solidFill>
                <a:latin typeface="Consolas" panose="020B0609020204030204" pitchFamily="49" charset="0"/>
              </a:rPr>
              <a:t>sum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 (on Linux/UNIX systems) that inputs integers one at a time and keeps a running total of the values until the end-of-file indicator is set, then prints the result. </a:t>
            </a:r>
          </a:p>
          <a:p>
            <a:pPr eaLnBrk="1" hangingPunct="1"/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Normally the user inputs integers from the keyboard and enters the end-of-file key combination to indicate that no further values will be input. </a:t>
            </a:r>
          </a:p>
          <a:p>
            <a:pPr eaLnBrk="1" hangingPunct="1"/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With input redirection, the input can be stored in a file. </a:t>
            </a:r>
          </a:p>
        </p:txBody>
      </p:sp>
      <p:sp>
        <p:nvSpPr>
          <p:cNvPr id="15364" name="Footer Placeholder 3"/>
          <p:cNvSpPr>
            <a:spLocks noGrp="1"/>
          </p:cNvSpPr>
          <p:nvPr>
            <p:ph type="ftr" sz="quarter" idx="1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Lucida Sans Unicode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Lucida Sans Unicode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>
                <a:latin typeface="Consolas" panose="020B0609020204030204" pitchFamily="49" charset="0"/>
              </a:rPr>
              <a:t>© 2016 Pearson Education, Ltd.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930040151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rgbClr val="24B5A1"/>
                </a:solidFill>
                <a:latin typeface="Arial"/>
              </a:rPr>
              <a:t>14.9  </a:t>
            </a:r>
            <a:r>
              <a:rPr lang="en-US" dirty="0">
                <a:solidFill>
                  <a:srgbClr val="3380E6"/>
                </a:solidFill>
                <a:latin typeface="Arial"/>
              </a:rPr>
              <a:t>Dynamic Memory Allocation: Functions </a:t>
            </a:r>
            <a:r>
              <a:rPr lang="en-US" dirty="0" err="1">
                <a:solidFill>
                  <a:srgbClr val="3380E6"/>
                </a:solidFill>
                <a:latin typeface="Consolas" panose="020B0609020204030204" pitchFamily="49" charset="0"/>
              </a:rPr>
              <a:t>calloc</a:t>
            </a:r>
            <a:r>
              <a:rPr lang="en-US" dirty="0">
                <a:solidFill>
                  <a:srgbClr val="3380E6"/>
                </a:solidFill>
                <a:latin typeface="Arial"/>
              </a:rPr>
              <a:t> and </a:t>
            </a:r>
            <a:r>
              <a:rPr lang="en-US" dirty="0" err="1">
                <a:solidFill>
                  <a:srgbClr val="3380E6"/>
                </a:solidFill>
                <a:latin typeface="Consolas" panose="020B0609020204030204" pitchFamily="49" charset="0"/>
              </a:rPr>
              <a:t>realloc</a:t>
            </a:r>
            <a:r>
              <a:rPr lang="en-US" dirty="0">
                <a:solidFill>
                  <a:srgbClr val="3380E6"/>
                </a:solidFill>
                <a:latin typeface="Consolas" panose="020B0609020204030204" pitchFamily="49" charset="0"/>
              </a:rPr>
              <a:t> (Cont.)</a:t>
            </a:r>
          </a:p>
        </p:txBody>
      </p:sp>
      <p:sp>
        <p:nvSpPr>
          <p:cNvPr id="69635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 eaLnBrk="1" hangingPunct="1"/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If </a:t>
            </a:r>
            <a:r>
              <a:rPr lang="en-US" alt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ptr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is not </a:t>
            </a:r>
            <a:r>
              <a:rPr lang="en-US" altLang="en-US" dirty="0">
                <a:solidFill>
                  <a:srgbClr val="000000"/>
                </a:solidFill>
                <a:latin typeface="Consolas" panose="020B0609020204030204" pitchFamily="49" charset="0"/>
              </a:rPr>
              <a:t>NULL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and size is greater than zero, </a:t>
            </a:r>
            <a:r>
              <a:rPr lang="en-US" alt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realloc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tries to </a:t>
            </a:r>
            <a:r>
              <a:rPr lang="en-US" altLang="en-US" i="1" dirty="0">
                <a:solidFill>
                  <a:srgbClr val="000000"/>
                </a:solidFill>
                <a:latin typeface="Cambria" panose="02040503050406030204" pitchFamily="18" charset="0"/>
              </a:rPr>
              <a:t>allocate a new block of memory 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for the object. </a:t>
            </a:r>
          </a:p>
          <a:p>
            <a:pPr eaLnBrk="1" hangingPunct="1"/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If the new space cannot be allocated, the object pointed to by </a:t>
            </a:r>
            <a:r>
              <a:rPr lang="en-US" alt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ptr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is unchanged. </a:t>
            </a:r>
          </a:p>
          <a:p>
            <a:pPr eaLnBrk="1" hangingPunct="1"/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Function </a:t>
            </a:r>
            <a:r>
              <a:rPr lang="en-US" alt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realloc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returns either a pointer to the reallocated memory, or a </a:t>
            </a:r>
            <a:r>
              <a:rPr lang="en-US" altLang="en-US" dirty="0">
                <a:solidFill>
                  <a:srgbClr val="000000"/>
                </a:solidFill>
                <a:latin typeface="Consolas" panose="020B0609020204030204" pitchFamily="49" charset="0"/>
              </a:rPr>
              <a:t>NULL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pointer to indicate that the memory was not reallocated.</a:t>
            </a:r>
          </a:p>
        </p:txBody>
      </p:sp>
      <p:sp>
        <p:nvSpPr>
          <p:cNvPr id="79876" name="Footer Placeholder 3"/>
          <p:cNvSpPr>
            <a:spLocks noGrp="1"/>
          </p:cNvSpPr>
          <p:nvPr>
            <p:ph type="ftr" sz="quarter" idx="1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Lucida Sans Unicode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Lucida Sans Unicode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>
                <a:latin typeface="Consolas" panose="020B0609020204030204" pitchFamily="49" charset="0"/>
              </a:rPr>
              <a:t>© 2016 Pearson Education, Ltd.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3133330786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rgbClr val="24B5A1"/>
                </a:solidFill>
                <a:latin typeface="Arial"/>
              </a:rPr>
              <a:t>14.10  </a:t>
            </a:r>
            <a:r>
              <a:rPr lang="en-US" dirty="0">
                <a:solidFill>
                  <a:srgbClr val="3380E6"/>
                </a:solidFill>
                <a:latin typeface="Arial"/>
              </a:rPr>
              <a:t>Unconditional Branching with </a:t>
            </a:r>
            <a:r>
              <a:rPr lang="en-US" dirty="0" err="1">
                <a:solidFill>
                  <a:srgbClr val="3380E6"/>
                </a:solidFill>
                <a:latin typeface="Consolas" panose="020B0609020204030204" pitchFamily="49" charset="0"/>
              </a:rPr>
              <a:t>goto</a:t>
            </a:r>
            <a:endParaRPr lang="en-US" dirty="0">
              <a:solidFill>
                <a:srgbClr val="3380E6"/>
              </a:solidFill>
              <a:latin typeface="Consolas" panose="020B0609020204030204" pitchFamily="49" charset="0"/>
            </a:endParaRPr>
          </a:p>
        </p:txBody>
      </p:sp>
      <p:sp>
        <p:nvSpPr>
          <p:cNvPr id="7168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 eaLnBrk="1" hangingPunct="1">
              <a:lnSpc>
                <a:spcPct val="90000"/>
              </a:lnSpc>
            </a:pP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Throughout the text we’ve stressed the importance of using structured programming techniques to build reliable software that’s easy to debug, maintain and modify. 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In some cases, performance is more important than strict adherence to structured programming techniques. 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In these cases, some unstructured programming techniques may be used. 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For example, we can use </a:t>
            </a:r>
            <a:r>
              <a:rPr lang="en-US" altLang="en-US" sz="2500" dirty="0">
                <a:solidFill>
                  <a:srgbClr val="000000"/>
                </a:solidFill>
                <a:latin typeface="Consolas" panose="020B0609020204030204" pitchFamily="49" charset="0"/>
              </a:rPr>
              <a:t>break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 to terminate execution of a repetition structure before the loop-continuation condition becomes false. 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This saves unnecessary repetitions of the loop if the task is completed before loop termination.</a:t>
            </a:r>
          </a:p>
        </p:txBody>
      </p:sp>
      <p:sp>
        <p:nvSpPr>
          <p:cNvPr id="80900" name="Footer Placeholder 3"/>
          <p:cNvSpPr>
            <a:spLocks noGrp="1"/>
          </p:cNvSpPr>
          <p:nvPr>
            <p:ph type="ftr" sz="quarter" idx="1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Lucida Sans Unicode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Lucida Sans Unicode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>
                <a:latin typeface="Consolas" panose="020B0609020204030204" pitchFamily="49" charset="0"/>
              </a:rPr>
              <a:t>© 2016 Pearson Education, Ltd.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483712784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rgbClr val="24B5A1"/>
                </a:solidFill>
                <a:latin typeface="Arial"/>
              </a:rPr>
              <a:t>14.10  </a:t>
            </a:r>
            <a:r>
              <a:rPr lang="en-US" dirty="0">
                <a:solidFill>
                  <a:srgbClr val="3380E6"/>
                </a:solidFill>
                <a:latin typeface="Arial"/>
              </a:rPr>
              <a:t>Unconditional Branching with </a:t>
            </a:r>
            <a:r>
              <a:rPr lang="en-US" dirty="0" err="1">
                <a:solidFill>
                  <a:srgbClr val="3380E6"/>
                </a:solidFill>
                <a:latin typeface="Consolas" panose="020B0609020204030204" pitchFamily="49" charset="0"/>
              </a:rPr>
              <a:t>goto</a:t>
            </a:r>
            <a:r>
              <a:rPr lang="en-US" dirty="0">
                <a:solidFill>
                  <a:srgbClr val="3380E6"/>
                </a:solidFill>
                <a:latin typeface="Consolas" panose="020B0609020204030204" pitchFamily="49" charset="0"/>
              </a:rPr>
              <a:t> (Cont.)</a:t>
            </a:r>
          </a:p>
        </p:txBody>
      </p:sp>
      <p:sp>
        <p:nvSpPr>
          <p:cNvPr id="72707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20000"/>
          </a:bodyPr>
          <a:lstStyle/>
          <a:p>
            <a:pPr eaLnBrk="1" hangingPunct="1"/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Another instance of unstructured programming is the </a:t>
            </a:r>
            <a:r>
              <a:rPr lang="en-US" altLang="en-US" dirty="0" err="1">
                <a:solidFill>
                  <a:srgbClr val="0000FF"/>
                </a:solidFill>
                <a:latin typeface="Consolas" panose="020B0609020204030204" pitchFamily="49" charset="0"/>
              </a:rPr>
              <a:t>goto</a:t>
            </a:r>
            <a:r>
              <a:rPr lang="en-US" altLang="en-US" dirty="0">
                <a:solidFill>
                  <a:srgbClr val="0000FF"/>
                </a:solidFill>
                <a:latin typeface="Cambria" panose="02040503050406030204" pitchFamily="18" charset="0"/>
              </a:rPr>
              <a:t> statement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—an unconditional branch. </a:t>
            </a:r>
          </a:p>
          <a:p>
            <a:pPr eaLnBrk="1" hangingPunct="1"/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The result of the </a:t>
            </a:r>
            <a:r>
              <a:rPr lang="en-US" alt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goto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statement is a change in the flow of control to the first statement after the </a:t>
            </a:r>
            <a:r>
              <a:rPr lang="en-US" altLang="en-US" dirty="0">
                <a:solidFill>
                  <a:srgbClr val="0000FF"/>
                </a:solidFill>
                <a:latin typeface="Cambria" panose="02040503050406030204" pitchFamily="18" charset="0"/>
              </a:rPr>
              <a:t>label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specified in the </a:t>
            </a:r>
            <a:r>
              <a:rPr lang="en-US" alt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goto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statement. </a:t>
            </a:r>
          </a:p>
          <a:p>
            <a:pPr eaLnBrk="1" hangingPunct="1"/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A label is an identifier followed by a colon. </a:t>
            </a:r>
          </a:p>
          <a:p>
            <a:pPr eaLnBrk="1" hangingPunct="1"/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A label must appear in the same function as the </a:t>
            </a:r>
            <a:r>
              <a:rPr lang="en-US" alt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goto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statement that refers to it. </a:t>
            </a:r>
          </a:p>
          <a:p>
            <a:pPr eaLnBrk="1" hangingPunct="1"/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Figure 14.7 uses </a:t>
            </a:r>
            <a:r>
              <a:rPr lang="en-US" alt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goto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statements to loop ten times and print the counter value each time. </a:t>
            </a:r>
          </a:p>
        </p:txBody>
      </p:sp>
      <p:sp>
        <p:nvSpPr>
          <p:cNvPr id="81924" name="Footer Placeholder 3"/>
          <p:cNvSpPr>
            <a:spLocks noGrp="1"/>
          </p:cNvSpPr>
          <p:nvPr>
            <p:ph type="ftr" sz="quarter" idx="1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Lucida Sans Unicode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Lucida Sans Unicode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>
                <a:latin typeface="Consolas" panose="020B0609020204030204" pitchFamily="49" charset="0"/>
              </a:rPr>
              <a:t>© 2016 Pearson Education, Ltd.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2099325097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rgbClr val="24B5A1"/>
                </a:solidFill>
                <a:latin typeface="Arial"/>
              </a:rPr>
              <a:t>14.10  </a:t>
            </a:r>
            <a:r>
              <a:rPr lang="en-US" dirty="0">
                <a:solidFill>
                  <a:srgbClr val="3380E6"/>
                </a:solidFill>
                <a:latin typeface="Arial"/>
              </a:rPr>
              <a:t>Unconditional Branching with </a:t>
            </a:r>
            <a:r>
              <a:rPr lang="en-US" dirty="0" err="1">
                <a:solidFill>
                  <a:srgbClr val="3380E6"/>
                </a:solidFill>
                <a:latin typeface="Consolas" panose="020B0609020204030204" pitchFamily="49" charset="0"/>
              </a:rPr>
              <a:t>goto</a:t>
            </a:r>
            <a:r>
              <a:rPr lang="en-US" dirty="0">
                <a:solidFill>
                  <a:srgbClr val="3380E6"/>
                </a:solidFill>
                <a:latin typeface="Consolas" panose="020B0609020204030204" pitchFamily="49" charset="0"/>
              </a:rPr>
              <a:t> (Cont.)</a:t>
            </a:r>
          </a:p>
        </p:txBody>
      </p:sp>
      <p:sp>
        <p:nvSpPr>
          <p:cNvPr id="73731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</a:pP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After initializing </a:t>
            </a:r>
            <a:r>
              <a:rPr lang="en-US" altLang="en-US" dirty="0">
                <a:solidFill>
                  <a:srgbClr val="000000"/>
                </a:solidFill>
                <a:latin typeface="Consolas" panose="020B0609020204030204" pitchFamily="49" charset="0"/>
              </a:rPr>
              <a:t>count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to </a:t>
            </a:r>
            <a:r>
              <a:rPr lang="en-US" altLang="en-US" dirty="0">
                <a:solidFill>
                  <a:srgbClr val="000000"/>
                </a:solidFill>
                <a:latin typeface="Consolas" panose="020B0609020204030204" pitchFamily="49" charset="0"/>
              </a:rPr>
              <a:t>1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, we test </a:t>
            </a:r>
            <a:r>
              <a:rPr lang="en-US" altLang="en-US" dirty="0">
                <a:solidFill>
                  <a:srgbClr val="000000"/>
                </a:solidFill>
                <a:latin typeface="Consolas" panose="020B0609020204030204" pitchFamily="49" charset="0"/>
              </a:rPr>
              <a:t>count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to determine whether it’s greater than </a:t>
            </a:r>
            <a:r>
              <a:rPr lang="en-US" altLang="en-US" dirty="0">
                <a:solidFill>
                  <a:srgbClr val="000000"/>
                </a:solidFill>
                <a:latin typeface="Consolas" panose="020B0609020204030204" pitchFamily="49" charset="0"/>
              </a:rPr>
              <a:t>10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(the label </a:t>
            </a:r>
            <a:r>
              <a:rPr lang="en-US" altLang="en-US" dirty="0">
                <a:solidFill>
                  <a:srgbClr val="000000"/>
                </a:solidFill>
                <a:latin typeface="Consolas" panose="020B0609020204030204" pitchFamily="49" charset="0"/>
              </a:rPr>
              <a:t>start: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is skipped because labels do not perform any action). 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If so, control is transferred from the </a:t>
            </a:r>
            <a:r>
              <a:rPr lang="en-US" alt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goto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to the first statement after the label </a:t>
            </a:r>
            <a:r>
              <a:rPr lang="en-US" altLang="en-US" dirty="0">
                <a:solidFill>
                  <a:srgbClr val="000000"/>
                </a:solidFill>
                <a:latin typeface="Consolas" panose="020B0609020204030204" pitchFamily="49" charset="0"/>
              </a:rPr>
              <a:t>end: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Otherwise, we print and increment </a:t>
            </a:r>
            <a:r>
              <a:rPr lang="en-US" altLang="en-US" dirty="0">
                <a:solidFill>
                  <a:srgbClr val="000000"/>
                </a:solidFill>
                <a:latin typeface="Consolas" panose="020B0609020204030204" pitchFamily="49" charset="0"/>
              </a:rPr>
              <a:t>count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, and control transfers from the </a:t>
            </a:r>
            <a:r>
              <a:rPr lang="en-US" alt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goto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to the first statement after the label </a:t>
            </a:r>
            <a:r>
              <a:rPr lang="en-US" altLang="en-US" dirty="0">
                <a:solidFill>
                  <a:srgbClr val="000000"/>
                </a:solidFill>
                <a:latin typeface="Consolas" panose="020B0609020204030204" pitchFamily="49" charset="0"/>
              </a:rPr>
              <a:t>start:</a:t>
            </a:r>
            <a:endParaRPr lang="en-US" altLang="en-US" dirty="0">
              <a:solidFill>
                <a:srgbClr val="000000"/>
              </a:solidFill>
              <a:latin typeface="Cambria" panose="02040503050406030204" pitchFamily="18" charset="0"/>
            </a:endParaRPr>
          </a:p>
        </p:txBody>
      </p:sp>
      <p:sp>
        <p:nvSpPr>
          <p:cNvPr id="82948" name="Footer Placeholder 3"/>
          <p:cNvSpPr>
            <a:spLocks noGrp="1"/>
          </p:cNvSpPr>
          <p:nvPr>
            <p:ph type="ftr" sz="quarter" idx="1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Lucida Sans Unicode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Lucida Sans Unicode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>
                <a:latin typeface="Consolas" panose="020B0609020204030204" pitchFamily="49" charset="0"/>
              </a:rPr>
              <a:t>© 2016 Pearson Education, Ltd.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3757542370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rgbClr val="24B5A1"/>
                </a:solidFill>
                <a:latin typeface="Arial"/>
              </a:rPr>
              <a:t>14.10  </a:t>
            </a:r>
            <a:r>
              <a:rPr lang="en-US" dirty="0">
                <a:solidFill>
                  <a:srgbClr val="3380E6"/>
                </a:solidFill>
                <a:latin typeface="Arial"/>
              </a:rPr>
              <a:t>Unconditional Branching with </a:t>
            </a:r>
            <a:r>
              <a:rPr lang="en-US" dirty="0" err="1">
                <a:solidFill>
                  <a:srgbClr val="3380E6"/>
                </a:solidFill>
                <a:latin typeface="Consolas" panose="020B0609020204030204" pitchFamily="49" charset="0"/>
              </a:rPr>
              <a:t>goto</a:t>
            </a:r>
            <a:r>
              <a:rPr lang="en-US" dirty="0">
                <a:solidFill>
                  <a:srgbClr val="3380E6"/>
                </a:solidFill>
                <a:latin typeface="Consolas" panose="020B0609020204030204" pitchFamily="49" charset="0"/>
              </a:rPr>
              <a:t> (Cont.)</a:t>
            </a:r>
          </a:p>
        </p:txBody>
      </p:sp>
      <p:sp>
        <p:nvSpPr>
          <p:cNvPr id="7680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/>
          </a:bodyPr>
          <a:lstStyle/>
          <a:p>
            <a:pPr eaLnBrk="1" hangingPunct="1">
              <a:lnSpc>
                <a:spcPct val="90000"/>
              </a:lnSpc>
            </a:pP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In Chapter 3, we stated that only three control structures are required to write any program—sequence, selection and repetition. 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When the rules of structured programming are followed, it’s possible to create deeply nested control structures from which it’s difficult to escape efficiently. 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Some programmers use </a:t>
            </a:r>
            <a:r>
              <a:rPr lang="en-US" alt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goto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statements in such situations as a quick exit from a deeply nested structure. </a:t>
            </a:r>
          </a:p>
        </p:txBody>
      </p:sp>
      <p:sp>
        <p:nvSpPr>
          <p:cNvPr id="86020" name="Footer Placeholder 3"/>
          <p:cNvSpPr>
            <a:spLocks noGrp="1"/>
          </p:cNvSpPr>
          <p:nvPr>
            <p:ph type="ftr" sz="quarter" idx="1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Lucida Sans Unicode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Lucida Sans Unicode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>
                <a:latin typeface="Consolas" panose="020B0609020204030204" pitchFamily="49" charset="0"/>
              </a:rPr>
              <a:t>© 2016 Pearson Education, Ltd.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3297400674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rgbClr val="24B5A1"/>
                </a:solidFill>
                <a:latin typeface="Arial"/>
              </a:rPr>
              <a:t>14.10  </a:t>
            </a:r>
            <a:r>
              <a:rPr lang="en-US" dirty="0">
                <a:solidFill>
                  <a:srgbClr val="3380E6"/>
                </a:solidFill>
                <a:latin typeface="Arial"/>
              </a:rPr>
              <a:t>Unconditional Branching with </a:t>
            </a:r>
            <a:r>
              <a:rPr lang="en-US" dirty="0" err="1">
                <a:solidFill>
                  <a:srgbClr val="3380E6"/>
                </a:solidFill>
                <a:latin typeface="Consolas" panose="020B0609020204030204" pitchFamily="49" charset="0"/>
              </a:rPr>
              <a:t>goto</a:t>
            </a:r>
            <a:r>
              <a:rPr lang="en-US" dirty="0">
                <a:solidFill>
                  <a:srgbClr val="3380E6"/>
                </a:solidFill>
                <a:latin typeface="Consolas" panose="020B0609020204030204" pitchFamily="49" charset="0"/>
              </a:rPr>
              <a:t> (Cont.)</a:t>
            </a:r>
          </a:p>
        </p:txBody>
      </p:sp>
      <p:sp>
        <p:nvSpPr>
          <p:cNvPr id="77827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This can eliminate the need to test multiple conditions to escape from a control structure.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There are some additional situations where </a:t>
            </a:r>
            <a:r>
              <a:rPr lang="en-US" altLang="en-US" sz="2400" dirty="0" err="1">
                <a:solidFill>
                  <a:srgbClr val="000000"/>
                </a:solidFill>
                <a:latin typeface="Consolas" panose="020B0609020204030204" pitchFamily="49" charset="0"/>
              </a:rPr>
              <a:t>goto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is actually recommended—see, for example, CERT recommendation MEM12-C, “Consider using a </a:t>
            </a:r>
            <a:r>
              <a:rPr lang="en-US" altLang="en-US" dirty="0" err="1">
                <a:solidFill>
                  <a:srgbClr val="000000"/>
                </a:solidFill>
                <a:latin typeface="Cambria" panose="02040503050406030204" pitchFamily="18" charset="0"/>
              </a:rPr>
              <a:t>Goto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-Chain when leaving a function on error when using and releasing resources.” </a:t>
            </a:r>
          </a:p>
        </p:txBody>
      </p:sp>
      <p:sp>
        <p:nvSpPr>
          <p:cNvPr id="86020" name="Footer Placeholder 3"/>
          <p:cNvSpPr>
            <a:spLocks noGrp="1"/>
          </p:cNvSpPr>
          <p:nvPr>
            <p:ph type="ftr" sz="quarter" idx="1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Lucida Sans Unicode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Lucida Sans Unicode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>
                <a:latin typeface="Consolas" panose="020B0609020204030204" pitchFamily="49" charset="0"/>
              </a:rPr>
              <a:t>© 2016 Pearson Education, Ltd.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16859392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>
                <a:solidFill>
                  <a:srgbClr val="24B5A1"/>
                </a:solidFill>
                <a:latin typeface="Arial"/>
              </a:rPr>
              <a:t>14.2  </a:t>
            </a:r>
            <a:r>
              <a:rPr lang="en-US">
                <a:solidFill>
                  <a:srgbClr val="3380E6"/>
                </a:solidFill>
                <a:latin typeface="Arial"/>
              </a:rPr>
              <a:t>Redirecting I/O (Cont.) </a:t>
            </a:r>
          </a:p>
        </p:txBody>
      </p:sp>
      <p:sp>
        <p:nvSpPr>
          <p:cNvPr id="16387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For example, if the data is stored in file </a:t>
            </a:r>
            <a:r>
              <a:rPr lang="en-US" altLang="en-US" sz="2500" dirty="0">
                <a:solidFill>
                  <a:srgbClr val="000000"/>
                </a:solidFill>
                <a:latin typeface="Consolas" panose="020B0609020204030204" pitchFamily="49" charset="0"/>
              </a:rPr>
              <a:t>input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, the command line</a:t>
            </a:r>
          </a:p>
          <a:p>
            <a:pPr lvl="2" eaLnBrk="1" hangingPunct="1">
              <a:lnSpc>
                <a:spcPct val="80000"/>
              </a:lnSpc>
            </a:pPr>
            <a:r>
              <a:rPr lang="en-US" altLang="en-US" sz="1900" dirty="0">
                <a:solidFill>
                  <a:srgbClr val="000000"/>
                </a:solidFill>
                <a:latin typeface="Consolas" panose="020B0609020204030204" pitchFamily="49" charset="0"/>
              </a:rPr>
              <a:t>$ sum &lt; input</a:t>
            </a:r>
          </a:p>
          <a:p>
            <a:pPr eaLnBrk="1" hangingPunct="1">
              <a:lnSpc>
                <a:spcPct val="80000"/>
              </a:lnSpc>
              <a:buFont typeface="Wingdings 3" panose="05040102010807070707" pitchFamily="18" charset="2"/>
              <a:buNone/>
            </a:pP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	executes the program </a:t>
            </a:r>
            <a:r>
              <a:rPr lang="en-US" altLang="en-US" sz="2500" dirty="0">
                <a:solidFill>
                  <a:srgbClr val="000000"/>
                </a:solidFill>
                <a:latin typeface="Consolas" panose="020B0609020204030204" pitchFamily="49" charset="0"/>
              </a:rPr>
              <a:t>sum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; the</a:t>
            </a:r>
            <a:r>
              <a:rPr lang="en-US" altLang="en-US" sz="2500" dirty="0">
                <a:solidFill>
                  <a:srgbClr val="0000FF"/>
                </a:solidFill>
                <a:latin typeface="Cambria" panose="02040503050406030204" pitchFamily="18" charset="0"/>
              </a:rPr>
              <a:t> redirect input symbol (</a:t>
            </a:r>
            <a:r>
              <a:rPr lang="en-US" altLang="en-US" sz="2500" dirty="0">
                <a:solidFill>
                  <a:srgbClr val="0000FF"/>
                </a:solidFill>
                <a:latin typeface="Consolas" panose="020B0609020204030204" pitchFamily="49" charset="0"/>
              </a:rPr>
              <a:t>&lt;</a:t>
            </a:r>
            <a:r>
              <a:rPr lang="en-US" altLang="en-US" sz="2500" dirty="0">
                <a:solidFill>
                  <a:srgbClr val="0000FF"/>
                </a:solidFill>
                <a:latin typeface="Cambria" panose="02040503050406030204" pitchFamily="18" charset="0"/>
              </a:rPr>
              <a:t>)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 indicates that the data in file </a:t>
            </a:r>
            <a:r>
              <a:rPr lang="en-US" altLang="en-US" sz="2500" dirty="0">
                <a:solidFill>
                  <a:srgbClr val="000000"/>
                </a:solidFill>
                <a:latin typeface="Consolas" panose="020B0609020204030204" pitchFamily="49" charset="0"/>
              </a:rPr>
              <a:t>input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 is to be used as input by the program. 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Redirecting input on a Windows system is performed identically. 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The character </a:t>
            </a:r>
            <a:r>
              <a:rPr lang="en-US" altLang="en-US" sz="2500" dirty="0">
                <a:solidFill>
                  <a:srgbClr val="000000"/>
                </a:solidFill>
                <a:latin typeface="Consolas" panose="020B0609020204030204" pitchFamily="49" charset="0"/>
              </a:rPr>
              <a:t>$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 is a typical Linux/UNIX command-line prompt (some systems use a </a:t>
            </a:r>
            <a:r>
              <a:rPr lang="en-US" altLang="en-US" sz="2500" dirty="0">
                <a:solidFill>
                  <a:srgbClr val="000000"/>
                </a:solidFill>
                <a:latin typeface="Consolas" panose="020B0609020204030204" pitchFamily="49" charset="0"/>
              </a:rPr>
              <a:t>%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 prompt or other symbol). 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The second method of redirecting input is </a:t>
            </a:r>
            <a:r>
              <a:rPr lang="en-US" altLang="en-US" sz="2500" dirty="0">
                <a:solidFill>
                  <a:srgbClr val="0000FF"/>
                </a:solidFill>
                <a:latin typeface="Cambria" panose="02040503050406030204" pitchFamily="18" charset="0"/>
              </a:rPr>
              <a:t>piping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A </a:t>
            </a:r>
            <a:r>
              <a:rPr lang="en-US" altLang="en-US" sz="2500" dirty="0">
                <a:solidFill>
                  <a:srgbClr val="0000FF"/>
                </a:solidFill>
                <a:latin typeface="Cambria" panose="02040503050406030204" pitchFamily="18" charset="0"/>
              </a:rPr>
              <a:t>pipe (|)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 causes the output of one program to be redirected as the input to another program. </a:t>
            </a:r>
          </a:p>
        </p:txBody>
      </p:sp>
      <p:sp>
        <p:nvSpPr>
          <p:cNvPr id="16388" name="Footer Placeholder 3"/>
          <p:cNvSpPr>
            <a:spLocks noGrp="1"/>
          </p:cNvSpPr>
          <p:nvPr>
            <p:ph type="ftr" sz="quarter" idx="1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Lucida Sans Unicode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Lucida Sans Unicode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>
                <a:latin typeface="Consolas" panose="020B0609020204030204" pitchFamily="49" charset="0"/>
              </a:rPr>
              <a:t>© 2016 Pearson Education, Ltd.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42712427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>
                <a:solidFill>
                  <a:srgbClr val="24B5A1"/>
                </a:solidFill>
                <a:latin typeface="Arial"/>
              </a:rPr>
              <a:t>14.2  </a:t>
            </a:r>
            <a:r>
              <a:rPr lang="en-US">
                <a:solidFill>
                  <a:srgbClr val="3380E6"/>
                </a:solidFill>
                <a:latin typeface="Arial"/>
              </a:rPr>
              <a:t>Redirecting I/O (Cont.) </a:t>
            </a:r>
          </a:p>
        </p:txBody>
      </p:sp>
      <p:sp>
        <p:nvSpPr>
          <p:cNvPr id="17411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Suppose program </a:t>
            </a:r>
            <a:r>
              <a:rPr lang="en-US" altLang="en-US" sz="2500" dirty="0">
                <a:solidFill>
                  <a:srgbClr val="000000"/>
                </a:solidFill>
                <a:latin typeface="Consolas" panose="020B0609020204030204" pitchFamily="49" charset="0"/>
              </a:rPr>
              <a:t>random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 outputs a series of random integers; the output of </a:t>
            </a:r>
            <a:r>
              <a:rPr lang="en-US" altLang="en-US" sz="2500" dirty="0">
                <a:solidFill>
                  <a:srgbClr val="000000"/>
                </a:solidFill>
                <a:latin typeface="Consolas" panose="020B0609020204030204" pitchFamily="49" charset="0"/>
              </a:rPr>
              <a:t>random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 can be “piped” directly to program </a:t>
            </a:r>
            <a:r>
              <a:rPr lang="en-US" altLang="en-US" sz="2500" dirty="0">
                <a:solidFill>
                  <a:srgbClr val="000000"/>
                </a:solidFill>
                <a:latin typeface="Consolas" panose="020B0609020204030204" pitchFamily="49" charset="0"/>
              </a:rPr>
              <a:t>sum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 using the command line </a:t>
            </a:r>
          </a:p>
          <a:p>
            <a:pPr lvl="2" eaLnBrk="1" hangingPunct="1">
              <a:lnSpc>
                <a:spcPct val="80000"/>
              </a:lnSpc>
            </a:pPr>
            <a:r>
              <a:rPr lang="en-US" altLang="en-US" sz="1900" dirty="0">
                <a:solidFill>
                  <a:srgbClr val="000000"/>
                </a:solidFill>
                <a:latin typeface="Consolas" panose="020B0609020204030204" pitchFamily="49" charset="0"/>
              </a:rPr>
              <a:t>$ random | sum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This causes the sum of the integers produced by </a:t>
            </a:r>
            <a:r>
              <a:rPr lang="en-US" altLang="en-US" sz="2500" dirty="0">
                <a:solidFill>
                  <a:srgbClr val="000000"/>
                </a:solidFill>
                <a:latin typeface="Consolas" panose="020B0609020204030204" pitchFamily="49" charset="0"/>
              </a:rPr>
              <a:t>random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 to be calculated. 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Piping is performed identically in Linux/UNIX and Windows.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The standard output stream can be redirected to a file by using the </a:t>
            </a:r>
            <a:r>
              <a:rPr lang="en-US" altLang="en-US" sz="2500" dirty="0">
                <a:solidFill>
                  <a:srgbClr val="0000FF"/>
                </a:solidFill>
                <a:latin typeface="Cambria" panose="02040503050406030204" pitchFamily="18" charset="0"/>
              </a:rPr>
              <a:t>redirect output symbol (&gt;)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For example, to redirect the output of program </a:t>
            </a:r>
            <a:r>
              <a:rPr lang="en-US" altLang="en-US" sz="2500" dirty="0">
                <a:solidFill>
                  <a:srgbClr val="000000"/>
                </a:solidFill>
                <a:latin typeface="Consolas" panose="020B0609020204030204" pitchFamily="49" charset="0"/>
              </a:rPr>
              <a:t>random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 to file </a:t>
            </a:r>
            <a:r>
              <a:rPr lang="en-US" altLang="en-US" sz="2500" dirty="0">
                <a:solidFill>
                  <a:srgbClr val="000000"/>
                </a:solidFill>
                <a:latin typeface="Consolas" panose="020B0609020204030204" pitchFamily="49" charset="0"/>
              </a:rPr>
              <a:t>out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, use </a:t>
            </a:r>
          </a:p>
          <a:p>
            <a:pPr lvl="2" eaLnBrk="1" hangingPunct="1">
              <a:lnSpc>
                <a:spcPct val="80000"/>
              </a:lnSpc>
            </a:pPr>
            <a:r>
              <a:rPr lang="en-US" altLang="en-US" sz="1900" dirty="0">
                <a:solidFill>
                  <a:srgbClr val="000000"/>
                </a:solidFill>
                <a:latin typeface="Consolas" panose="020B0609020204030204" pitchFamily="49" charset="0"/>
              </a:rPr>
              <a:t>$ random &gt; out</a:t>
            </a:r>
          </a:p>
        </p:txBody>
      </p:sp>
      <p:sp>
        <p:nvSpPr>
          <p:cNvPr id="17412" name="Footer Placeholder 3"/>
          <p:cNvSpPr>
            <a:spLocks noGrp="1"/>
          </p:cNvSpPr>
          <p:nvPr>
            <p:ph type="ftr" sz="quarter" idx="1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Lucida Sans Unicode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Lucida Sans Unicode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>
                <a:latin typeface="Consolas" panose="020B0609020204030204" pitchFamily="49" charset="0"/>
              </a:rPr>
              <a:t>© 2016 Pearson Education, Ltd.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23015516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>
                <a:solidFill>
                  <a:srgbClr val="24B5A1"/>
                </a:solidFill>
                <a:latin typeface="Arial"/>
              </a:rPr>
              <a:t>14.2  </a:t>
            </a:r>
            <a:r>
              <a:rPr lang="en-US">
                <a:solidFill>
                  <a:srgbClr val="3380E6"/>
                </a:solidFill>
                <a:latin typeface="Arial"/>
              </a:rPr>
              <a:t>Redirecting I/O (Cont.) </a:t>
            </a:r>
          </a:p>
        </p:txBody>
      </p:sp>
      <p:sp>
        <p:nvSpPr>
          <p:cNvPr id="18435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Finally, program output can be appended to the end of an existing file by using the </a:t>
            </a:r>
            <a:r>
              <a:rPr lang="en-US" altLang="en-US" dirty="0">
                <a:solidFill>
                  <a:srgbClr val="0000FF"/>
                </a:solidFill>
                <a:latin typeface="Cambria" panose="02040503050406030204" pitchFamily="18" charset="0"/>
              </a:rPr>
              <a:t>append output symbol (&gt;&gt;)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  <a:p>
            <a:pPr eaLnBrk="1" hangingPunct="1"/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For example, to append the output from program </a:t>
            </a:r>
            <a:r>
              <a:rPr lang="en-US" altLang="en-US" dirty="0">
                <a:solidFill>
                  <a:srgbClr val="000000"/>
                </a:solidFill>
                <a:latin typeface="Consolas" panose="020B0609020204030204" pitchFamily="49" charset="0"/>
              </a:rPr>
              <a:t>random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to file </a:t>
            </a:r>
            <a:r>
              <a:rPr lang="en-US" altLang="en-US" dirty="0">
                <a:solidFill>
                  <a:srgbClr val="000000"/>
                </a:solidFill>
                <a:latin typeface="Consolas" panose="020B0609020204030204" pitchFamily="49" charset="0"/>
              </a:rPr>
              <a:t>out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created in the preceding command line, use the command line</a:t>
            </a:r>
          </a:p>
          <a:p>
            <a:pPr lvl="2" eaLnBrk="1" hangingPunct="1"/>
            <a:r>
              <a:rPr lang="en-US" altLang="en-US" dirty="0">
                <a:solidFill>
                  <a:srgbClr val="000000"/>
                </a:solidFill>
                <a:latin typeface="Consolas" panose="020B0609020204030204" pitchFamily="49" charset="0"/>
              </a:rPr>
              <a:t>$ random &gt;&gt; out</a:t>
            </a:r>
          </a:p>
        </p:txBody>
      </p:sp>
      <p:sp>
        <p:nvSpPr>
          <p:cNvPr id="18436" name="Footer Placeholder 3"/>
          <p:cNvSpPr>
            <a:spLocks noGrp="1"/>
          </p:cNvSpPr>
          <p:nvPr>
            <p:ph type="ftr" sz="quarter" idx="1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Lucida Sans Unicode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Lucida Sans Unicode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>
                <a:latin typeface="Consolas" panose="020B0609020204030204" pitchFamily="49" charset="0"/>
              </a:rPr>
              <a:t>© 2016 Pearson Education, Ltd.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26693861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>
                <a:solidFill>
                  <a:srgbClr val="24B5A1"/>
                </a:solidFill>
                <a:latin typeface="Arial"/>
              </a:rPr>
              <a:t>14.3  </a:t>
            </a:r>
            <a:r>
              <a:rPr lang="en-US">
                <a:solidFill>
                  <a:srgbClr val="3380E6"/>
                </a:solidFill>
                <a:latin typeface="Arial"/>
              </a:rPr>
              <a:t>Variable-Length Argument Lists</a:t>
            </a:r>
          </a:p>
        </p:txBody>
      </p:sp>
      <p:sp>
        <p:nvSpPr>
          <p:cNvPr id="19459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 eaLnBrk="1" hangingPunct="1">
              <a:lnSpc>
                <a:spcPct val="90000"/>
              </a:lnSpc>
            </a:pP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It’s possible to create functions that receive an unspecified number of arguments. 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Most programs in the text have used the standard library function </a:t>
            </a:r>
            <a:r>
              <a:rPr lang="en-US" altLang="en-US" sz="2500" dirty="0" err="1">
                <a:solidFill>
                  <a:srgbClr val="000000"/>
                </a:solidFill>
                <a:latin typeface="Consolas" panose="020B0609020204030204" pitchFamily="49" charset="0"/>
              </a:rPr>
              <a:t>printf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, which, as you know, takes a variable number of arguments. 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As a minimum, </a:t>
            </a:r>
            <a:r>
              <a:rPr lang="en-US" altLang="en-US" sz="2500" dirty="0" err="1">
                <a:solidFill>
                  <a:srgbClr val="000000"/>
                </a:solidFill>
                <a:latin typeface="Consolas" panose="020B0609020204030204" pitchFamily="49" charset="0"/>
              </a:rPr>
              <a:t>printf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 must receive a string as its first argument, but </a:t>
            </a:r>
            <a:r>
              <a:rPr lang="en-US" altLang="en-US" sz="2500" dirty="0" err="1">
                <a:solidFill>
                  <a:srgbClr val="000000"/>
                </a:solidFill>
                <a:latin typeface="Consolas" panose="020B0609020204030204" pitchFamily="49" charset="0"/>
              </a:rPr>
              <a:t>printf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 can receive any number of additional arguments. 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The function prototype for </a:t>
            </a:r>
            <a:r>
              <a:rPr lang="en-US" altLang="en-US" sz="2500" dirty="0" err="1">
                <a:solidFill>
                  <a:srgbClr val="000000"/>
                </a:solidFill>
                <a:latin typeface="Consolas" panose="020B0609020204030204" pitchFamily="49" charset="0"/>
              </a:rPr>
              <a:t>printf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 is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en-US" sz="1900" b="1" dirty="0" err="1">
                <a:solidFill>
                  <a:srgbClr val="0000FF"/>
                </a:solidFill>
                <a:latin typeface="Consolas" panose="020B0609020204030204" pitchFamily="49" charset="0"/>
              </a:rPr>
              <a:t>int</a:t>
            </a:r>
            <a:r>
              <a:rPr lang="en-US" altLang="en-US" sz="1900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altLang="en-US" sz="1900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printf</a:t>
            </a:r>
            <a:r>
              <a:rPr lang="en-US" altLang="en-US" sz="1900" b="1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altLang="en-US" sz="1900" b="1" dirty="0" err="1">
                <a:solidFill>
                  <a:srgbClr val="0000FF"/>
                </a:solidFill>
                <a:latin typeface="Consolas" panose="020B0609020204030204" pitchFamily="49" charset="0"/>
              </a:rPr>
              <a:t>const</a:t>
            </a:r>
            <a:r>
              <a:rPr lang="en-US" altLang="en-US" sz="1900" b="1" dirty="0">
                <a:solidFill>
                  <a:srgbClr val="0000FF"/>
                </a:solidFill>
                <a:latin typeface="Consolas" panose="020B0609020204030204" pitchFamily="49" charset="0"/>
              </a:rPr>
              <a:t> char</a:t>
            </a:r>
            <a:r>
              <a:rPr lang="en-US" altLang="en-US" sz="1900" b="1" dirty="0">
                <a:solidFill>
                  <a:srgbClr val="000000"/>
                </a:solidFill>
                <a:latin typeface="Consolas" panose="020B0609020204030204" pitchFamily="49" charset="0"/>
              </a:rPr>
              <a:t> *format, ...);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The </a:t>
            </a:r>
            <a:r>
              <a:rPr lang="en-US" altLang="en-US" sz="2500" dirty="0">
                <a:solidFill>
                  <a:srgbClr val="0000FF"/>
                </a:solidFill>
                <a:latin typeface="Cambria" panose="02040503050406030204" pitchFamily="18" charset="0"/>
              </a:rPr>
              <a:t>ellipsis (…)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 in the prototype indicates that the function receives a </a:t>
            </a:r>
            <a:r>
              <a:rPr lang="en-US" altLang="en-US" sz="2500" i="1" dirty="0">
                <a:solidFill>
                  <a:srgbClr val="000000"/>
                </a:solidFill>
                <a:latin typeface="Cambria" panose="02040503050406030204" pitchFamily="18" charset="0"/>
              </a:rPr>
              <a:t>variable number of arguments of any type</a:t>
            </a:r>
            <a:r>
              <a:rPr lang="en-US" altLang="en-US" sz="2500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</p:txBody>
      </p:sp>
      <p:sp>
        <p:nvSpPr>
          <p:cNvPr id="19460" name="Footer Placeholder 3"/>
          <p:cNvSpPr>
            <a:spLocks noGrp="1"/>
          </p:cNvSpPr>
          <p:nvPr>
            <p:ph type="ftr" sz="quarter" idx="1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Lucida Sans Unicode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Lucida Sans Unicode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>
                <a:latin typeface="Consolas" panose="020B0609020204030204" pitchFamily="49" charset="0"/>
              </a:rPr>
              <a:t>© 2016 Pearson Education, Ltd.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12142957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>
                <a:solidFill>
                  <a:srgbClr val="24B5A1"/>
                </a:solidFill>
                <a:latin typeface="Arial"/>
              </a:rPr>
              <a:t>14.3  </a:t>
            </a:r>
            <a:r>
              <a:rPr lang="en-US">
                <a:solidFill>
                  <a:srgbClr val="3380E6"/>
                </a:solidFill>
                <a:latin typeface="Arial"/>
              </a:rPr>
              <a:t>Variable-Length Argument Lists (Cont.)</a:t>
            </a:r>
          </a:p>
        </p:txBody>
      </p:sp>
      <p:sp>
        <p:nvSpPr>
          <p:cNvPr id="2048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pPr eaLnBrk="1" hangingPunct="1"/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The ellipsis must always be placed at the </a:t>
            </a:r>
            <a:r>
              <a:rPr lang="en-US" altLang="en-US" i="1" dirty="0">
                <a:solidFill>
                  <a:srgbClr val="000000"/>
                </a:solidFill>
                <a:latin typeface="Cambria" panose="02040503050406030204" pitchFamily="18" charset="0"/>
              </a:rPr>
              <a:t>end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of the parameter list.</a:t>
            </a:r>
          </a:p>
          <a:p>
            <a:pPr eaLnBrk="1" hangingPunct="1"/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The macros and definitions of the </a:t>
            </a:r>
            <a:r>
              <a:rPr lang="en-US" altLang="en-US" dirty="0">
                <a:solidFill>
                  <a:srgbClr val="0000FF"/>
                </a:solidFill>
                <a:latin typeface="Cambria" panose="02040503050406030204" pitchFamily="18" charset="0"/>
              </a:rPr>
              <a:t>variable arguments headers </a:t>
            </a:r>
            <a:r>
              <a:rPr lang="en-US" altLang="en-US" dirty="0">
                <a:solidFill>
                  <a:srgbClr val="0000FF"/>
                </a:solidFill>
                <a:latin typeface="Consolas" panose="020B0609020204030204" pitchFamily="49" charset="0"/>
              </a:rPr>
              <a:t>&lt;</a:t>
            </a:r>
            <a:r>
              <a:rPr lang="en-US" altLang="en-US" dirty="0" err="1">
                <a:solidFill>
                  <a:srgbClr val="0000FF"/>
                </a:solidFill>
                <a:latin typeface="Consolas" panose="020B0609020204030204" pitchFamily="49" charset="0"/>
              </a:rPr>
              <a:t>stdarg.h</a:t>
            </a:r>
            <a:r>
              <a:rPr lang="en-US" altLang="en-US" dirty="0">
                <a:solidFill>
                  <a:srgbClr val="0000FF"/>
                </a:solidFill>
                <a:latin typeface="Consolas" panose="020B0609020204030204" pitchFamily="49" charset="0"/>
              </a:rPr>
              <a:t>&gt;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(Fig. 14.1) provide the capabilities necessary to build functions with </a:t>
            </a:r>
            <a:r>
              <a:rPr lang="en-US" altLang="en-US" dirty="0">
                <a:solidFill>
                  <a:srgbClr val="0000FF"/>
                </a:solidFill>
                <a:latin typeface="Cambria" panose="02040503050406030204" pitchFamily="18" charset="0"/>
              </a:rPr>
              <a:t>variable-length argument lists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. </a:t>
            </a:r>
          </a:p>
          <a:p>
            <a:pPr eaLnBrk="1" hangingPunct="1"/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Figure 14.2 demonstrates function </a:t>
            </a:r>
            <a:r>
              <a:rPr lang="en-US" altLang="en-US" dirty="0">
                <a:solidFill>
                  <a:srgbClr val="000000"/>
                </a:solidFill>
                <a:latin typeface="Consolas" panose="020B0609020204030204" pitchFamily="49" charset="0"/>
              </a:rPr>
              <a:t>average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that receives a variable number of arguments. </a:t>
            </a:r>
          </a:p>
          <a:p>
            <a:pPr eaLnBrk="1" hangingPunct="1"/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The first argument of </a:t>
            </a:r>
            <a:r>
              <a:rPr lang="en-US" altLang="en-US" dirty="0">
                <a:solidFill>
                  <a:srgbClr val="000000"/>
                </a:solidFill>
                <a:latin typeface="Consolas" panose="020B0609020204030204" pitchFamily="49" charset="0"/>
              </a:rPr>
              <a:t>average</a:t>
            </a:r>
            <a:r>
              <a:rPr lang="en-US" altLang="en-US" dirty="0">
                <a:solidFill>
                  <a:srgbClr val="000000"/>
                </a:solidFill>
                <a:latin typeface="Cambria" panose="02040503050406030204" pitchFamily="18" charset="0"/>
              </a:rPr>
              <a:t> is always the number of values to be averaged. </a:t>
            </a:r>
          </a:p>
        </p:txBody>
      </p:sp>
      <p:sp>
        <p:nvSpPr>
          <p:cNvPr id="20484" name="Footer Placeholder 3"/>
          <p:cNvSpPr>
            <a:spLocks noGrp="1"/>
          </p:cNvSpPr>
          <p:nvPr>
            <p:ph type="ftr" sz="quarter" idx="1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Lucida Sans Unicode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Lucida Sans Unicode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>
                <a:latin typeface="Consolas" panose="020B0609020204030204" pitchFamily="49" charset="0"/>
              </a:rPr>
              <a:t>© 2016 Pearson Education, Ltd.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1206551313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22"/>
  <p:tag name="MMPROD_UIDATA" val="&lt;database version=&quot;9.0&quot;&gt;&lt;object type=&quot;1&quot; unique_id=&quot;10001&quot;&gt;&lt;object type=&quot;2&quot; unique_id=&quot;14180&quot;&gt;&lt;object type=&quot;3&quot; unique_id=&quot;14182&quot;&gt;&lt;property id=&quot;20148&quot; value=&quot;5&quot;/&gt;&lt;property id=&quot;20300&quot; value=&quot;Slide 2&quot;/&gt;&lt;property id=&quot;20307&quot; value=&quot;258&quot;/&gt;&lt;/object&gt;&lt;object type=&quot;3&quot; unique_id=&quot;14183&quot;&gt;&lt;property id=&quot;20148&quot; value=&quot;5&quot;/&gt;&lt;property id=&quot;20300&quot; value=&quot;Slide 3&quot;/&gt;&lt;property id=&quot;20307&quot; value=&quot;259&quot;/&gt;&lt;/object&gt;&lt;object type=&quot;3&quot; unique_id=&quot;14184&quot;&gt;&lt;property id=&quot;20148&quot; value=&quot;5&quot;/&gt;&lt;property id=&quot;20300&quot; value=&quot;Slide 12&quot;/&gt;&lt;property id=&quot;20307&quot; value=&quot;260&quot;/&gt;&lt;/object&gt;&lt;object type=&quot;3&quot; unique_id=&quot;14185&quot;&gt;&lt;property id=&quot;20148&quot; value=&quot;5&quot;/&gt;&lt;property id=&quot;20300&quot; value=&quot;Slide 13&quot;/&gt;&lt;property id=&quot;20307&quot; value=&quot;261&quot;/&gt;&lt;/object&gt;&lt;object type=&quot;3&quot; unique_id=&quot;14186&quot;&gt;&lt;property id=&quot;20148&quot; value=&quot;5&quot;/&gt;&lt;property id=&quot;20300&quot; value=&quot;Slide 14&quot;/&gt;&lt;property id=&quot;20307&quot; value=&quot;262&quot;/&gt;&lt;/object&gt;&lt;object type=&quot;3&quot; unique_id=&quot;14187&quot;&gt;&lt;property id=&quot;20148&quot; value=&quot;5&quot;/&gt;&lt;property id=&quot;20300&quot; value=&quot;Slide 15&quot;/&gt;&lt;property id=&quot;20307&quot; value=&quot;263&quot;/&gt;&lt;/object&gt;&lt;object type=&quot;3&quot; unique_id=&quot;14188&quot;&gt;&lt;property id=&quot;20148&quot; value=&quot;5&quot;/&gt;&lt;property id=&quot;20300&quot; value=&quot;Slide 18&quot;/&gt;&lt;property id=&quot;20307&quot; value=&quot;264&quot;/&gt;&lt;/object&gt;&lt;object type=&quot;3&quot; unique_id=&quot;14189&quot;&gt;&lt;property id=&quot;20148&quot; value=&quot;5&quot;/&gt;&lt;property id=&quot;20300&quot; value=&quot;Slide 24&quot;/&gt;&lt;property id=&quot;20307&quot; value=&quot;265&quot;/&gt;&lt;/object&gt;&lt;object type=&quot;3&quot; unique_id=&quot;14190&quot;&gt;&lt;property id=&quot;20148&quot; value=&quot;5&quot;/&gt;&lt;property id=&quot;20300&quot; value=&quot;Slide 25&quot;/&gt;&lt;property id=&quot;20307&quot; value=&quot;266&quot;/&gt;&lt;/object&gt;&lt;object type=&quot;3&quot; unique_id=&quot;14191&quot;&gt;&lt;property id=&quot;20148&quot; value=&quot;5&quot;/&gt;&lt;property id=&quot;20300&quot; value=&quot;Slide 29&quot;/&gt;&lt;property id=&quot;20307&quot; value=&quot;267&quot;/&gt;&lt;/object&gt;&lt;object type=&quot;3&quot; unique_id=&quot;14192&quot;&gt;&lt;property id=&quot;20148&quot; value=&quot;5&quot;/&gt;&lt;property id=&quot;20300&quot; value=&quot;Slide 33&quot;/&gt;&lt;property id=&quot;20307&quot; value=&quot;268&quot;/&gt;&lt;/object&gt;&lt;object type=&quot;3&quot; unique_id=&quot;14193&quot;&gt;&lt;property id=&quot;20148&quot; value=&quot;5&quot;/&gt;&lt;property id=&quot;20300&quot; value=&quot;Slide 41&quot;/&gt;&lt;property id=&quot;20307&quot; value=&quot;269&quot;/&gt;&lt;/object&gt;&lt;object type=&quot;3&quot; unique_id=&quot;14194&quot;&gt;&lt;property id=&quot;20148&quot; value=&quot;5&quot;/&gt;&lt;property id=&quot;20300&quot; value=&quot;Slide 42&quot;/&gt;&lt;property id=&quot;20307&quot; value=&quot;270&quot;/&gt;&lt;/object&gt;&lt;object type=&quot;3&quot; unique_id=&quot;14195&quot;&gt;&lt;property id=&quot;20148&quot; value=&quot;5&quot;/&gt;&lt;property id=&quot;20300&quot; value=&quot;Slide 47&quot;/&gt;&lt;property id=&quot;20307&quot; value=&quot;271&quot;/&gt;&lt;/object&gt;&lt;object type=&quot;3&quot; unique_id=&quot;14196&quot;&gt;&lt;property id=&quot;20148&quot; value=&quot;5&quot;/&gt;&lt;property id=&quot;20300&quot; value=&quot;Slide 50&quot;/&gt;&lt;property id=&quot;20307&quot; value=&quot;272&quot;/&gt;&lt;/object&gt;&lt;object type=&quot;3&quot; unique_id=&quot;14197&quot;&gt;&lt;property id=&quot;20148&quot; value=&quot;5&quot;/&gt;&lt;property id=&quot;20300&quot; value=&quot;Slide 51&quot;/&gt;&lt;property id=&quot;20307&quot; value=&quot;273&quot;/&gt;&lt;/object&gt;&lt;object type=&quot;3&quot; unique_id=&quot;14198&quot;&gt;&lt;property id=&quot;20148&quot; value=&quot;5&quot;/&gt;&lt;property id=&quot;20300&quot; value=&quot;Slide 52&quot;/&gt;&lt;property id=&quot;20307&quot; value=&quot;274&quot;/&gt;&lt;/object&gt;&lt;object type=&quot;3&quot; unique_id=&quot;14199&quot;&gt;&lt;property id=&quot;20148&quot; value=&quot;5&quot;/&gt;&lt;property id=&quot;20300&quot; value=&quot;Slide 53&quot;/&gt;&lt;property id=&quot;20307&quot; value=&quot;275&quot;/&gt;&lt;/object&gt;&lt;object type=&quot;3&quot; unique_id=&quot;14200&quot;&gt;&lt;property id=&quot;20148&quot; value=&quot;5&quot;/&gt;&lt;property id=&quot;20300&quot; value=&quot;Slide 59&quot;/&gt;&lt;property id=&quot;20307&quot; value=&quot;276&quot;/&gt;&lt;/object&gt;&lt;object type=&quot;3&quot; unique_id=&quot;14201&quot;&gt;&lt;property id=&quot;20148&quot; value=&quot;5&quot;/&gt;&lt;property id=&quot;20300&quot; value=&quot;Slide 63&quot;/&gt;&lt;property id=&quot;20307&quot; value=&quot;277&quot;/&gt;&lt;/object&gt;&lt;object type=&quot;3&quot; unique_id=&quot;14202&quot;&gt;&lt;property id=&quot;20148&quot; value=&quot;5&quot;/&gt;&lt;property id=&quot;20300&quot; value=&quot;Slide 64&quot;/&gt;&lt;property id=&quot;20307&quot; value=&quot;278&quot;/&gt;&lt;/object&gt;&lt;object type=&quot;3&quot; unique_id=&quot;14203&quot;&gt;&lt;property id=&quot;20148&quot; value=&quot;5&quot;/&gt;&lt;property id=&quot;20300&quot; value=&quot;Slide 67&quot;/&gt;&lt;property id=&quot;20307&quot; value=&quot;279&quot;/&gt;&lt;/object&gt;&lt;object type=&quot;3&quot; unique_id=&quot;14204&quot;&gt;&lt;property id=&quot;20148&quot; value=&quot;5&quot;/&gt;&lt;property id=&quot;20300&quot; value=&quot;Slide 68&quot;/&gt;&lt;property id=&quot;20307&quot; value=&quot;280&quot;/&gt;&lt;/object&gt;&lt;object type=&quot;3&quot; unique_id=&quot;102049&quot;&gt;&lt;property id=&quot;20148&quot; value=&quot;5&quot;/&gt;&lt;property id=&quot;20300&quot; value=&quot;Slide 1 - &amp;quot;Chapter 14 Other C Topics&amp;quot;&quot;/&gt;&lt;property id=&quot;20307&quot; value=&quot;281&quot;/&gt;&lt;/object&gt;&lt;object type=&quot;3&quot; unique_id=&quot;102050&quot;&gt;&lt;property id=&quot;20148&quot; value=&quot;5&quot;/&gt;&lt;property id=&quot;20300&quot; value=&quot;Slide 4 - &amp;quot;14.1  Introduction&amp;quot;&quot;/&gt;&lt;property id=&quot;20307&quot; value=&quot;282&quot;/&gt;&lt;/object&gt;&lt;object type=&quot;3&quot; unique_id=&quot;102051&quot;&gt;&lt;property id=&quot;20148&quot; value=&quot;5&quot;/&gt;&lt;property id=&quot;20300&quot; value=&quot;Slide 5 - &amp;quot;14.2  Redirecting I/O &amp;quot;&quot;/&gt;&lt;property id=&quot;20307&quot; value=&quot;283&quot;/&gt;&lt;/object&gt;&lt;object type=&quot;3&quot; unique_id=&quot;102052&quot;&gt;&lt;property id=&quot;20148&quot; value=&quot;5&quot;/&gt;&lt;property id=&quot;20300&quot; value=&quot;Slide 6 - &amp;quot;14.2  Redirecting I/O (Cont.) &amp;quot;&quot;/&gt;&lt;property id=&quot;20307&quot; value=&quot;284&quot;/&gt;&lt;/object&gt;&lt;object type=&quot;3&quot; unique_id=&quot;102053&quot;&gt;&lt;property id=&quot;20148&quot; value=&quot;5&quot;/&gt;&lt;property id=&quot;20300&quot; value=&quot;Slide 7 - &amp;quot;14.2  Redirecting I/O (Cont.) &amp;quot;&quot;/&gt;&lt;property id=&quot;20307&quot; value=&quot;285&quot;/&gt;&lt;/object&gt;&lt;object type=&quot;3&quot; unique_id=&quot;102054&quot;&gt;&lt;property id=&quot;20148&quot; value=&quot;5&quot;/&gt;&lt;property id=&quot;20300&quot; value=&quot;Slide 8 - &amp;quot;14.2  Redirecting I/O (Cont.) &amp;quot;&quot;/&gt;&lt;property id=&quot;20307&quot; value=&quot;286&quot;/&gt;&lt;/object&gt;&lt;object type=&quot;3&quot; unique_id=&quot;102055&quot;&gt;&lt;property id=&quot;20148&quot; value=&quot;5&quot;/&gt;&lt;property id=&quot;20300&quot; value=&quot;Slide 9 - &amp;quot;14.2  Redirecting I/O (Cont.) &amp;quot;&quot;/&gt;&lt;property id=&quot;20307&quot; value=&quot;287&quot;/&gt;&lt;/object&gt;&lt;object type=&quot;3&quot; unique_id=&quot;102056&quot;&gt;&lt;property id=&quot;20148&quot; value=&quot;5&quot;/&gt;&lt;property id=&quot;20300&quot; value=&quot;Slide 10 - &amp;quot;14.3  Variable-Length Argument Lists&amp;quot;&quot;/&gt;&lt;property id=&quot;20307&quot; value=&quot;288&quot;/&gt;&lt;/object&gt;&lt;object type=&quot;3&quot; unique_id=&quot;102057&quot;&gt;&lt;property id=&quot;20148&quot; value=&quot;5&quot;/&gt;&lt;property id=&quot;20300&quot; value=&quot;Slide 11 - &amp;quot;14.3  Variable-Length Argument Lists (Cont.)&amp;quot;&quot;/&gt;&lt;property id=&quot;20307&quot; value=&quot;289&quot;/&gt;&lt;/object&gt;&lt;object type=&quot;3&quot; unique_id=&quot;102058&quot;&gt;&lt;property id=&quot;20148&quot; value=&quot;5&quot;/&gt;&lt;property id=&quot;20300&quot; value=&quot;Slide 16 - &amp;quot;14.3  Variable-Length Argument Lists (Cont.)&amp;quot;&quot;/&gt;&lt;property id=&quot;20307&quot; value=&quot;290&quot;/&gt;&lt;/object&gt;&lt;object type=&quot;3&quot; unique_id=&quot;102059&quot;&gt;&lt;property id=&quot;20148&quot; value=&quot;5&quot;/&gt;&lt;property id=&quot;20300&quot; value=&quot;Slide 17 - &amp;quot;14.3  Variable-Length Argument Lists (Cont.)&amp;quot;&quot;/&gt;&lt;property id=&quot;20307&quot; value=&quot;291&quot;/&gt;&lt;/object&gt;&lt;object type=&quot;3&quot; unique_id=&quot;102060&quot;&gt;&lt;property id=&quot;20148&quot; value=&quot;5&quot;/&gt;&lt;property id=&quot;20300&quot; value=&quot;Slide 19 - &amp;quot;14.3  Variable-Length Argument Lists (Cont.)&amp;quot;&quot;/&gt;&lt;property id=&quot;20307&quot; value=&quot;292&quot;/&gt;&lt;/object&gt;&lt;object type=&quot;3&quot; unique_id=&quot;102061&quot;&gt;&lt;property id=&quot;20148&quot; value=&quot;5&quot;/&gt;&lt;property id=&quot;20300&quot; value=&quot;Slide 20 - &amp;quot;14.4  Using Command-Line Arguments&amp;quot;&quot;/&gt;&lt;property id=&quot;20307&quot; value=&quot;293&quot;/&gt;&lt;/object&gt;&lt;object type=&quot;3&quot; unique_id=&quot;102062&quot;&gt;&lt;property id=&quot;20148&quot; value=&quot;5&quot;/&gt;&lt;property id=&quot;20300&quot; value=&quot;Slide 21 - &amp;quot;14.4  Using Command-Line Arguments (Cont.)&amp;quot;&quot;/&gt;&lt;property id=&quot;20307&quot; value=&quot;294&quot;/&gt;&lt;/object&gt;&lt;object type=&quot;3&quot; unique_id=&quot;102063&quot;&gt;&lt;property id=&quot;20148&quot; value=&quot;5&quot;/&gt;&lt;property id=&quot;20300&quot; value=&quot;Slide 22 - &amp;quot;14.4  Using Command-Line Arguments (Cont.)&amp;quot;&quot;/&gt;&lt;property id=&quot;20307&quot; value=&quot;295&quot;/&gt;&lt;/object&gt;&lt;object type=&quot;3&quot; unique_id=&quot;102064&quot;&gt;&lt;property id=&quot;20148&quot; value=&quot;5&quot;/&gt;&lt;property id=&quot;20300&quot; value=&quot;Slide 23 - &amp;quot;14.4  Using Command-Line Arguments (Cont.)&amp;quot;&quot;/&gt;&lt;property id=&quot;20307&quot; value=&quot;296&quot;/&gt;&lt;/object&gt;&lt;object type=&quot;3&quot; unique_id=&quot;102065&quot;&gt;&lt;property id=&quot;20148&quot; value=&quot;5&quot;/&gt;&lt;property id=&quot;20300&quot; value=&quot;Slide 26 - &amp;quot;14.5  Notes on Compiling Multiple-Source-File Programs&amp;quot;&quot;/&gt;&lt;property id=&quot;20307&quot; value=&quot;297&quot;/&gt;&lt;/object&gt;&lt;object type=&quot;3&quot; unique_id=&quot;102066&quot;&gt;&lt;property id=&quot;20148&quot; value=&quot;5&quot;/&gt;&lt;property id=&quot;20300&quot; value=&quot;Slide 27 - &amp;quot;14.5  Notes on Compiling Multiple-Source-File Programs (Cont.)&amp;quot;&quot;/&gt;&lt;property id=&quot;20307&quot; value=&quot;298&quot;/&gt;&lt;/object&gt;&lt;object type=&quot;3&quot; unique_id=&quot;102067&quot;&gt;&lt;property id=&quot;20148&quot; value=&quot;5&quot;/&gt;&lt;property id=&quot;20300&quot; value=&quot;Slide 28 - &amp;quot;14.5  Notes on Compiling Multiple-Source-File Programs (Cont.)&amp;quot;&quot;/&gt;&lt;property id=&quot;20307&quot; value=&quot;299&quot;/&gt;&lt;/object&gt;&lt;object type=&quot;3&quot; unique_id=&quot;102068&quot;&gt;&lt;property id=&quot;20148&quot; value=&quot;5&quot;/&gt;&lt;property id=&quot;20300&quot; value=&quot;Slide 30 - &amp;quot;14.5  Notes on Compiling Multiple-Source-File Programs (Cont.)&amp;quot;&quot;/&gt;&lt;property id=&quot;20307&quot; value=&quot;300&quot;/&gt;&lt;/object&gt;&lt;object type=&quot;3&quot; unique_id=&quot;102069&quot;&gt;&lt;property id=&quot;20148&quot; value=&quot;5&quot;/&gt;&lt;property id=&quot;20300&quot; value=&quot;Slide 31 - &amp;quot;14.5  Notes on Compiling Multiple-Source-File Programs (Cont.)&amp;quot;&quot;/&gt;&lt;property id=&quot;20307&quot; value=&quot;301&quot;/&gt;&lt;/object&gt;&lt;object type=&quot;3&quot; unique_id=&quot;102070&quot;&gt;&lt;property id=&quot;20148&quot; value=&quot;5&quot;/&gt;&lt;property id=&quot;20300&quot; value=&quot;Slide 32 - &amp;quot;14.5  Notes on Compiling Multiple-Source-File Programs (Cont.)&amp;quot;&quot;/&gt;&lt;property id=&quot;20307&quot; value=&quot;302&quot;/&gt;&lt;/object&gt;&lt;object type=&quot;3&quot; unique_id=&quot;102071&quot;&gt;&lt;property id=&quot;20148&quot; value=&quot;5&quot;/&gt;&lt;property id=&quot;20300&quot; value=&quot;Slide 34 - &amp;quot;14.5  Notes on Compiling Multiple-Source-File Programs (Cont.)&amp;quot;&quot;/&gt;&lt;property id=&quot;20307&quot; value=&quot;303&quot;/&gt;&lt;/object&gt;&lt;object type=&quot;3&quot; unique_id=&quot;102072&quot;&gt;&lt;property id=&quot;20148&quot; value=&quot;5&quot;/&gt;&lt;property id=&quot;20300&quot; value=&quot;Slide 35 - &amp;quot;14.5  Notes on Compiling Multiple-Source-File Programs (Cont.)&amp;quot;&quot;/&gt;&lt;property id=&quot;20307&quot; value=&quot;304&quot;/&gt;&lt;/object&gt;&lt;object type=&quot;3&quot; unique_id=&quot;102073&quot;&gt;&lt;property id=&quot;20148&quot; value=&quot;5&quot;/&gt;&lt;property id=&quot;20300&quot; value=&quot;Slide 36 - &amp;quot;14.5  Notes on Compiling Multiple-Source-File Programs (Cont.)&amp;quot;&quot;/&gt;&lt;property id=&quot;20307&quot; value=&quot;305&quot;/&gt;&lt;/object&gt;&lt;object type=&quot;3&quot; unique_id=&quot;102074&quot;&gt;&lt;property id=&quot;20148&quot; value=&quot;5&quot;/&gt;&lt;property id=&quot;20300&quot; value=&quot;Slide 37 - &amp;quot;14.5  Notes on Compiling Multiple-Source-File Programs (Cont.)&amp;quot;&quot;/&gt;&lt;property id=&quot;20307&quot; value=&quot;306&quot;/&gt;&lt;/object&gt;&lt;object type=&quot;3&quot; unique_id=&quot;102075&quot;&gt;&lt;property id=&quot;20148&quot; value=&quot;5&quot;/&gt;&lt;property id=&quot;20300&quot; value=&quot;Slide 38 - &amp;quot;14.6  Program Termination with exit and atexit&amp;quot;&quot;/&gt;&lt;property id=&quot;20307&quot; value=&quot;307&quot;/&gt;&lt;/object&gt;&lt;object type=&quot;3&quot; unique_id=&quot;102076&quot;&gt;&lt;property id=&quot;20148&quot; value=&quot;5&quot;/&gt;&lt;property id=&quot;20300&quot; value=&quot;Slide 39 - &amp;quot;14.6  Program Termination with exit and atexit (Cont.)&amp;quot;&quot;/&gt;&lt;property id=&quot;20307&quot; value=&quot;308&quot;/&gt;&lt;/object&gt;&lt;object type=&quot;3&quot; unique_id=&quot;102077&quot;&gt;&lt;property id=&quot;20148&quot; value=&quot;5&quot;/&gt;&lt;property id=&quot;20300&quot; value=&quot;Slide 40 - &amp;quot;14.6  Program Termination with exit and atexit (Cont.)&amp;quot;&quot;/&gt;&lt;property id=&quot;20307&quot; value=&quot;309&quot;/&gt;&lt;/object&gt;&lt;object type=&quot;3&quot; unique_id=&quot;102078&quot;&gt;&lt;property id=&quot;20148&quot; value=&quot;5&quot;/&gt;&lt;property id=&quot;20300&quot; value=&quot;Slide 43 - &amp;quot;14.7  Suffixes for Integer and Floating-Point Literals&amp;quot;&quot;/&gt;&lt;property id=&quot;20307&quot; value=&quot;310&quot;/&gt;&lt;/object&gt;&lt;object type=&quot;3&quot; unique_id=&quot;102079&quot;&gt;&lt;property id=&quot;20148&quot; value=&quot;5&quot;/&gt;&lt;property id=&quot;20300&quot; value=&quot;Slide 44 - &amp;quot;14.7  Suffixes for Integer and Floating-Point Constants (Cont.)&amp;quot;&quot;/&gt;&lt;property id=&quot;20307&quot; value=&quot;311&quot;/&gt;&lt;/object&gt;&lt;object type=&quot;3&quot; unique_id=&quot;102080&quot;&gt;&lt;property id=&quot;20148&quot; value=&quot;5&quot;/&gt;&lt;property id=&quot;20300&quot; value=&quot;Slide 45 - &amp;quot;14.8  Signal Handling&amp;quot;&quot;/&gt;&lt;property id=&quot;20307&quot; value=&quot;312&quot;/&gt;&lt;/object&gt;&lt;object type=&quot;3&quot; unique_id=&quot;102081&quot;&gt;&lt;property id=&quot;20148&quot; value=&quot;5&quot;/&gt;&lt;property id=&quot;20300&quot; value=&quot;Slide 46 - &amp;quot;14.8  Signal Handling (Cont.)&amp;quot;&quot;/&gt;&lt;property id=&quot;20307&quot; value=&quot;313&quot;/&gt;&lt;/object&gt;&lt;object type=&quot;3&quot; unique_id=&quot;102082&quot;&gt;&lt;property id=&quot;20148&quot; value=&quot;5&quot;/&gt;&lt;property id=&quot;20300&quot; value=&quot;Slide 48 - &amp;quot;14.8  Signal Handling (Cont.)&amp;quot;&quot;/&gt;&lt;property id=&quot;20307&quot; value=&quot;314&quot;/&gt;&lt;/object&gt;&lt;object type=&quot;3&quot; unique_id=&quot;102083&quot;&gt;&lt;property id=&quot;20148&quot; value=&quot;5&quot;/&gt;&lt;property id=&quot;20300&quot; value=&quot;Slide 49 - &amp;quot;14.8  Signal Handling (Cont.)&amp;quot;&quot;/&gt;&lt;property id=&quot;20307&quot; value=&quot;315&quot;/&gt;&lt;/object&gt;&lt;object type=&quot;3&quot; unique_id=&quot;102084&quot;&gt;&lt;property id=&quot;20148&quot; value=&quot;5&quot;/&gt;&lt;property id=&quot;20300&quot; value=&quot;Slide 54 - &amp;quot;14.9  Dynamic Memory Allocation: Functions calloc and realloc&amp;quot;&quot;/&gt;&lt;property id=&quot;20307&quot; value=&quot;316&quot;/&gt;&lt;/object&gt;&lt;object type=&quot;3&quot; unique_id=&quot;102085&quot;&gt;&lt;property id=&quot;20148&quot; value=&quot;5&quot;/&gt;&lt;property id=&quot;20300&quot; value=&quot;Slide 55 - &amp;quot;14.9  Dynamic Memory Allocation: Functions calloc and realloc (Cont.)&amp;quot;&quot;/&gt;&lt;property id=&quot;20307&quot; value=&quot;317&quot;/&gt;&lt;/object&gt;&lt;object type=&quot;3&quot; unique_id=&quot;102086&quot;&gt;&lt;property id=&quot;20148&quot; value=&quot;5&quot;/&gt;&lt;property id=&quot;20300&quot; value=&quot;Slide 56 - &amp;quot;14.9  Dynamic Memory Allocation: Functions calloc and realloc (Cont.)&amp;quot;&quot;/&gt;&lt;property id=&quot;20307&quot; value=&quot;318&quot;/&gt;&lt;/object&gt;&lt;object type=&quot;3&quot; unique_id=&quot;102087&quot;&gt;&lt;property id=&quot;20148&quot; value=&quot;5&quot;/&gt;&lt;property id=&quot;20300&quot; value=&quot;Slide 57 - &amp;quot;14.9  Dynamic Memory Allocation: Functions calloc and realloc (Cont.)&amp;quot;&quot;/&gt;&lt;property id=&quot;20307&quot; value=&quot;319&quot;/&gt;&lt;/object&gt;&lt;object type=&quot;3&quot; unique_id=&quot;102088&quot;&gt;&lt;property id=&quot;20148&quot; value=&quot;5&quot;/&gt;&lt;property id=&quot;20300&quot; value=&quot;Slide 58 - &amp;quot;14.9  Dynamic Memory Allocation: Functions calloc and realloc (Cont.)&amp;quot;&quot;/&gt;&lt;property id=&quot;20307&quot; value=&quot;320&quot;/&gt;&lt;/object&gt;&lt;object type=&quot;3&quot; unique_id=&quot;102089&quot;&gt;&lt;property id=&quot;20148&quot; value=&quot;5&quot;/&gt;&lt;property id=&quot;20300&quot; value=&quot;Slide 60 - &amp;quot;14.10  Unconditional Branching with goto&amp;quot;&quot;/&gt;&lt;property id=&quot;20307&quot; value=&quot;321&quot;/&gt;&lt;/object&gt;&lt;object type=&quot;3&quot; unique_id=&quot;102090&quot;&gt;&lt;property id=&quot;20148&quot; value=&quot;5&quot;/&gt;&lt;property id=&quot;20300&quot; value=&quot;Slide 61 - &amp;quot;14.10  Unconditional Branching with goto (Cont.)&amp;quot;&quot;/&gt;&lt;property id=&quot;20307&quot; value=&quot;322&quot;/&gt;&lt;/object&gt;&lt;object type=&quot;3&quot; unique_id=&quot;102091&quot;&gt;&lt;property id=&quot;20148&quot; value=&quot;5&quot;/&gt;&lt;property id=&quot;20300&quot; value=&quot;Slide 62 - &amp;quot;14.10  Unconditional Branching with goto (Cont.)&amp;quot;&quot;/&gt;&lt;property id=&quot;20307&quot; value=&quot;323&quot;/&gt;&lt;/object&gt;&lt;object type=&quot;3&quot; unique_id=&quot;102092&quot;&gt;&lt;property id=&quot;20148&quot; value=&quot;5&quot;/&gt;&lt;property id=&quot;20300&quot; value=&quot;Slide 65 - &amp;quot;14.10  Unconditional Branching with goto (Cont.)&amp;quot;&quot;/&gt;&lt;property id=&quot;20307&quot; value=&quot;324&quot;/&gt;&lt;/object&gt;&lt;object type=&quot;3&quot; unique_id=&quot;102093&quot;&gt;&lt;property id=&quot;20148&quot; value=&quot;5&quot;/&gt;&lt;property id=&quot;20300&quot; value=&quot;Slide 66 - &amp;quot;14.10  Unconditional Branching with goto (Cont.)&amp;quot;&quot;/&gt;&lt;property id=&quot;20307&quot; value=&quot;325&quot;/&gt;&lt;/object&gt;&lt;/object&gt;&lt;object type=&quot;8&quot; unique_id=&quot;14230&quot;&gt;&lt;/object&gt;&lt;/object&gt;&lt;/database&gt;"/>
  <p:tag name="SECTOMILLISECCONVERTED" val="1"/>
</p:tagLst>
</file>

<file path=ppt/theme/theme1.xml><?xml version="1.0" encoding="utf-8"?>
<a:theme xmlns:a="http://schemas.openxmlformats.org/drawingml/2006/main" name="chtp8_07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chtp8_15</Template>
  <TotalTime>9</TotalTime>
  <Words>4466</Words>
  <Application>Microsoft Office PowerPoint</Application>
  <PresentationFormat>Ekran Gösterisi (4:3)</PresentationFormat>
  <Paragraphs>278</Paragraphs>
  <Slides>45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45</vt:i4>
      </vt:variant>
    </vt:vector>
  </HeadingPairs>
  <TitlesOfParts>
    <vt:vector size="51" baseType="lpstr">
      <vt:lpstr>Arial</vt:lpstr>
      <vt:lpstr>Calibri</vt:lpstr>
      <vt:lpstr>Cambria</vt:lpstr>
      <vt:lpstr>Consolas</vt:lpstr>
      <vt:lpstr>Wingdings 3</vt:lpstr>
      <vt:lpstr>chtp8_07</vt:lpstr>
      <vt:lpstr>Chapter 14 Other C Topics</vt:lpstr>
      <vt:lpstr>14.1  Introduction</vt:lpstr>
      <vt:lpstr>14.2  Redirecting I/O </vt:lpstr>
      <vt:lpstr>14.2  Redirecting I/O (Cont.) </vt:lpstr>
      <vt:lpstr>14.2  Redirecting I/O (Cont.) </vt:lpstr>
      <vt:lpstr>14.2  Redirecting I/O (Cont.) </vt:lpstr>
      <vt:lpstr>14.2  Redirecting I/O (Cont.) </vt:lpstr>
      <vt:lpstr>14.3  Variable-Length Argument Lists</vt:lpstr>
      <vt:lpstr>14.3  Variable-Length Argument Lists (Cont.)</vt:lpstr>
      <vt:lpstr>14.3  Variable-Length Argument Lists (Cont.)</vt:lpstr>
      <vt:lpstr>14.3  Variable-Length Argument Lists (Cont.)</vt:lpstr>
      <vt:lpstr>14.3  Variable-Length Argument Lists (Cont.)</vt:lpstr>
      <vt:lpstr>14.4  Using Command-Line Arguments</vt:lpstr>
      <vt:lpstr>14.4  Using Command-Line Arguments (Cont.)</vt:lpstr>
      <vt:lpstr>14.4  Using Command-Line Arguments (Cont.)</vt:lpstr>
      <vt:lpstr>14.4  Using Command-Line Arguments (Cont.)</vt:lpstr>
      <vt:lpstr>14.5  Notes on Compiling Multiple-Source-File Programs</vt:lpstr>
      <vt:lpstr>14.5  Notes on Compiling Multiple-Source-File Programs (Cont.)</vt:lpstr>
      <vt:lpstr>14.5  Notes on Compiling Multiple-Source-File Programs (Cont.)</vt:lpstr>
      <vt:lpstr>14.5  Notes on Compiling Multiple-Source-File Programs (Cont.)</vt:lpstr>
      <vt:lpstr>14.5  Notes on Compiling Multiple-Source-File Programs (Cont.)</vt:lpstr>
      <vt:lpstr>14.5  Notes on Compiling Multiple-Source-File Programs (Cont.)</vt:lpstr>
      <vt:lpstr>14.5  Notes on Compiling Multiple-Source-File Programs (Cont.)</vt:lpstr>
      <vt:lpstr>14.5  Notes on Compiling Multiple-Source-File Programs (Cont.)</vt:lpstr>
      <vt:lpstr>14.5  Notes on Compiling Multiple-Source-File Programs (Cont.)</vt:lpstr>
      <vt:lpstr>14.5  Notes on Compiling Multiple-Source-File Programs (Cont.)</vt:lpstr>
      <vt:lpstr>14.6  Program Termination with exit and atexit</vt:lpstr>
      <vt:lpstr>14.6  Program Termination with exit and atexit (Cont.)</vt:lpstr>
      <vt:lpstr>14.6  Program Termination with exit and atexit (Cont.)</vt:lpstr>
      <vt:lpstr>14.7  Suffixes for Integer and Floating-Point Literals</vt:lpstr>
      <vt:lpstr>14.7  Suffixes for Integer and Floating-Point Constants (Cont.)</vt:lpstr>
      <vt:lpstr>14.8  Signal Handling</vt:lpstr>
      <vt:lpstr>14.8  Signal Handling (Cont.)</vt:lpstr>
      <vt:lpstr>14.8  Signal Handling (Cont.)</vt:lpstr>
      <vt:lpstr>14.8  Signal Handling (Cont.)</vt:lpstr>
      <vt:lpstr>14.9  Dynamic Memory Allocation: Functions calloc and realloc</vt:lpstr>
      <vt:lpstr>14.9  Dynamic Memory Allocation: Functions calloc and realloc (Cont.)</vt:lpstr>
      <vt:lpstr>14.9  Dynamic Memory Allocation: Functions calloc and realloc (Cont.)</vt:lpstr>
      <vt:lpstr>14.9  Dynamic Memory Allocation: Functions calloc and realloc (Cont.)</vt:lpstr>
      <vt:lpstr>14.9  Dynamic Memory Allocation: Functions calloc and realloc (Cont.)</vt:lpstr>
      <vt:lpstr>14.10  Unconditional Branching with goto</vt:lpstr>
      <vt:lpstr>14.10  Unconditional Branching with goto (Cont.)</vt:lpstr>
      <vt:lpstr>14.10  Unconditional Branching with goto (Cont.)</vt:lpstr>
      <vt:lpstr>14.10  Unconditional Branching with goto (Cont.)</vt:lpstr>
      <vt:lpstr>14.10  Unconditional Branching with goto (Cont.)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irem</cp:lastModifiedBy>
  <cp:revision>6</cp:revision>
  <dcterms:created xsi:type="dcterms:W3CDTF">2015-04-27T19:09:16Z</dcterms:created>
  <dcterms:modified xsi:type="dcterms:W3CDTF">2022-10-05T12:51:59Z</dcterms:modified>
</cp:coreProperties>
</file>