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281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313" r:id="rId34"/>
    <p:sldId id="314" r:id="rId35"/>
    <p:sldId id="315" r:id="rId36"/>
    <p:sldId id="316" r:id="rId37"/>
    <p:sldId id="317" r:id="rId38"/>
    <p:sldId id="318" r:id="rId39"/>
    <p:sldId id="319" r:id="rId40"/>
    <p:sldId id="320" r:id="rId41"/>
    <p:sldId id="321" r:id="rId42"/>
    <p:sldId id="322" r:id="rId43"/>
    <p:sldId id="323" r:id="rId44"/>
    <p:sldId id="324" r:id="rId45"/>
    <p:sldId id="325" r:id="rId46"/>
  </p:sldIdLst>
  <p:sldSz cx="9144000" cy="6858000" type="screen4x3"/>
  <p:notesSz cx="6858000" cy="9144000"/>
  <p:photoAlbum/>
  <p:custDataLst>
    <p:tags r:id="rId4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691" autoAdjust="0"/>
    <p:restoredTop sz="9466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E5B6AD-E420-4A48-B372-472DF2AEA86B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6F049C-2249-4411-BC09-6DE034CA30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76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695F2-450B-4CDA-AA20-BF02F25B7BE1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5968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D7977-95DD-4365-AADA-36176B850217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356350"/>
            <a:ext cx="5791200" cy="365125"/>
          </a:xfrm>
        </p:spPr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0B20-75FC-4604-A24C-B4169F01E5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58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DCD85-B583-4E0C-9ABF-B316FEB8E842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0B20-75FC-4604-A24C-B4169F01E5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59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B630-6643-4602-8FC5-180F83568A6A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0B20-75FC-4604-A24C-B4169F01E5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502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EEBBA7-15FF-40FB-9531-3084A8E13D29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1600200" y="6356352"/>
            <a:ext cx="594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E0B20-75FC-4604-A24C-B4169F01E5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8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BD15-D40E-46F3-9827-0C760671C713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5638800" cy="365126"/>
          </a:xfrm>
        </p:spPr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0B20-75FC-4604-A24C-B4169F01E5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88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63688-772C-4D9A-911E-CB8E7C833CF8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0B20-75FC-4604-A24C-B4169F01E5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02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B1E3-9E72-4454-A80C-0A88FFC3B7E5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0B20-75FC-4604-A24C-B4169F01E5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45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16454-2C76-4E3F-8825-993B9C4CB9A1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0B20-75FC-4604-A24C-B4169F01E5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030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0A80C-E4DB-44EF-BB3D-6F5609341957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0B20-75FC-4604-A24C-B4169F01E5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67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35AA-A426-42E1-98D5-6BAB0FF28EAD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5943600" cy="365125"/>
          </a:xfrm>
        </p:spPr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0B20-75FC-4604-A24C-B4169F01E5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800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1853A-BB34-4671-BE35-C38170C1D93B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0B20-75FC-4604-A24C-B4169F01E5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96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90439-2844-4160-A6A8-0D8701D3909B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E0B20-75FC-4604-A24C-B4169F01E5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255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C127A-7AC3-47ED-84D8-B7BDD9E76D60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E0B20-75FC-4604-A24C-B4169F01E5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55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Chapter 14</a:t>
            </a:r>
            <a:br>
              <a:rPr lang="en-US" dirty="0"/>
            </a:br>
            <a:r>
              <a:rPr lang="en-US" dirty="0"/>
              <a:t>Other C Topics</a:t>
            </a:r>
          </a:p>
        </p:txBody>
      </p:sp>
      <p:sp>
        <p:nvSpPr>
          <p:cNvPr id="10243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R="0"/>
            <a:r>
              <a:rPr lang="en-US" altLang="en-US" dirty="0"/>
              <a:t>C How to Program, 8/e, GE</a:t>
            </a:r>
          </a:p>
          <a:p>
            <a:pPr marR="0"/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07224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14.3  </a:t>
            </a:r>
            <a:r>
              <a:rPr lang="en-US">
                <a:solidFill>
                  <a:srgbClr val="3380E6"/>
                </a:solidFill>
                <a:latin typeface="Arial"/>
              </a:rPr>
              <a:t>Variable-Length Argument Lists (Cont.)</a:t>
            </a:r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average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uses all the definitions and macros of header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stdarg.h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Object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ap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of type</a:t>
            </a:r>
            <a:r>
              <a:rPr lang="en-US" altLang="en-US" sz="2500" dirty="0">
                <a:solidFill>
                  <a:srgbClr val="0000FF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Consolas" panose="020B0609020204030204" pitchFamily="49" charset="0"/>
              </a:rPr>
              <a:t>va_list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is used by macros </a:t>
            </a:r>
            <a:r>
              <a:rPr lang="en-US" altLang="en-US" sz="2500" dirty="0" err="1">
                <a:solidFill>
                  <a:srgbClr val="0000FF"/>
                </a:solidFill>
                <a:latin typeface="Consolas" panose="020B0609020204030204" pitchFamily="49" charset="0"/>
              </a:rPr>
              <a:t>va_start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2500" dirty="0" err="1">
                <a:solidFill>
                  <a:srgbClr val="0000FF"/>
                </a:solidFill>
                <a:latin typeface="Consolas" panose="020B0609020204030204" pitchFamily="49" charset="0"/>
              </a:rPr>
              <a:t>va_arg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and</a:t>
            </a:r>
            <a:r>
              <a:rPr lang="en-US" altLang="en-US" sz="2500" dirty="0">
                <a:solidFill>
                  <a:srgbClr val="0000FF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Consolas" panose="020B0609020204030204" pitchFamily="49" charset="0"/>
              </a:rPr>
              <a:t>va_end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to process the variable-length argument list of function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average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 function begins by invoking macro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va_start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to initialize object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ap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for use in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va_arg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va_end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 macro receives two arguments—object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ap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and the identifier of the rightmost argument in the argument list </a:t>
            </a:r>
            <a:r>
              <a:rPr lang="en-US" altLang="en-US" sz="2500" i="1" dirty="0">
                <a:solidFill>
                  <a:srgbClr val="000000"/>
                </a:solidFill>
                <a:latin typeface="Cambria" panose="02040503050406030204" pitchFamily="18" charset="0"/>
              </a:rPr>
              <a:t>before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the ellipsis—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in this case (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va_start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uses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here to determine where the variable-length argument list begins). </a:t>
            </a:r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latin typeface="Consolas" panose="020B0609020204030204" pitchFamily="49" charset="0"/>
              </a:rPr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787732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14.3  </a:t>
            </a:r>
            <a:r>
              <a:rPr lang="en-US">
                <a:solidFill>
                  <a:srgbClr val="3380E6"/>
                </a:solidFill>
                <a:latin typeface="Arial"/>
              </a:rPr>
              <a:t>Variable-Length Argument Lists (Cont.)</a:t>
            </a:r>
          </a:p>
        </p:txBody>
      </p:sp>
      <p:sp>
        <p:nvSpPr>
          <p:cNvPr id="26627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Next, function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average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repeatedly adds the arguments in the variable-length argument list to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total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 value to be added to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total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is retrieved from the argument list by invoking macro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va_arg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Macro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va_arg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receives two arguments—object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ap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and the type of the value expected in the argument list—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double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in this case.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 macro returns the value of the argument.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average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invokes macro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va_end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with object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ap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as an argument to facilitate a normal return to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from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average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Finally, the average is calculated and returned to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latin typeface="Consolas" panose="020B0609020204030204" pitchFamily="49" charset="0"/>
              </a:rPr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862345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14.3  </a:t>
            </a:r>
            <a:r>
              <a:rPr lang="en-US">
                <a:solidFill>
                  <a:srgbClr val="3380E6"/>
                </a:solidFill>
                <a:latin typeface="Arial"/>
              </a:rPr>
              <a:t>Variable-Length Argument Lists (Cont.)</a:t>
            </a:r>
          </a:p>
        </p:txBody>
      </p:sp>
      <p:sp>
        <p:nvSpPr>
          <p:cNvPr id="2867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reader may question how function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function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scanf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know what type to use in each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va_arg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macro.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answer is that they scan the format conversion </a:t>
            </a:r>
            <a:r>
              <a:rPr lang="en-US" altLang="en-US" dirty="0" err="1">
                <a:solidFill>
                  <a:srgbClr val="000000"/>
                </a:solidFill>
                <a:latin typeface="Cambria" panose="02040503050406030204" pitchFamily="18" charset="0"/>
              </a:rPr>
              <a:t>specifiers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the format control string to determine the type of the next argument to be processed.</a:t>
            </a:r>
          </a:p>
        </p:txBody>
      </p:sp>
      <p:sp>
        <p:nvSpPr>
          <p:cNvPr id="2867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latin typeface="Consolas" panose="020B0609020204030204" pitchFamily="49" charset="0"/>
              </a:rPr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632763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14.4  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Using Command-Line Arguments</a:t>
            </a:r>
          </a:p>
        </p:txBody>
      </p:sp>
      <p:sp>
        <p:nvSpPr>
          <p:cNvPr id="29699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On many systems, it’s possible to pass arguments to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from a command line by including parameters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argc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char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*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argv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[]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in the parameter list of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Parameter </a:t>
            </a:r>
            <a:r>
              <a:rPr lang="en-US" altLang="en-US" sz="2500" dirty="0" err="1">
                <a:solidFill>
                  <a:srgbClr val="0000FF"/>
                </a:solidFill>
                <a:latin typeface="Consolas" panose="020B0609020204030204" pitchFamily="49" charset="0"/>
              </a:rPr>
              <a:t>argc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receives the number of command-line arguments that the user has entered. </a:t>
            </a:r>
          </a:p>
          <a:p>
            <a:pPr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Parameter </a:t>
            </a:r>
            <a:r>
              <a:rPr lang="en-US" altLang="en-US" sz="2500" dirty="0" err="1">
                <a:solidFill>
                  <a:srgbClr val="0000FF"/>
                </a:solidFill>
                <a:latin typeface="Consolas" panose="020B0609020204030204" pitchFamily="49" charset="0"/>
              </a:rPr>
              <a:t>argv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is an array of strings in which the actual command-line arguments are stored. </a:t>
            </a:r>
          </a:p>
          <a:p>
            <a:pPr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Common uses of command-line arguments include passing options to a program and passing filenames to a program. </a:t>
            </a:r>
          </a:p>
          <a:p>
            <a:pPr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Figure 14.3 copies a file into another file one character at a time. </a:t>
            </a:r>
          </a:p>
        </p:txBody>
      </p:sp>
      <p:sp>
        <p:nvSpPr>
          <p:cNvPr id="2970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latin typeface="Consolas" panose="020B0609020204030204" pitchFamily="49" charset="0"/>
              </a:rPr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4052876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14.4  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Using Command-Line Arguments (Cont.)</a:t>
            </a:r>
          </a:p>
        </p:txBody>
      </p:sp>
      <p:sp>
        <p:nvSpPr>
          <p:cNvPr id="3072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We assume that the executable file for the program is called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mycopy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A typical command line for the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mycopy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program on a Linux/UNIX system is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$ </a:t>
            </a:r>
            <a:r>
              <a:rPr lang="en-US" altLang="en-US" sz="1900" dirty="0" err="1">
                <a:solidFill>
                  <a:srgbClr val="000000"/>
                </a:solidFill>
                <a:latin typeface="Consolas" panose="020B0609020204030204" pitchFamily="49" charset="0"/>
              </a:rPr>
              <a:t>mycopy</a:t>
            </a:r>
            <a:r>
              <a:rPr lang="en-US" alt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 input output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This command line indicates that file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input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is to be copied to file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output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When the program is executed, if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argc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is not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3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(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mycopy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counts as one of the arguments), the program prints an error message and terminates.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Otherwise, array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argv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contains the strings 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"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mycopy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"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"input"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"output"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3072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latin typeface="Consolas" panose="020B0609020204030204" pitchFamily="49" charset="0"/>
              </a:rPr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455996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14.4  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Using Command-Line Arguments (Cont.)</a:t>
            </a:r>
          </a:p>
        </p:txBody>
      </p:sp>
      <p:sp>
        <p:nvSpPr>
          <p:cNvPr id="31747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 second and third arguments on the command line are used as file names by the program. </a:t>
            </a:r>
          </a:p>
          <a:p>
            <a:pPr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 files are opened using function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fopen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If both files are opened successfully, characters are read from file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input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and written to file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output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until the end-of-file indicator for file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input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is set. </a:t>
            </a:r>
          </a:p>
          <a:p>
            <a:pPr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Then the program terminates. </a:t>
            </a:r>
          </a:p>
          <a:p>
            <a:pPr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 result is an exact copy of file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input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(if no errors occur during processing. </a:t>
            </a:r>
          </a:p>
          <a:p>
            <a:pPr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See your system documentation for more information on command-line arguments.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</a:p>
        </p:txBody>
      </p:sp>
      <p:sp>
        <p:nvSpPr>
          <p:cNvPr id="3174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latin typeface="Consolas" panose="020B0609020204030204" pitchFamily="49" charset="0"/>
              </a:rPr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7939176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14.4  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Using Command-Line Arguments (Cont.)</a:t>
            </a:r>
          </a:p>
        </p:txBody>
      </p:sp>
      <p:sp>
        <p:nvSpPr>
          <p:cNvPr id="3277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In Visual C++, you can specify the command-line arguments by right clicking the project name in the Solution Explorer and selecting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Properties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then expanding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Configuration Properties, 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selecting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Debugging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entering the arguments in the textbox to the right of </a:t>
            </a:r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Command Arguments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</p:txBody>
      </p:sp>
      <p:sp>
        <p:nvSpPr>
          <p:cNvPr id="3277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latin typeface="Consolas" panose="020B0609020204030204" pitchFamily="49" charset="0"/>
              </a:rPr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7027637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14.5  </a:t>
            </a:r>
            <a:r>
              <a:rPr lang="en-US">
                <a:solidFill>
                  <a:srgbClr val="3380E6"/>
                </a:solidFill>
                <a:latin typeface="Arial"/>
              </a:rPr>
              <a:t>Notes on Compiling Multiple-Source-File Programs</a:t>
            </a:r>
          </a:p>
        </p:txBody>
      </p:sp>
      <p:sp>
        <p:nvSpPr>
          <p:cNvPr id="3584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It’s possible to build programs that consist of multiple source files.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There are several considerations when creating programs in multiple files.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For example, the definition of a function must be entirely contained in one file—it cannot span two or more files.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In Chapter 5, we introduced the concepts of storage class and scope.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We learned that variables declared </a:t>
            </a:r>
            <a:r>
              <a:rPr lang="en-US" altLang="en-US" sz="2500" i="1" dirty="0">
                <a:solidFill>
                  <a:srgbClr val="000000"/>
                </a:solidFill>
                <a:latin typeface="Cambria" panose="02040503050406030204" pitchFamily="18" charset="0"/>
              </a:rPr>
              <a:t>outside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any function definition are referred to as </a:t>
            </a:r>
            <a:r>
              <a:rPr lang="en-US" altLang="en-US" sz="2500" i="1" dirty="0">
                <a:solidFill>
                  <a:srgbClr val="000000"/>
                </a:solidFill>
                <a:latin typeface="Cambria" panose="02040503050406030204" pitchFamily="18" charset="0"/>
              </a:rPr>
              <a:t>global variables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Global variables are accessible to any function defined in the same file after the variable is declared. </a:t>
            </a:r>
          </a:p>
        </p:txBody>
      </p:sp>
      <p:sp>
        <p:nvSpPr>
          <p:cNvPr id="3584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latin typeface="Consolas" panose="020B0609020204030204" pitchFamily="49" charset="0"/>
              </a:rPr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3220368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14.5  </a:t>
            </a:r>
            <a:r>
              <a:rPr lang="en-US">
                <a:solidFill>
                  <a:srgbClr val="3380E6"/>
                </a:solidFill>
                <a:latin typeface="Arial"/>
              </a:rPr>
              <a:t>Notes on Compiling Multiple-Source-File Programs (Cont.)</a:t>
            </a:r>
          </a:p>
        </p:txBody>
      </p:sp>
      <p:sp>
        <p:nvSpPr>
          <p:cNvPr id="3686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Global variables also are accessible to functions in other files.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However, the global variables must be declared in each file in which they’re used.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For example, to refer to global integer variable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flag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in another file, you can use the declaration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900" b="1" dirty="0">
                <a:solidFill>
                  <a:srgbClr val="0000FF"/>
                </a:solidFill>
                <a:latin typeface="Consolas" panose="020B0609020204030204" pitchFamily="49" charset="0"/>
              </a:rPr>
              <a:t>extern </a:t>
            </a:r>
            <a:r>
              <a:rPr lang="en-US" altLang="en-US" sz="19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 flag;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This declaration uses the storage-class </a:t>
            </a:r>
            <a:r>
              <a:rPr lang="en-US" altLang="en-US" sz="2500" dirty="0" err="1">
                <a:solidFill>
                  <a:srgbClr val="000000"/>
                </a:solidFill>
                <a:latin typeface="Cambria" panose="02040503050406030204" pitchFamily="18" charset="0"/>
              </a:rPr>
              <a:t>specifier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dirty="0">
                <a:solidFill>
                  <a:srgbClr val="0000FF"/>
                </a:solidFill>
                <a:latin typeface="Consolas" panose="020B0609020204030204" pitchFamily="49" charset="0"/>
              </a:rPr>
              <a:t>extern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to indicate that variable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flag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is defined either </a:t>
            </a:r>
            <a:r>
              <a:rPr lang="en-US" altLang="en-US" sz="2500" i="1" dirty="0">
                <a:solidFill>
                  <a:srgbClr val="000000"/>
                </a:solidFill>
                <a:latin typeface="Cambria" panose="02040503050406030204" pitchFamily="18" charset="0"/>
              </a:rPr>
              <a:t>later in the same file or in a different file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3686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latin typeface="Consolas" panose="020B0609020204030204" pitchFamily="49" charset="0"/>
              </a:rPr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7408358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14.5  </a:t>
            </a:r>
            <a:r>
              <a:rPr lang="en-US">
                <a:solidFill>
                  <a:srgbClr val="3380E6"/>
                </a:solidFill>
                <a:latin typeface="Arial"/>
              </a:rPr>
              <a:t>Notes on Compiling Multiple-Source-File Programs (Cont.)</a:t>
            </a:r>
          </a:p>
        </p:txBody>
      </p:sp>
      <p:sp>
        <p:nvSpPr>
          <p:cNvPr id="37891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compiler informs the linker that unresolved references to variable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flag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appear in the file.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If the linker finds a proper global definition, the linker resolves the references by indicating where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flag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located.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If the linker cannot locate a definition of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flag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it issues an error message and does not produce an executable file.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Any identifier that’s declared at file scope is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extern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by default.</a:t>
            </a:r>
          </a:p>
        </p:txBody>
      </p:sp>
      <p:sp>
        <p:nvSpPr>
          <p:cNvPr id="3789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latin typeface="Consolas" panose="020B0609020204030204" pitchFamily="49" charset="0"/>
              </a:rPr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793888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14.1  </a:t>
            </a:r>
            <a:r>
              <a:rPr lang="en-US">
                <a:solidFill>
                  <a:srgbClr val="3380E6"/>
                </a:solidFill>
                <a:latin typeface="Arial"/>
              </a:rPr>
              <a:t>Introduction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Many of the capabilities discussed here are specific to particular operating systems, especially Linux/UNIX and Windows.</a:t>
            </a:r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latin typeface="Consolas" panose="020B0609020204030204" pitchFamily="49" charset="0"/>
              </a:rPr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837981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14.5  </a:t>
            </a:r>
            <a:r>
              <a:rPr lang="en-US">
                <a:solidFill>
                  <a:srgbClr val="3380E6"/>
                </a:solidFill>
                <a:latin typeface="Arial"/>
              </a:rPr>
              <a:t>Notes on Compiling Multiple-Source-File Programs (Cont.)</a:t>
            </a:r>
          </a:p>
        </p:txBody>
      </p:sp>
      <p:sp>
        <p:nvSpPr>
          <p:cNvPr id="39939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Just as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extern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declarations can be used to declare 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global variables 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to other program files, 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function prototypes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can extend the scope of a function beyond the file in which it’s defined 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(the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extern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Cambria" panose="02040503050406030204" pitchFamily="18" charset="0"/>
              </a:rPr>
              <a:t>specifier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not required in a function prototype).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Simply include the function prototype in each file in which the function is invoked and compile the files together (see Section 13.2).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Function prototypes indicate to the compiler that the specified function is defined either later in the 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same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file or in a 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different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file. </a:t>
            </a:r>
          </a:p>
        </p:txBody>
      </p:sp>
      <p:sp>
        <p:nvSpPr>
          <p:cNvPr id="3994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latin typeface="Consolas" panose="020B0609020204030204" pitchFamily="49" charset="0"/>
              </a:rPr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1965471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14.5  </a:t>
            </a:r>
            <a:r>
              <a:rPr lang="en-US">
                <a:solidFill>
                  <a:srgbClr val="3380E6"/>
                </a:solidFill>
                <a:latin typeface="Arial"/>
              </a:rPr>
              <a:t>Notes on Compiling Multiple-Source-File Programs (Cont.)</a:t>
            </a:r>
          </a:p>
        </p:txBody>
      </p:sp>
      <p:sp>
        <p:nvSpPr>
          <p:cNvPr id="4096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Again, the compiler does not attempt to resolve references to such a function—that task is left to the linker. </a:t>
            </a:r>
          </a:p>
          <a:p>
            <a:pPr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If the linker cannot locate a proper function definition, the linker issues an error message. </a:t>
            </a:r>
          </a:p>
          <a:p>
            <a:pPr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As an example of using function prototypes to extend the scope of a function, consider any program containing the preprocessor directive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#include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stdio.h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which includes a file containing the function prototypes for functions such as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scanf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Other functions in the file can use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scanf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to accomplish their tasks. </a:t>
            </a:r>
          </a:p>
        </p:txBody>
      </p:sp>
      <p:sp>
        <p:nvSpPr>
          <p:cNvPr id="4096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latin typeface="Consolas" panose="020B0609020204030204" pitchFamily="49" charset="0"/>
              </a:rPr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0888692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14.5  </a:t>
            </a:r>
            <a:r>
              <a:rPr lang="en-US">
                <a:solidFill>
                  <a:srgbClr val="3380E6"/>
                </a:solidFill>
                <a:latin typeface="Arial"/>
              </a:rPr>
              <a:t>Notes on Compiling Multiple-Source-File Programs (Cont.)</a:t>
            </a:r>
          </a:p>
        </p:txBody>
      </p:sp>
      <p:sp>
        <p:nvSpPr>
          <p:cNvPr id="41987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scanf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functions are defined in other files.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We do 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not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need to know 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where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they’re defined.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We’re simply reusing the code in our programs.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linker resolves our references to these functions automatically.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This process enables us to use the functions in the standard library.</a:t>
            </a:r>
          </a:p>
        </p:txBody>
      </p:sp>
      <p:sp>
        <p:nvSpPr>
          <p:cNvPr id="4198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latin typeface="Consolas" panose="020B0609020204030204" pitchFamily="49" charset="0"/>
              </a:rPr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3769352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14.5  </a:t>
            </a:r>
            <a:r>
              <a:rPr lang="en-US">
                <a:solidFill>
                  <a:srgbClr val="3380E6"/>
                </a:solidFill>
                <a:latin typeface="Arial"/>
              </a:rPr>
              <a:t>Notes on Compiling Multiple-Source-File Programs (Cont.)</a:t>
            </a:r>
          </a:p>
        </p:txBody>
      </p:sp>
      <p:sp>
        <p:nvSpPr>
          <p:cNvPr id="44035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It’s possible to restrict the scope of a global variable or function to the file in which it’s defined.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storage-class </a:t>
            </a:r>
            <a:r>
              <a:rPr lang="en-US" altLang="en-US" dirty="0" err="1">
                <a:solidFill>
                  <a:srgbClr val="000000"/>
                </a:solidFill>
                <a:latin typeface="Cambria" panose="02040503050406030204" pitchFamily="18" charset="0"/>
              </a:rPr>
              <a:t>specifier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when applied to a global variable or a function, prevents it from being used by any function that’s not defined in the same file.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This is referred to as 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internal linkage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Global variables and functions that are 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not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preceded by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in their definitions have 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external linkage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—they can be accessed in other files if  those files contain proper declarations and/or function prototypes. </a:t>
            </a:r>
          </a:p>
        </p:txBody>
      </p:sp>
      <p:sp>
        <p:nvSpPr>
          <p:cNvPr id="4403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latin typeface="Consolas" panose="020B0609020204030204" pitchFamily="49" charset="0"/>
              </a:rPr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8088630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14.5  </a:t>
            </a:r>
            <a:r>
              <a:rPr lang="en-US">
                <a:solidFill>
                  <a:srgbClr val="3380E6"/>
                </a:solidFill>
                <a:latin typeface="Arial"/>
              </a:rPr>
              <a:t>Notes on Compiling Multiple-Source-File Programs (Cont.)</a:t>
            </a:r>
          </a:p>
        </p:txBody>
      </p:sp>
      <p:sp>
        <p:nvSpPr>
          <p:cNvPr id="4505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 global variable declaration </a:t>
            </a:r>
          </a:p>
          <a:p>
            <a:pPr lvl="2" eaLnBrk="1" hangingPunct="1"/>
            <a:r>
              <a:rPr lang="en-US" altLang="en-US" sz="1900" b="1" dirty="0">
                <a:solidFill>
                  <a:srgbClr val="0000FF"/>
                </a:solidFill>
                <a:latin typeface="Consolas" panose="020B0609020204030204" pitchFamily="49" charset="0"/>
              </a:rPr>
              <a:t>static </a:t>
            </a:r>
            <a:r>
              <a:rPr lang="en-US" altLang="en-US" sz="19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altLang="en-US" sz="1900" b="1" dirty="0">
                <a:solidFill>
                  <a:srgbClr val="0000FF"/>
                </a:solidFill>
                <a:latin typeface="Consolas" panose="020B0609020204030204" pitchFamily="49" charset="0"/>
              </a:rPr>
              <a:t> double</a:t>
            </a:r>
            <a:r>
              <a:rPr lang="en-US" alt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 PI = </a:t>
            </a:r>
            <a:r>
              <a:rPr lang="en-US" altLang="en-US" sz="1900" b="1" dirty="0">
                <a:solidFill>
                  <a:srgbClr val="128AFF"/>
                </a:solidFill>
                <a:latin typeface="Consolas" panose="020B0609020204030204" pitchFamily="49" charset="0"/>
              </a:rPr>
              <a:t>3.14159</a:t>
            </a:r>
            <a:r>
              <a:rPr lang="en-US" alt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	creates constant variable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PI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of type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double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initializes it to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3.14159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and indicates that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PI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is known </a:t>
            </a:r>
            <a:r>
              <a:rPr lang="en-US" altLang="en-US" sz="2500" i="1" dirty="0">
                <a:solidFill>
                  <a:srgbClr val="000000"/>
                </a:solidFill>
                <a:latin typeface="Cambria" panose="02040503050406030204" pitchFamily="18" charset="0"/>
              </a:rPr>
              <a:t>only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to functions in the file in which it’s defined. </a:t>
            </a:r>
          </a:p>
          <a:p>
            <a:pPr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dirty="0" err="1">
                <a:solidFill>
                  <a:srgbClr val="000000"/>
                </a:solidFill>
                <a:latin typeface="Cambria" panose="02040503050406030204" pitchFamily="18" charset="0"/>
              </a:rPr>
              <a:t>specifier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is commonly used with utility functions that are called only by functions in a particular file. </a:t>
            </a:r>
          </a:p>
          <a:p>
            <a:pPr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If a function is not required outside a particular file, the principle of least privilege should be enforced by using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4506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latin typeface="Consolas" panose="020B0609020204030204" pitchFamily="49" charset="0"/>
              </a:rPr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1375300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14.5  </a:t>
            </a:r>
            <a:r>
              <a:rPr lang="en-US">
                <a:solidFill>
                  <a:srgbClr val="3380E6"/>
                </a:solidFill>
                <a:latin typeface="Arial"/>
              </a:rPr>
              <a:t>Notes on Compiling Multiple-Source-File Programs (Cont.)</a:t>
            </a:r>
          </a:p>
        </p:txBody>
      </p:sp>
      <p:sp>
        <p:nvSpPr>
          <p:cNvPr id="4608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If a function is defined 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before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it’s used in a file,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should be applied to the function definition.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Otherwise,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should be applied to the function prototype.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When building large programs in multiple source files, compiling the program becomes tedious if small changes are made to one file and the entire program must be recompiled.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Many systems provide special utilities that recompile 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only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the modified program file. </a:t>
            </a:r>
          </a:p>
        </p:txBody>
      </p:sp>
      <p:sp>
        <p:nvSpPr>
          <p:cNvPr id="4608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latin typeface="Consolas" panose="020B0609020204030204" pitchFamily="49" charset="0"/>
              </a:rPr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0492972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14.5  </a:t>
            </a:r>
            <a:r>
              <a:rPr lang="en-US">
                <a:solidFill>
                  <a:srgbClr val="3380E6"/>
                </a:solidFill>
                <a:latin typeface="Arial"/>
              </a:rPr>
              <a:t>Notes on Compiling Multiple-Source-File Programs (Cont.)</a:t>
            </a:r>
          </a:p>
        </p:txBody>
      </p:sp>
      <p:sp>
        <p:nvSpPr>
          <p:cNvPr id="4710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On Linux/UNIX systems the utility is called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 </a:t>
            </a:r>
            <a:r>
              <a:rPr lang="en-US" altLang="en-US" dirty="0">
                <a:solidFill>
                  <a:srgbClr val="0000FF"/>
                </a:solidFill>
                <a:latin typeface="Consolas" panose="020B0609020204030204" pitchFamily="49" charset="0"/>
              </a:rPr>
              <a:t>make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Utility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make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reads a file called </a:t>
            </a:r>
            <a:r>
              <a:rPr lang="en-US" alt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makefile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that contains instructions for compiling and linking the program.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Products such as Eclipse™ and Microsoft</a:t>
            </a:r>
            <a:r>
              <a:rPr lang="en-US" altLang="en-US" baseline="30000" dirty="0">
                <a:solidFill>
                  <a:srgbClr val="000000"/>
                </a:solidFill>
                <a:latin typeface="Cambria" panose="02040503050406030204" pitchFamily="18" charset="0"/>
              </a:rPr>
              <a:t>®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Visual C++</a:t>
            </a:r>
            <a:r>
              <a:rPr lang="en-US" altLang="en-US" baseline="30000" dirty="0">
                <a:solidFill>
                  <a:srgbClr val="000000"/>
                </a:solidFill>
                <a:latin typeface="Cambria" panose="02040503050406030204" pitchFamily="18" charset="0"/>
              </a:rPr>
              <a:t>®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provide similar utilities as well. </a:t>
            </a:r>
          </a:p>
        </p:txBody>
      </p:sp>
      <p:sp>
        <p:nvSpPr>
          <p:cNvPr id="4710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latin typeface="Consolas" panose="020B0609020204030204" pitchFamily="49" charset="0"/>
              </a:rPr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8362355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14.6  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Program Termination with 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exit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and </a:t>
            </a:r>
            <a:r>
              <a:rPr lang="en-US" dirty="0" err="1">
                <a:solidFill>
                  <a:srgbClr val="3380E6"/>
                </a:solidFill>
                <a:latin typeface="Consolas" panose="020B0609020204030204" pitchFamily="49" charset="0"/>
              </a:rPr>
              <a:t>atexit</a:t>
            </a:r>
            <a:endParaRPr lang="en-US" dirty="0">
              <a:solidFill>
                <a:srgbClr val="3380E6"/>
              </a:solidFill>
              <a:latin typeface="Consolas" panose="020B0609020204030204" pitchFamily="49" charset="0"/>
            </a:endParaRPr>
          </a:p>
        </p:txBody>
      </p:sp>
      <p:sp>
        <p:nvSpPr>
          <p:cNvPr id="4813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 general utilities library (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stdlib.h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) provides methods of terminating program execution by means other than a conventional return from function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sz="2500" dirty="0">
                <a:solidFill>
                  <a:srgbClr val="0000FF"/>
                </a:solidFill>
                <a:latin typeface="Consolas" panose="020B0609020204030204" pitchFamily="49" charset="0"/>
              </a:rPr>
              <a:t>exit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causes a program to terminate.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 function often is used to terminate a program when an input error is detected, or when a file to be processed by the program cannot be opened.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Function</a:t>
            </a:r>
            <a:r>
              <a:rPr lang="en-US" altLang="en-US" sz="2500" dirty="0">
                <a:solidFill>
                  <a:srgbClr val="0000FF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dirty="0" err="1">
                <a:solidFill>
                  <a:srgbClr val="0000FF"/>
                </a:solidFill>
                <a:latin typeface="Consolas" panose="020B0609020204030204" pitchFamily="49" charset="0"/>
              </a:rPr>
              <a:t>atexit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registers a function that should be called upon </a:t>
            </a:r>
            <a:r>
              <a:rPr lang="en-US" altLang="en-US" sz="2500" i="1" dirty="0">
                <a:solidFill>
                  <a:srgbClr val="000000"/>
                </a:solidFill>
                <a:latin typeface="Cambria" panose="02040503050406030204" pitchFamily="18" charset="0"/>
              </a:rPr>
              <a:t>successful termination 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of the program—i.e., either when the program terminates by reaching the end of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or when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exit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is invoked. </a:t>
            </a:r>
          </a:p>
        </p:txBody>
      </p:sp>
      <p:sp>
        <p:nvSpPr>
          <p:cNvPr id="4813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latin typeface="Consolas" panose="020B0609020204030204" pitchFamily="49" charset="0"/>
              </a:rPr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4836601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14.6  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Program Termination with 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exit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and </a:t>
            </a:r>
            <a:r>
              <a:rPr lang="en-US" dirty="0" err="1">
                <a:solidFill>
                  <a:srgbClr val="3380E6"/>
                </a:solidFill>
                <a:latin typeface="Consolas" panose="020B0609020204030204" pitchFamily="49" charset="0"/>
              </a:rPr>
              <a:t>atexit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 (Cont.)</a:t>
            </a:r>
          </a:p>
        </p:txBody>
      </p:sp>
      <p:sp>
        <p:nvSpPr>
          <p:cNvPr id="4915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atexit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takes as an argument a pointer to a function (i.e., the </a:t>
            </a:r>
            <a:r>
              <a:rPr lang="en-US" altLang="en-US" sz="2500" i="1" dirty="0">
                <a:solidFill>
                  <a:srgbClr val="000000"/>
                </a:solidFill>
                <a:latin typeface="Cambria" panose="02040503050406030204" pitchFamily="18" charset="0"/>
              </a:rPr>
              <a:t>function name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).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i="1" dirty="0">
                <a:solidFill>
                  <a:srgbClr val="000000"/>
                </a:solidFill>
                <a:latin typeface="Cambria" panose="02040503050406030204" pitchFamily="18" charset="0"/>
              </a:rPr>
              <a:t>Functions called at program termination cannot have arguments and cannot return a value.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exit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takes one argument.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 argument is normally the symbolic constant </a:t>
            </a:r>
            <a:r>
              <a:rPr lang="en-US" altLang="en-US" sz="2500" dirty="0">
                <a:solidFill>
                  <a:srgbClr val="0000FF"/>
                </a:solidFill>
                <a:latin typeface="Consolas" panose="020B0609020204030204" pitchFamily="49" charset="0"/>
              </a:rPr>
              <a:t>EXIT_SUCCESS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or the symbolic constant </a:t>
            </a:r>
            <a:r>
              <a:rPr lang="en-US" altLang="en-US" sz="2500" dirty="0">
                <a:solidFill>
                  <a:srgbClr val="0000FF"/>
                </a:solidFill>
                <a:latin typeface="Consolas" panose="020B0609020204030204" pitchFamily="49" charset="0"/>
              </a:rPr>
              <a:t>EXIT_FAILURE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If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exit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is called with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EXIT_SUCCESS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the implementation-defined value for successful termination is returned to the calling environment. </a:t>
            </a:r>
          </a:p>
        </p:txBody>
      </p:sp>
      <p:sp>
        <p:nvSpPr>
          <p:cNvPr id="4915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latin typeface="Consolas" panose="020B0609020204030204" pitchFamily="49" charset="0"/>
              </a:rPr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6653556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14.6  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Program Termination with 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exit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and </a:t>
            </a:r>
            <a:r>
              <a:rPr lang="en-US" dirty="0" err="1">
                <a:solidFill>
                  <a:srgbClr val="3380E6"/>
                </a:solidFill>
                <a:latin typeface="Consolas" panose="020B0609020204030204" pitchFamily="49" charset="0"/>
              </a:rPr>
              <a:t>atexit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 (Cont.)</a:t>
            </a:r>
          </a:p>
        </p:txBody>
      </p:sp>
      <p:sp>
        <p:nvSpPr>
          <p:cNvPr id="5017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If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exit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is called with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EXIT_FAILURE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the implementation-defined value for unsuccessful termination is returned.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When function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exit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is invoked, any functions previously registered with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atexit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are invoked in the </a:t>
            </a:r>
            <a:r>
              <a:rPr lang="en-US" altLang="en-US" sz="2500" i="1" dirty="0">
                <a:solidFill>
                  <a:srgbClr val="000000"/>
                </a:solidFill>
                <a:latin typeface="Cambria" panose="02040503050406030204" pitchFamily="18" charset="0"/>
              </a:rPr>
              <a:t>reverse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order of their registration, all streams associated with the program are flushed and closed, and control returns to the host environment.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Figure 14.4 tests functions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exit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atexit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 program prompts the user to determine whether the program should be terminated with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exit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or by reaching the end of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main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print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is executed at program termination.</a:t>
            </a:r>
          </a:p>
        </p:txBody>
      </p:sp>
      <p:sp>
        <p:nvSpPr>
          <p:cNvPr id="5018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latin typeface="Consolas" panose="020B0609020204030204" pitchFamily="49" charset="0"/>
              </a:rPr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65749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14.2  </a:t>
            </a:r>
            <a:r>
              <a:rPr lang="en-US">
                <a:solidFill>
                  <a:srgbClr val="3380E6"/>
                </a:solidFill>
                <a:latin typeface="Arial"/>
              </a:rPr>
              <a:t>Redirecting I/O 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In command-line applications, normally the input is received from the </a:t>
            </a:r>
            <a:r>
              <a:rPr lang="en-US" altLang="en-US" sz="2500" i="1" dirty="0">
                <a:solidFill>
                  <a:srgbClr val="000000"/>
                </a:solidFill>
                <a:latin typeface="Cambria" panose="02040503050406030204" pitchFamily="18" charset="0"/>
              </a:rPr>
              <a:t>keyboard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(standard input), and the output is displayed on the </a:t>
            </a:r>
            <a:r>
              <a:rPr lang="en-US" altLang="en-US" sz="2500" i="1" dirty="0">
                <a:solidFill>
                  <a:srgbClr val="000000"/>
                </a:solidFill>
                <a:latin typeface="Cambria" panose="02040503050406030204" pitchFamily="18" charset="0"/>
              </a:rPr>
              <a:t>screen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(standard output). </a:t>
            </a:r>
          </a:p>
          <a:p>
            <a:pPr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On most computer systems—Linux/UNIX, Mac OS X and Windows systems in particular—it’s possible to </a:t>
            </a:r>
            <a:r>
              <a:rPr lang="en-US" altLang="en-US" sz="2500" dirty="0">
                <a:solidFill>
                  <a:srgbClr val="0000FF"/>
                </a:solidFill>
                <a:latin typeface="Cambria" panose="02040503050406030204" pitchFamily="18" charset="0"/>
              </a:rPr>
              <a:t>redirect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inputs to come from a </a:t>
            </a:r>
            <a:r>
              <a:rPr lang="en-US" altLang="en-US" sz="2500" i="1" dirty="0">
                <a:solidFill>
                  <a:srgbClr val="000000"/>
                </a:solidFill>
                <a:latin typeface="Cambria" panose="02040503050406030204" pitchFamily="18" charset="0"/>
              </a:rPr>
              <a:t>file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rather than the keyboard and redirect outputs to be placed in a </a:t>
            </a:r>
            <a:r>
              <a:rPr lang="en-US" altLang="en-US" sz="2500" i="1" dirty="0">
                <a:solidFill>
                  <a:srgbClr val="000000"/>
                </a:solidFill>
                <a:latin typeface="Cambria" panose="02040503050406030204" pitchFamily="18" charset="0"/>
              </a:rPr>
              <a:t>file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rather than on the screen. </a:t>
            </a:r>
          </a:p>
          <a:p>
            <a:pPr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Both forms of redirection can be accomplished without using the file-processing capabilities of the standard library. </a:t>
            </a:r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latin typeface="Consolas" panose="020B0609020204030204" pitchFamily="49" charset="0"/>
              </a:rPr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5279470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14.7  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Suffixes for Integer and Floating-Point Literals</a:t>
            </a:r>
          </a:p>
        </p:txBody>
      </p:sp>
      <p:sp>
        <p:nvSpPr>
          <p:cNvPr id="54275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C provides integer and floating-point </a:t>
            </a:r>
            <a:r>
              <a:rPr lang="en-US" altLang="en-US" sz="2500" i="1" dirty="0">
                <a:solidFill>
                  <a:srgbClr val="000000"/>
                </a:solidFill>
                <a:latin typeface="Cambria" panose="02040503050406030204" pitchFamily="18" charset="0"/>
              </a:rPr>
              <a:t>suffixes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for explicitly specifying the types of integer and floating-point constants. </a:t>
            </a:r>
          </a:p>
          <a:p>
            <a:pPr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 integer suffixes are: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u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or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U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for an</a:t>
            </a:r>
            <a:r>
              <a:rPr lang="en-US" altLang="en-US" sz="2500" dirty="0">
                <a:solidFill>
                  <a:srgbClr val="0000FF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dirty="0">
                <a:latin typeface="Consolas" panose="020B0609020204030204" pitchFamily="49" charset="0"/>
              </a:rPr>
              <a:t>unsigned </a:t>
            </a:r>
            <a:r>
              <a:rPr lang="en-US" altLang="en-US" sz="2500" dirty="0" err="1">
                <a:latin typeface="Consolas" panose="020B0609020204030204" pitchFamily="49" charset="0"/>
              </a:rPr>
              <a:t>int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l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or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L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for a </a:t>
            </a:r>
            <a:r>
              <a:rPr lang="en-US" altLang="en-US" sz="2500" dirty="0">
                <a:latin typeface="Consolas" panose="020B0609020204030204" pitchFamily="49" charset="0"/>
              </a:rPr>
              <a:t>long </a:t>
            </a:r>
            <a:r>
              <a:rPr lang="en-US" altLang="en-US" sz="2500" dirty="0" err="1">
                <a:latin typeface="Consolas" panose="020B0609020204030204" pitchFamily="49" charset="0"/>
              </a:rPr>
              <a:t>int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and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LL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or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ll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for a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long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long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 int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 following literals are of type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unsigned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long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unsigned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long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unsigned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long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long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respectively:</a:t>
            </a:r>
          </a:p>
          <a:p>
            <a:pPr lvl="2" eaLnBrk="1" hangingPunct="1"/>
            <a:r>
              <a:rPr lang="en-US" altLang="en-US" dirty="0">
                <a:solidFill>
                  <a:srgbClr val="128AFF"/>
                </a:solidFill>
                <a:latin typeface="Consolas" panose="020B0609020204030204" pitchFamily="49" charset="0"/>
              </a:rPr>
              <a:t>174u</a:t>
            </a:r>
            <a:br>
              <a:rPr lang="en-US" altLang="en-US" dirty="0">
                <a:solidFill>
                  <a:srgbClr val="128AFF"/>
                </a:solidFill>
                <a:latin typeface="Consolas" panose="020B0609020204030204" pitchFamily="49" charset="0"/>
              </a:rPr>
            </a:br>
            <a:r>
              <a:rPr lang="en-US" altLang="en-US" dirty="0">
                <a:solidFill>
                  <a:srgbClr val="128AFF"/>
                </a:solidFill>
                <a:latin typeface="Consolas" panose="020B0609020204030204" pitchFamily="49" charset="0"/>
              </a:rPr>
              <a:t>8358L</a:t>
            </a:r>
            <a:br>
              <a:rPr lang="en-US" altLang="en-US" dirty="0">
                <a:solidFill>
                  <a:srgbClr val="128AFF"/>
                </a:solidFill>
                <a:latin typeface="Consolas" panose="020B0609020204030204" pitchFamily="49" charset="0"/>
              </a:rPr>
            </a:br>
            <a:r>
              <a:rPr lang="en-US" altLang="en-US" dirty="0">
                <a:solidFill>
                  <a:srgbClr val="128AFF"/>
                </a:solidFill>
                <a:latin typeface="Consolas" panose="020B0609020204030204" pitchFamily="49" charset="0"/>
              </a:rPr>
              <a:t>28373ul</a:t>
            </a:r>
            <a:br>
              <a:rPr lang="en-US" altLang="en-US" dirty="0">
                <a:solidFill>
                  <a:srgbClr val="128AFF"/>
                </a:solidFill>
                <a:latin typeface="Consolas" panose="020B0609020204030204" pitchFamily="49" charset="0"/>
              </a:rPr>
            </a:br>
            <a:r>
              <a:rPr lang="en-US" altLang="en-US" dirty="0">
                <a:solidFill>
                  <a:srgbClr val="128AFF"/>
                </a:solidFill>
                <a:latin typeface="Consolas" panose="020B0609020204030204" pitchFamily="49" charset="0"/>
              </a:rPr>
              <a:t>9876543210llu</a:t>
            </a:r>
          </a:p>
        </p:txBody>
      </p:sp>
      <p:sp>
        <p:nvSpPr>
          <p:cNvPr id="5427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latin typeface="Consolas" panose="020B0609020204030204" pitchFamily="49" charset="0"/>
              </a:rPr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659381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14.7  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Suffixes for Integer and Floating-Point Constants (Cont.)</a:t>
            </a:r>
          </a:p>
        </p:txBody>
      </p:sp>
      <p:sp>
        <p:nvSpPr>
          <p:cNvPr id="5529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 floating-point suffixes are: </a:t>
            </a:r>
            <a:r>
              <a:rPr lang="en-US" altLang="en-US" sz="2500" dirty="0">
                <a:solidFill>
                  <a:srgbClr val="0000FF"/>
                </a:solidFill>
                <a:latin typeface="Consolas" panose="020B0609020204030204" pitchFamily="49" charset="0"/>
              </a:rPr>
              <a:t>f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or </a:t>
            </a:r>
            <a:r>
              <a:rPr lang="en-US" altLang="en-US" sz="2500" dirty="0">
                <a:solidFill>
                  <a:srgbClr val="0000FF"/>
                </a:solidFill>
                <a:latin typeface="Consolas" panose="020B0609020204030204" pitchFamily="49" charset="0"/>
              </a:rPr>
              <a:t>F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for a </a:t>
            </a:r>
            <a:r>
              <a:rPr lang="en-US" altLang="en-US" sz="2500" dirty="0">
                <a:solidFill>
                  <a:srgbClr val="0000FF"/>
                </a:solidFill>
                <a:latin typeface="Consolas" panose="020B0609020204030204" pitchFamily="49" charset="0"/>
              </a:rPr>
              <a:t>float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and </a:t>
            </a:r>
            <a:r>
              <a:rPr lang="en-US" altLang="en-US" sz="2500" dirty="0">
                <a:solidFill>
                  <a:srgbClr val="0000FF"/>
                </a:solidFill>
                <a:latin typeface="Consolas" panose="020B0609020204030204" pitchFamily="49" charset="0"/>
              </a:rPr>
              <a:t>l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or </a:t>
            </a:r>
            <a:r>
              <a:rPr lang="en-US" altLang="en-US" sz="2500" dirty="0">
                <a:solidFill>
                  <a:srgbClr val="0000FF"/>
                </a:solidFill>
                <a:latin typeface="Consolas" panose="020B0609020204030204" pitchFamily="49" charset="0"/>
              </a:rPr>
              <a:t>L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for a </a:t>
            </a:r>
            <a:r>
              <a:rPr lang="en-US" altLang="en-US" sz="2500" dirty="0">
                <a:solidFill>
                  <a:srgbClr val="0000FF"/>
                </a:solidFill>
                <a:latin typeface="Consolas" panose="020B0609020204030204" pitchFamily="49" charset="0"/>
              </a:rPr>
              <a:t>long</a:t>
            </a:r>
            <a:r>
              <a:rPr lang="en-US" altLang="en-US" sz="2500" dirty="0">
                <a:solidFill>
                  <a:srgbClr val="0000FF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 following constants are of type </a:t>
            </a:r>
            <a:r>
              <a:rPr lang="en-US" altLang="en-US" sz="2500" dirty="0">
                <a:solidFill>
                  <a:srgbClr val="0000FF"/>
                </a:solidFill>
                <a:latin typeface="Consolas" panose="020B0609020204030204" pitchFamily="49" charset="0"/>
              </a:rPr>
              <a:t>float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500" dirty="0">
                <a:solidFill>
                  <a:srgbClr val="0000FF"/>
                </a:solidFill>
                <a:latin typeface="Consolas" panose="020B0609020204030204" pitchFamily="49" charset="0"/>
              </a:rPr>
              <a:t>long</a:t>
            </a:r>
            <a:r>
              <a:rPr lang="en-US" altLang="en-US" sz="2500" dirty="0">
                <a:solidFill>
                  <a:srgbClr val="0000FF"/>
                </a:solidFill>
                <a:latin typeface="Cambria" panose="02040503050406030204" pitchFamily="18" charset="0"/>
              </a:rPr>
              <a:t> </a:t>
            </a:r>
            <a:r>
              <a:rPr lang="en-US" altLang="en-US" sz="2500" dirty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respectively:</a:t>
            </a:r>
          </a:p>
          <a:p>
            <a:pPr lvl="2" eaLnBrk="1" hangingPunct="1"/>
            <a:r>
              <a:rPr lang="en-US" altLang="en-US" sz="1900" dirty="0">
                <a:solidFill>
                  <a:srgbClr val="128AFF"/>
                </a:solidFill>
                <a:latin typeface="Consolas" panose="020B0609020204030204" pitchFamily="49" charset="0"/>
              </a:rPr>
              <a:t>1.28f</a:t>
            </a:r>
            <a:br>
              <a:rPr lang="en-US" altLang="en-US" sz="1900" dirty="0">
                <a:solidFill>
                  <a:srgbClr val="128AFF"/>
                </a:solidFill>
                <a:latin typeface="Consolas" panose="020B0609020204030204" pitchFamily="49" charset="0"/>
              </a:rPr>
            </a:br>
            <a:r>
              <a:rPr lang="en-US" altLang="en-US" sz="1900" dirty="0">
                <a:solidFill>
                  <a:srgbClr val="128AFF"/>
                </a:solidFill>
                <a:latin typeface="Consolas" panose="020B0609020204030204" pitchFamily="49" charset="0"/>
              </a:rPr>
              <a:t>3.14159L</a:t>
            </a:r>
          </a:p>
        </p:txBody>
      </p:sp>
      <p:sp>
        <p:nvSpPr>
          <p:cNvPr id="5530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latin typeface="Consolas" panose="020B0609020204030204" pitchFamily="49" charset="0"/>
              </a:rPr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6724493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14.8  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Signal Handling</a:t>
            </a:r>
          </a:p>
        </p:txBody>
      </p:sp>
      <p:sp>
        <p:nvSpPr>
          <p:cNvPr id="5632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An external asynchronous 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event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or 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signal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can cause a program to terminate prematurely.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Some events include 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interrupts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(typing 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&lt;Ctrl&gt; c 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on a Linux/UNIX or Windows system), 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illegal instructions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segmentation violations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termination orders from the operating system and 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floating-point exceptions 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(division by zero or multiplying large floating-point values). </a:t>
            </a:r>
          </a:p>
        </p:txBody>
      </p:sp>
      <p:sp>
        <p:nvSpPr>
          <p:cNvPr id="6656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latin typeface="Consolas" panose="020B0609020204030204" pitchFamily="49" charset="0"/>
              </a:rPr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0243745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14.8  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Signal Handling (Cont.)</a:t>
            </a:r>
          </a:p>
        </p:txBody>
      </p:sp>
      <p:sp>
        <p:nvSpPr>
          <p:cNvPr id="57347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signal-handling library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(</a:t>
            </a:r>
            <a:r>
              <a:rPr lang="en-US" altLang="en-US" dirty="0">
                <a:solidFill>
                  <a:srgbClr val="0000FF"/>
                </a:solidFill>
                <a:latin typeface="Consolas" panose="020B0609020204030204" pitchFamily="49" charset="0"/>
              </a:rPr>
              <a:t>&lt;</a:t>
            </a:r>
            <a:r>
              <a:rPr lang="en-US" alt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signal.h</a:t>
            </a:r>
            <a:r>
              <a:rPr lang="en-US" altLang="en-US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) provides the capability to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 trap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unexpected events with function </a:t>
            </a:r>
            <a:r>
              <a:rPr lang="en-US" altLang="en-US" dirty="0">
                <a:solidFill>
                  <a:srgbClr val="0000FF"/>
                </a:solidFill>
                <a:latin typeface="Consolas" panose="020B0609020204030204" pitchFamily="49" charset="0"/>
              </a:rPr>
              <a:t>signal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signal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receives two arguments—an integer 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signal number 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and a 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pointer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to the signal-handling function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Signals can be generated by function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 </a:t>
            </a:r>
            <a:r>
              <a:rPr lang="en-US" altLang="en-US" dirty="0">
                <a:solidFill>
                  <a:srgbClr val="0000FF"/>
                </a:solidFill>
                <a:latin typeface="Consolas" panose="020B0609020204030204" pitchFamily="49" charset="0"/>
              </a:rPr>
              <a:t>raise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which takes an integer signal number as an argument.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Figure 14.5 summarizes the 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standard signals 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defined in header file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signal.h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&gt;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6758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latin typeface="Consolas" panose="020B0609020204030204" pitchFamily="49" charset="0"/>
              </a:rPr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8581594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14.8  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Signal Handling (Cont.)</a:t>
            </a:r>
          </a:p>
        </p:txBody>
      </p:sp>
      <p:sp>
        <p:nvSpPr>
          <p:cNvPr id="5939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Figure 14.6 uses function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signal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sz="2500" i="1" dirty="0">
                <a:solidFill>
                  <a:srgbClr val="000000"/>
                </a:solidFill>
                <a:latin typeface="Cambria" panose="02040503050406030204" pitchFamily="18" charset="0"/>
              </a:rPr>
              <a:t>trap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SIGINT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 program calls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signal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with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SIGINT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and a pointer to function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signalHandler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(remember that the name of a function is a pointer to the beginning of the function).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When a signal of type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SIGINT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occurs, control passes to function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signalHandler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which prints a message and gives the user the option to continue normal execution of the program.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If the user wishes to continue execution, the signal handler is reinitialized by calling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signal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again and control returns to the point in the program at which the signal was detected. </a:t>
            </a:r>
          </a:p>
        </p:txBody>
      </p:sp>
      <p:sp>
        <p:nvSpPr>
          <p:cNvPr id="6963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latin typeface="Consolas" panose="020B0609020204030204" pitchFamily="49" charset="0"/>
              </a:rPr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8782220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14.8  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Signal Handling (Cont.)</a:t>
            </a:r>
          </a:p>
        </p:txBody>
      </p:sp>
      <p:sp>
        <p:nvSpPr>
          <p:cNvPr id="6041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In this program, function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raise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is used to simulate a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SIGINT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A random number between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50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is chosen.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If the number is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25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raise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is called to generate the signal.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Normally,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SIGINT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s are initiated outside the program.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For example, typing </a:t>
            </a:r>
            <a:r>
              <a:rPr lang="en-US" altLang="en-US" sz="2500" i="1" dirty="0">
                <a:solidFill>
                  <a:srgbClr val="000000"/>
                </a:solidFill>
                <a:latin typeface="Cambria" panose="02040503050406030204" pitchFamily="18" charset="0"/>
              </a:rPr>
              <a:t>&lt;Ctrl&gt; c 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during program execution on a Linux/UNIX or Windows system generates a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SIGINT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that </a:t>
            </a:r>
            <a:r>
              <a:rPr lang="en-US" altLang="en-US" sz="2500" i="1" dirty="0">
                <a:solidFill>
                  <a:srgbClr val="000000"/>
                </a:solidFill>
                <a:latin typeface="Cambria" panose="02040503050406030204" pitchFamily="18" charset="0"/>
              </a:rPr>
              <a:t>terminates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program execution.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Signal handling can be used to trap the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SIGINT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and prevent the program from being terminated. </a:t>
            </a:r>
          </a:p>
        </p:txBody>
      </p:sp>
      <p:sp>
        <p:nvSpPr>
          <p:cNvPr id="7066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latin typeface="Consolas" panose="020B0609020204030204" pitchFamily="49" charset="0"/>
              </a:rPr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7198221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14.9  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Dynamic Memory Allocation: Functions </a:t>
            </a:r>
            <a:r>
              <a:rPr lang="en-US" dirty="0" err="1">
                <a:solidFill>
                  <a:srgbClr val="3380E6"/>
                </a:solidFill>
                <a:latin typeface="Consolas" panose="020B0609020204030204" pitchFamily="49" charset="0"/>
              </a:rPr>
              <a:t>calloc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 and </a:t>
            </a:r>
            <a:r>
              <a:rPr lang="en-US" dirty="0" err="1">
                <a:solidFill>
                  <a:srgbClr val="3380E6"/>
                </a:solidFill>
                <a:latin typeface="Consolas" panose="020B0609020204030204" pitchFamily="49" charset="0"/>
              </a:rPr>
              <a:t>realloc</a:t>
            </a:r>
            <a:endParaRPr lang="en-US" dirty="0">
              <a:solidFill>
                <a:srgbClr val="3380E6"/>
              </a:solidFill>
              <a:latin typeface="Consolas" panose="020B0609020204030204" pitchFamily="49" charset="0"/>
            </a:endParaRPr>
          </a:p>
        </p:txBody>
      </p:sp>
      <p:sp>
        <p:nvSpPr>
          <p:cNvPr id="65539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Chapter 12 introduced the notion of dynamically allocating memory using function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malloc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As we stated in Chapter 12, arrays are better than linked lists for rapid sorting, searching and data access.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However, arrays are normally 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static data structures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general utilities library (</a:t>
            </a:r>
            <a:r>
              <a:rPr lang="en-US" alt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stdlib.h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) provides two other functions for dynamic memory allocation—</a:t>
            </a:r>
            <a:r>
              <a:rPr lang="en-US" alt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calloc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realloc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These functions can be used to create and modify 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dynamic arrays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7578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latin typeface="Consolas" panose="020B0609020204030204" pitchFamily="49" charset="0"/>
              </a:rPr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4737941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14.9  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Dynamic Memory Allocation: Functions </a:t>
            </a:r>
            <a:r>
              <a:rPr lang="en-US" dirty="0" err="1">
                <a:solidFill>
                  <a:srgbClr val="3380E6"/>
                </a:solidFill>
                <a:latin typeface="Consolas" panose="020B0609020204030204" pitchFamily="49" charset="0"/>
              </a:rPr>
              <a:t>calloc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 and </a:t>
            </a:r>
            <a:r>
              <a:rPr lang="en-US" dirty="0" err="1">
                <a:solidFill>
                  <a:srgbClr val="3380E6"/>
                </a:solidFill>
                <a:latin typeface="Consolas" panose="020B0609020204030204" pitchFamily="49" charset="0"/>
              </a:rPr>
              <a:t>realloc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 (Cont.)</a:t>
            </a:r>
          </a:p>
        </p:txBody>
      </p:sp>
      <p:sp>
        <p:nvSpPr>
          <p:cNvPr id="6656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As shown in Chapter 7, a pointer to an array can be subscripted like an array.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Thus, a pointer to a contiguous portion of memory created by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calloc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can be manipulated as an array.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calloc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dynamically allocates memory for an array.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 prototype for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calloc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900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en-US" altLang="en-US" sz="19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calloc</a:t>
            </a:r>
            <a:r>
              <a:rPr lang="en-US" alt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9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size_t</a:t>
            </a:r>
            <a:r>
              <a:rPr lang="en-US" alt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9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nmemb</a:t>
            </a:r>
            <a:r>
              <a:rPr lang="en-US" alt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19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size_t</a:t>
            </a:r>
            <a:r>
              <a:rPr lang="en-US" alt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 size);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Its two arguments represent the </a:t>
            </a:r>
            <a:r>
              <a:rPr lang="en-US" altLang="en-US" sz="2500" i="1" dirty="0">
                <a:solidFill>
                  <a:srgbClr val="000000"/>
                </a:solidFill>
                <a:latin typeface="Cambria" panose="02040503050406030204" pitchFamily="18" charset="0"/>
              </a:rPr>
              <a:t>number of elements 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(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nmemb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) and the size of each element (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size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).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calloc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also initializes the elements of the array to zero. </a:t>
            </a:r>
          </a:p>
        </p:txBody>
      </p:sp>
      <p:sp>
        <p:nvSpPr>
          <p:cNvPr id="7680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latin typeface="Consolas" panose="020B0609020204030204" pitchFamily="49" charset="0"/>
              </a:rPr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09004303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14.9  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Dynamic Memory Allocation: Functions </a:t>
            </a:r>
            <a:r>
              <a:rPr lang="en-US" dirty="0" err="1">
                <a:solidFill>
                  <a:srgbClr val="3380E6"/>
                </a:solidFill>
                <a:latin typeface="Consolas" panose="020B0609020204030204" pitchFamily="49" charset="0"/>
              </a:rPr>
              <a:t>calloc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 and </a:t>
            </a:r>
            <a:r>
              <a:rPr lang="en-US" dirty="0" err="1">
                <a:solidFill>
                  <a:srgbClr val="3380E6"/>
                </a:solidFill>
                <a:latin typeface="Consolas" panose="020B0609020204030204" pitchFamily="49" charset="0"/>
              </a:rPr>
              <a:t>realloc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 (Cont.)</a:t>
            </a:r>
          </a:p>
        </p:txBody>
      </p:sp>
      <p:sp>
        <p:nvSpPr>
          <p:cNvPr id="67587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function returns a pointer to the allocated memory, or a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NULL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pointer if the memory is 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not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allocated.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primary difference between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malloc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calloc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that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calloc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clears the memory 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it allocates and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malloc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does not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realloc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changes the size 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of an object allocated by a previous call to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malloc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calloc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or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realloc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original object’s contents are 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not modified 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provided that the amount of memory allocated is 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larger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than the amount allocated previously. </a:t>
            </a:r>
          </a:p>
        </p:txBody>
      </p:sp>
      <p:sp>
        <p:nvSpPr>
          <p:cNvPr id="7782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latin typeface="Consolas" panose="020B0609020204030204" pitchFamily="49" charset="0"/>
              </a:rPr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3095883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14.9  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Dynamic Memory Allocation: Functions </a:t>
            </a:r>
            <a:r>
              <a:rPr lang="en-US" dirty="0" err="1">
                <a:solidFill>
                  <a:srgbClr val="3380E6"/>
                </a:solidFill>
                <a:latin typeface="Consolas" panose="020B0609020204030204" pitchFamily="49" charset="0"/>
              </a:rPr>
              <a:t>calloc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 and </a:t>
            </a:r>
            <a:r>
              <a:rPr lang="en-US" dirty="0" err="1">
                <a:solidFill>
                  <a:srgbClr val="3380E6"/>
                </a:solidFill>
                <a:latin typeface="Consolas" panose="020B0609020204030204" pitchFamily="49" charset="0"/>
              </a:rPr>
              <a:t>realloc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 (Cont.)</a:t>
            </a:r>
          </a:p>
        </p:txBody>
      </p:sp>
      <p:sp>
        <p:nvSpPr>
          <p:cNvPr id="68611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Otherwise, the contents are unchanged up to the size of the new object.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prototype for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realloc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</a:p>
          <a:p>
            <a:pPr lvl="2" eaLnBrk="1" hangingPunct="1"/>
            <a:r>
              <a:rPr lang="en-US" altLang="en-US" b="1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*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realloc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(void *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ptr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size_t</a:t>
            </a:r>
            <a:r>
              <a:rPr lang="en-US" alt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size);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two arguments are a pointer to the original object (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ptr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) and the 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new size 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of the object (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size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).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If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ptr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NULL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realloc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works identically to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malloc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7885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latin typeface="Consolas" panose="020B0609020204030204" pitchFamily="49" charset="0"/>
              </a:rPr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242403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14.2  </a:t>
            </a:r>
            <a:r>
              <a:rPr lang="en-US">
                <a:solidFill>
                  <a:srgbClr val="3380E6"/>
                </a:solidFill>
                <a:latin typeface="Arial"/>
              </a:rPr>
              <a:t>Redirecting I/O (Cont.) </a:t>
            </a:r>
          </a:p>
        </p:txBody>
      </p:sp>
      <p:sp>
        <p:nvSpPr>
          <p:cNvPr id="1536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There are several ways to redirect input and output from the command line——that is, a </a:t>
            </a:r>
            <a:r>
              <a:rPr lang="en-US" altLang="en-US" sz="2500" b="1" dirty="0">
                <a:solidFill>
                  <a:srgbClr val="000000"/>
                </a:solidFill>
                <a:latin typeface="Calibri" panose="020F0502020204030204" pitchFamily="34" charset="0"/>
              </a:rPr>
              <a:t>Command Prompt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window in Windows, a shell in Linux or a </a:t>
            </a:r>
            <a:r>
              <a:rPr lang="en-US" altLang="en-US" sz="2500" b="1" dirty="0">
                <a:solidFill>
                  <a:srgbClr val="000000"/>
                </a:solidFill>
                <a:latin typeface="Calibri" panose="020F0502020204030204" pitchFamily="34" charset="0"/>
              </a:rPr>
              <a:t>Terminal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window in Mac OS X. </a:t>
            </a:r>
          </a:p>
          <a:p>
            <a:pPr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Consider the executable file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sum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(on Linux/UNIX systems) that inputs integers one at a time and keeps a running total of the values until the end-of-file indicator is set, then prints the result. </a:t>
            </a:r>
          </a:p>
          <a:p>
            <a:pPr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Normally the user inputs integers from the keyboard and enters the end-of-file key combination to indicate that no further values will be input. </a:t>
            </a:r>
          </a:p>
          <a:p>
            <a:pPr eaLnBrk="1" hangingPunct="1"/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With input redirection, the input can be stored in a file. </a:t>
            </a:r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latin typeface="Consolas" panose="020B0609020204030204" pitchFamily="49" charset="0"/>
              </a:rPr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93004015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14.9  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Dynamic Memory Allocation: Functions </a:t>
            </a:r>
            <a:r>
              <a:rPr lang="en-US" dirty="0" err="1">
                <a:solidFill>
                  <a:srgbClr val="3380E6"/>
                </a:solidFill>
                <a:latin typeface="Consolas" panose="020B0609020204030204" pitchFamily="49" charset="0"/>
              </a:rPr>
              <a:t>calloc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 and </a:t>
            </a:r>
            <a:r>
              <a:rPr lang="en-US" dirty="0" err="1">
                <a:solidFill>
                  <a:srgbClr val="3380E6"/>
                </a:solidFill>
                <a:latin typeface="Consolas" panose="020B0609020204030204" pitchFamily="49" charset="0"/>
              </a:rPr>
              <a:t>realloc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 (Cont.)</a:t>
            </a:r>
          </a:p>
        </p:txBody>
      </p:sp>
      <p:sp>
        <p:nvSpPr>
          <p:cNvPr id="69635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If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ptr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not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NULL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and size is greater than zero,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realloc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tries to 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allocate a new block of memory 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for the object.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If the new space cannot be allocated, the object pointed to by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ptr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unchanged.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Function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realloc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returns either a pointer to the reallocated memory, or a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NULL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pointer to indicate that the memory was not reallocated.</a:t>
            </a:r>
          </a:p>
        </p:txBody>
      </p:sp>
      <p:sp>
        <p:nvSpPr>
          <p:cNvPr id="7987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latin typeface="Consolas" panose="020B0609020204030204" pitchFamily="49" charset="0"/>
              </a:rPr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1333307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14.10  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Unconditional Branching with </a:t>
            </a:r>
            <a:r>
              <a:rPr lang="en-US" dirty="0" err="1">
                <a:solidFill>
                  <a:srgbClr val="3380E6"/>
                </a:solidFill>
                <a:latin typeface="Consolas" panose="020B0609020204030204" pitchFamily="49" charset="0"/>
              </a:rPr>
              <a:t>goto</a:t>
            </a:r>
            <a:endParaRPr lang="en-US" dirty="0">
              <a:solidFill>
                <a:srgbClr val="3380E6"/>
              </a:solidFill>
              <a:latin typeface="Consolas" panose="020B0609020204030204" pitchFamily="49" charset="0"/>
            </a:endParaRPr>
          </a:p>
        </p:txBody>
      </p:sp>
      <p:sp>
        <p:nvSpPr>
          <p:cNvPr id="7168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Throughout the text we’ve stressed the importance of using structured programming techniques to build reliable software that’s easy to debug, maintain and modify.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In some cases, performance is more important than strict adherence to structured programming techniques.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In these cases, some unstructured programming techniques may be used.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For example, we can use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break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to terminate execution of a repetition structure before the loop-continuation condition becomes false.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This saves unnecessary repetitions of the loop if the task is completed before loop termination.</a:t>
            </a:r>
          </a:p>
        </p:txBody>
      </p:sp>
      <p:sp>
        <p:nvSpPr>
          <p:cNvPr id="8090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latin typeface="Consolas" panose="020B0609020204030204" pitchFamily="49" charset="0"/>
              </a:rPr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837127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14.10  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Unconditional Branching with </a:t>
            </a:r>
            <a:r>
              <a:rPr lang="en-US" dirty="0" err="1">
                <a:solidFill>
                  <a:srgbClr val="3380E6"/>
                </a:solidFill>
                <a:latin typeface="Consolas" panose="020B0609020204030204" pitchFamily="49" charset="0"/>
              </a:rPr>
              <a:t>goto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 (Cont.)</a:t>
            </a:r>
          </a:p>
        </p:txBody>
      </p:sp>
      <p:sp>
        <p:nvSpPr>
          <p:cNvPr id="72707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Another instance of unstructured programming is the </a:t>
            </a:r>
            <a:r>
              <a:rPr lang="en-US" alt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goto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 statement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—an unconditional branch.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result of the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goto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statement is a change in the flow of control to the first statement after the 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label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specified in the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goto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statement.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 label is an identifier followed by a colon.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 label must appear in the same function as the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goto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statement that refers to it.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Figure 14.7 uses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goto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statements to loop ten times and print the counter value each time. </a:t>
            </a:r>
          </a:p>
        </p:txBody>
      </p:sp>
      <p:sp>
        <p:nvSpPr>
          <p:cNvPr id="8192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latin typeface="Consolas" panose="020B0609020204030204" pitchFamily="49" charset="0"/>
              </a:rPr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0993250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14.10  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Unconditional Branching with </a:t>
            </a:r>
            <a:r>
              <a:rPr lang="en-US" dirty="0" err="1">
                <a:solidFill>
                  <a:srgbClr val="3380E6"/>
                </a:solidFill>
                <a:latin typeface="Consolas" panose="020B0609020204030204" pitchFamily="49" charset="0"/>
              </a:rPr>
              <a:t>goto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 (Cont.)</a:t>
            </a:r>
          </a:p>
        </p:txBody>
      </p:sp>
      <p:sp>
        <p:nvSpPr>
          <p:cNvPr id="73731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After initializing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count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we test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count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determine whether it’s greater than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10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(the label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start: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skipped because labels do not perform any action).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If so, control is transferred from the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goto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the first statement after the label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end: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Otherwise, we print and increment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count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, and control transfers from the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goto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the first statement after the label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start:</a:t>
            </a:r>
            <a:endParaRPr lang="en-US" altLang="en-US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8294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latin typeface="Consolas" panose="020B0609020204030204" pitchFamily="49" charset="0"/>
              </a:rPr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75754237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14.10  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Unconditional Branching with </a:t>
            </a:r>
            <a:r>
              <a:rPr lang="en-US" dirty="0" err="1">
                <a:solidFill>
                  <a:srgbClr val="3380E6"/>
                </a:solidFill>
                <a:latin typeface="Consolas" panose="020B0609020204030204" pitchFamily="49" charset="0"/>
              </a:rPr>
              <a:t>goto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 (Cont.)</a:t>
            </a:r>
          </a:p>
        </p:txBody>
      </p:sp>
      <p:sp>
        <p:nvSpPr>
          <p:cNvPr id="7680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In Chapter 3, we stated that only three control structures are required to write any program—sequence, selection and repetition.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When the rules of structured programming are followed, it’s possible to create deeply nested control structures from which it’s difficult to escape efficiently.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Some programmers use </a:t>
            </a:r>
            <a:r>
              <a:rPr lang="en-US" alt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goto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statements in such situations as a quick exit from a deeply nested structure. </a:t>
            </a:r>
          </a:p>
        </p:txBody>
      </p:sp>
      <p:sp>
        <p:nvSpPr>
          <p:cNvPr id="8602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latin typeface="Consolas" panose="020B0609020204030204" pitchFamily="49" charset="0"/>
              </a:rPr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29740067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24B5A1"/>
                </a:solidFill>
                <a:latin typeface="Arial"/>
              </a:rPr>
              <a:t>14.10  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Unconditional Branching with </a:t>
            </a:r>
            <a:r>
              <a:rPr lang="en-US" dirty="0" err="1">
                <a:solidFill>
                  <a:srgbClr val="3380E6"/>
                </a:solidFill>
                <a:latin typeface="Consolas" panose="020B0609020204030204" pitchFamily="49" charset="0"/>
              </a:rPr>
              <a:t>goto</a:t>
            </a:r>
            <a:r>
              <a:rPr lang="en-US" dirty="0">
                <a:solidFill>
                  <a:srgbClr val="3380E6"/>
                </a:solidFill>
                <a:latin typeface="Consolas" panose="020B0609020204030204" pitchFamily="49" charset="0"/>
              </a:rPr>
              <a:t> (Cont.)</a:t>
            </a:r>
          </a:p>
        </p:txBody>
      </p:sp>
      <p:sp>
        <p:nvSpPr>
          <p:cNvPr id="7782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This can eliminate the need to test multiple conditions to escape from a control structure.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There are some additional situations where </a:t>
            </a:r>
            <a:r>
              <a:rPr lang="en-US" alt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goto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actually recommended—see, for example, CERT recommendation MEM12-C, “Consider using a </a:t>
            </a:r>
            <a:r>
              <a:rPr lang="en-US" altLang="en-US" dirty="0" err="1">
                <a:solidFill>
                  <a:srgbClr val="000000"/>
                </a:solidFill>
                <a:latin typeface="Cambria" panose="02040503050406030204" pitchFamily="18" charset="0"/>
              </a:rPr>
              <a:t>Goto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-Chain when leaving a function on error when using and releasing resources.” </a:t>
            </a:r>
          </a:p>
        </p:txBody>
      </p:sp>
      <p:sp>
        <p:nvSpPr>
          <p:cNvPr id="8602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latin typeface="Consolas" panose="020B0609020204030204" pitchFamily="49" charset="0"/>
              </a:rPr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685939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14.2  </a:t>
            </a:r>
            <a:r>
              <a:rPr lang="en-US">
                <a:solidFill>
                  <a:srgbClr val="3380E6"/>
                </a:solidFill>
                <a:latin typeface="Arial"/>
              </a:rPr>
              <a:t>Redirecting I/O (Cont.) </a:t>
            </a:r>
          </a:p>
        </p:txBody>
      </p:sp>
      <p:sp>
        <p:nvSpPr>
          <p:cNvPr id="1638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For example, if the data is stored in file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input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the command line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$ sum &lt; input</a:t>
            </a:r>
          </a:p>
          <a:p>
            <a:pPr eaLnBrk="1" hangingPunct="1">
              <a:lnSpc>
                <a:spcPct val="80000"/>
              </a:lnSpc>
              <a:buFont typeface="Wingdings 3" panose="05040102010807070707" pitchFamily="18" charset="2"/>
              <a:buNone/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	executes the program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sum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; the</a:t>
            </a:r>
            <a:r>
              <a:rPr lang="en-US" altLang="en-US" sz="2500" dirty="0">
                <a:solidFill>
                  <a:srgbClr val="0000FF"/>
                </a:solidFill>
                <a:latin typeface="Cambria" panose="02040503050406030204" pitchFamily="18" charset="0"/>
              </a:rPr>
              <a:t> redirect input symbol (</a:t>
            </a:r>
            <a:r>
              <a:rPr lang="en-US" altLang="en-US" sz="2500" dirty="0">
                <a:solidFill>
                  <a:srgbClr val="0000FF"/>
                </a:solidFill>
                <a:latin typeface="Consolas" panose="020B0609020204030204" pitchFamily="49" charset="0"/>
              </a:rPr>
              <a:t>&lt;</a:t>
            </a:r>
            <a:r>
              <a:rPr lang="en-US" altLang="en-US" sz="2500" dirty="0">
                <a:solidFill>
                  <a:srgbClr val="0000FF"/>
                </a:solidFill>
                <a:latin typeface="Cambria" panose="02040503050406030204" pitchFamily="18" charset="0"/>
              </a:rPr>
              <a:t>)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indicates that the data in file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input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is to be used as input by the program.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Redirecting input on a Windows system is performed identically.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 character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$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is a typical Linux/UNIX command-line prompt (some systems use a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%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prompt or other symbol).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 second method of redirecting input is </a:t>
            </a:r>
            <a:r>
              <a:rPr lang="en-US" altLang="en-US" sz="2500" dirty="0">
                <a:solidFill>
                  <a:srgbClr val="0000FF"/>
                </a:solidFill>
                <a:latin typeface="Cambria" panose="02040503050406030204" pitchFamily="18" charset="0"/>
              </a:rPr>
              <a:t>piping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A </a:t>
            </a:r>
            <a:r>
              <a:rPr lang="en-US" altLang="en-US" sz="2500" dirty="0">
                <a:solidFill>
                  <a:srgbClr val="0000FF"/>
                </a:solidFill>
                <a:latin typeface="Cambria" panose="02040503050406030204" pitchFamily="18" charset="0"/>
              </a:rPr>
              <a:t>pipe (|)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causes the output of one program to be redirected as the input to another program. </a:t>
            </a:r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latin typeface="Consolas" panose="020B0609020204030204" pitchFamily="49" charset="0"/>
              </a:rPr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271242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14.2  </a:t>
            </a:r>
            <a:r>
              <a:rPr lang="en-US">
                <a:solidFill>
                  <a:srgbClr val="3380E6"/>
                </a:solidFill>
                <a:latin typeface="Arial"/>
              </a:rPr>
              <a:t>Redirecting I/O (Cont.) </a:t>
            </a:r>
          </a:p>
        </p:txBody>
      </p:sp>
      <p:sp>
        <p:nvSpPr>
          <p:cNvPr id="1741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Suppose program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random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outputs a series of random integers; the output of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random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can be “piped” directly to program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sum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using the command line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$ random | sum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This causes the sum of the integers produced by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random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to be calculated.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Piping is performed identically in Linux/UNIX and Windows.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 standard output stream can be redirected to a file by using the </a:t>
            </a:r>
            <a:r>
              <a:rPr lang="en-US" altLang="en-US" sz="2500" dirty="0">
                <a:solidFill>
                  <a:srgbClr val="0000FF"/>
                </a:solidFill>
                <a:latin typeface="Cambria" panose="02040503050406030204" pitchFamily="18" charset="0"/>
              </a:rPr>
              <a:t>redirect output symbol (&gt;)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For example, to redirect the output of program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random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to file </a:t>
            </a:r>
            <a:r>
              <a:rPr lang="en-US" altLang="en-US" sz="2500" dirty="0">
                <a:solidFill>
                  <a:srgbClr val="00000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use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900" dirty="0">
                <a:solidFill>
                  <a:srgbClr val="000000"/>
                </a:solidFill>
                <a:latin typeface="Consolas" panose="020B0609020204030204" pitchFamily="49" charset="0"/>
              </a:rPr>
              <a:t>$ random &gt; out</a:t>
            </a:r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latin typeface="Consolas" panose="020B0609020204030204" pitchFamily="49" charset="0"/>
              </a:rPr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301551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14.2  </a:t>
            </a:r>
            <a:r>
              <a:rPr lang="en-US">
                <a:solidFill>
                  <a:srgbClr val="3380E6"/>
                </a:solidFill>
                <a:latin typeface="Arial"/>
              </a:rPr>
              <a:t>Redirecting I/O (Cont.) </a:t>
            </a:r>
          </a:p>
        </p:txBody>
      </p:sp>
      <p:sp>
        <p:nvSpPr>
          <p:cNvPr id="1843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Finally, program output can be appended to the end of an existing file by using the 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append output symbol (&gt;&gt;)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For example, to append the output from program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random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to file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created in the preceding command line, use the command line</a:t>
            </a:r>
          </a:p>
          <a:p>
            <a:pPr lvl="2" eaLnBrk="1" hangingPunct="1"/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$ random &gt;&gt; out</a:t>
            </a:r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latin typeface="Consolas" panose="020B0609020204030204" pitchFamily="49" charset="0"/>
              </a:rPr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669386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14.3  </a:t>
            </a:r>
            <a:r>
              <a:rPr lang="en-US">
                <a:solidFill>
                  <a:srgbClr val="3380E6"/>
                </a:solidFill>
                <a:latin typeface="Arial"/>
              </a:rPr>
              <a:t>Variable-Length Argument Lists</a:t>
            </a:r>
          </a:p>
        </p:txBody>
      </p:sp>
      <p:sp>
        <p:nvSpPr>
          <p:cNvPr id="19459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It’s possible to create functions that receive an unspecified number of arguments.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Most programs in the text have used the standard library function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, which, as you know, takes a variable number of arguments.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As a minimum,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must receive a string as its first argument, but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can receive any number of additional arguments.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 function prototype for </a:t>
            </a:r>
            <a:r>
              <a:rPr lang="en-US" altLang="en-US" sz="2500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9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9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printf</a:t>
            </a:r>
            <a:r>
              <a:rPr lang="en-US" alt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9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const</a:t>
            </a:r>
            <a:r>
              <a:rPr lang="en-US" altLang="en-US" sz="1900" b="1" dirty="0">
                <a:solidFill>
                  <a:srgbClr val="0000FF"/>
                </a:solidFill>
                <a:latin typeface="Consolas" panose="020B0609020204030204" pitchFamily="49" charset="0"/>
              </a:rPr>
              <a:t> char</a:t>
            </a:r>
            <a:r>
              <a:rPr lang="en-US" altLang="en-US" sz="1900" b="1" dirty="0">
                <a:solidFill>
                  <a:srgbClr val="000000"/>
                </a:solidFill>
                <a:latin typeface="Consolas" panose="020B0609020204030204" pitchFamily="49" charset="0"/>
              </a:rPr>
              <a:t> *format, ...);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The </a:t>
            </a:r>
            <a:r>
              <a:rPr lang="en-US" altLang="en-US" sz="2500" dirty="0">
                <a:solidFill>
                  <a:srgbClr val="0000FF"/>
                </a:solidFill>
                <a:latin typeface="Cambria" panose="02040503050406030204" pitchFamily="18" charset="0"/>
              </a:rPr>
              <a:t>ellipsis (…)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 in the prototype indicates that the function receives a </a:t>
            </a:r>
            <a:r>
              <a:rPr lang="en-US" altLang="en-US" sz="2500" i="1" dirty="0">
                <a:solidFill>
                  <a:srgbClr val="000000"/>
                </a:solidFill>
                <a:latin typeface="Cambria" panose="02040503050406030204" pitchFamily="18" charset="0"/>
              </a:rPr>
              <a:t>variable number of arguments of any type</a:t>
            </a:r>
            <a:r>
              <a:rPr lang="en-US" altLang="en-US" sz="2500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latin typeface="Consolas" panose="020B0609020204030204" pitchFamily="49" charset="0"/>
              </a:rPr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21429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14.3  </a:t>
            </a:r>
            <a:r>
              <a:rPr lang="en-US">
                <a:solidFill>
                  <a:srgbClr val="3380E6"/>
                </a:solidFill>
                <a:latin typeface="Arial"/>
              </a:rPr>
              <a:t>Variable-Length Argument Lists (Cont.)</a:t>
            </a:r>
          </a:p>
        </p:txBody>
      </p:sp>
      <p:sp>
        <p:nvSpPr>
          <p:cNvPr id="2048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ellipsis must always be placed at the </a:t>
            </a:r>
            <a:r>
              <a:rPr lang="en-US" altLang="en-US" i="1" dirty="0">
                <a:solidFill>
                  <a:srgbClr val="000000"/>
                </a:solidFill>
                <a:latin typeface="Cambria" panose="02040503050406030204" pitchFamily="18" charset="0"/>
              </a:rPr>
              <a:t>end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of the parameter list.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macros and definitions of the 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variable arguments headers </a:t>
            </a:r>
            <a:r>
              <a:rPr lang="en-US" altLang="en-US" dirty="0">
                <a:solidFill>
                  <a:srgbClr val="0000FF"/>
                </a:solidFill>
                <a:latin typeface="Consolas" panose="020B0609020204030204" pitchFamily="49" charset="0"/>
              </a:rPr>
              <a:t>&lt;</a:t>
            </a:r>
            <a:r>
              <a:rPr lang="en-US" alt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stdarg.h</a:t>
            </a:r>
            <a:r>
              <a:rPr lang="en-US" altLang="en-US" dirty="0">
                <a:solidFill>
                  <a:srgbClr val="0000FF"/>
                </a:solidFill>
                <a:latin typeface="Consolas" panose="020B0609020204030204" pitchFamily="49" charset="0"/>
              </a:rPr>
              <a:t>&gt;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(Fig. 14.1) provide the capabilities necessary to build functions with </a:t>
            </a:r>
            <a:r>
              <a:rPr lang="en-US" altLang="en-US" dirty="0">
                <a:solidFill>
                  <a:srgbClr val="0000FF"/>
                </a:solidFill>
                <a:latin typeface="Cambria" panose="02040503050406030204" pitchFamily="18" charset="0"/>
              </a:rPr>
              <a:t>variable-length argument lists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.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Figure 14.2 demonstrates function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average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that receives a variable number of arguments.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The first argument of </a:t>
            </a: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average</a:t>
            </a:r>
            <a:r>
              <a:rPr lang="en-US" altLang="en-US" dirty="0">
                <a:solidFill>
                  <a:srgbClr val="000000"/>
                </a:solidFill>
                <a:latin typeface="Cambria" panose="02040503050406030204" pitchFamily="18" charset="0"/>
              </a:rPr>
              <a:t> is always the number of values to be averaged. </a:t>
            </a:r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latin typeface="Consolas" panose="020B0609020204030204" pitchFamily="49" charset="0"/>
              </a:rPr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2065513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22"/>
  <p:tag name="MMPROD_UIDATA" val="&lt;database version=&quot;9.0&quot;&gt;&lt;object type=&quot;1&quot; unique_id=&quot;10001&quot;&gt;&lt;object type=&quot;2&quot; unique_id=&quot;14180&quot;&gt;&lt;object type=&quot;3&quot; unique_id=&quot;14182&quot;&gt;&lt;property id=&quot;20148&quot; value=&quot;5&quot;/&gt;&lt;property id=&quot;20300&quot; value=&quot;Slide 2&quot;/&gt;&lt;property id=&quot;20307&quot; value=&quot;258&quot;/&gt;&lt;/object&gt;&lt;object type=&quot;3&quot; unique_id=&quot;14183&quot;&gt;&lt;property id=&quot;20148&quot; value=&quot;5&quot;/&gt;&lt;property id=&quot;20300&quot; value=&quot;Slide 3&quot;/&gt;&lt;property id=&quot;20307&quot; value=&quot;259&quot;/&gt;&lt;/object&gt;&lt;object type=&quot;3&quot; unique_id=&quot;14184&quot;&gt;&lt;property id=&quot;20148&quot; value=&quot;5&quot;/&gt;&lt;property id=&quot;20300&quot; value=&quot;Slide 12&quot;/&gt;&lt;property id=&quot;20307&quot; value=&quot;260&quot;/&gt;&lt;/object&gt;&lt;object type=&quot;3&quot; unique_id=&quot;14185&quot;&gt;&lt;property id=&quot;20148&quot; value=&quot;5&quot;/&gt;&lt;property id=&quot;20300&quot; value=&quot;Slide 13&quot;/&gt;&lt;property id=&quot;20307&quot; value=&quot;261&quot;/&gt;&lt;/object&gt;&lt;object type=&quot;3&quot; unique_id=&quot;14186&quot;&gt;&lt;property id=&quot;20148&quot; value=&quot;5&quot;/&gt;&lt;property id=&quot;20300&quot; value=&quot;Slide 14&quot;/&gt;&lt;property id=&quot;20307&quot; value=&quot;262&quot;/&gt;&lt;/object&gt;&lt;object type=&quot;3&quot; unique_id=&quot;14187&quot;&gt;&lt;property id=&quot;20148&quot; value=&quot;5&quot;/&gt;&lt;property id=&quot;20300&quot; value=&quot;Slide 15&quot;/&gt;&lt;property id=&quot;20307&quot; value=&quot;263&quot;/&gt;&lt;/object&gt;&lt;object type=&quot;3&quot; unique_id=&quot;14188&quot;&gt;&lt;property id=&quot;20148&quot; value=&quot;5&quot;/&gt;&lt;property id=&quot;20300&quot; value=&quot;Slide 18&quot;/&gt;&lt;property id=&quot;20307&quot; value=&quot;264&quot;/&gt;&lt;/object&gt;&lt;object type=&quot;3&quot; unique_id=&quot;14189&quot;&gt;&lt;property id=&quot;20148&quot; value=&quot;5&quot;/&gt;&lt;property id=&quot;20300&quot; value=&quot;Slide 24&quot;/&gt;&lt;property id=&quot;20307&quot; value=&quot;265&quot;/&gt;&lt;/object&gt;&lt;object type=&quot;3&quot; unique_id=&quot;14190&quot;&gt;&lt;property id=&quot;20148&quot; value=&quot;5&quot;/&gt;&lt;property id=&quot;20300&quot; value=&quot;Slide 25&quot;/&gt;&lt;property id=&quot;20307&quot; value=&quot;266&quot;/&gt;&lt;/object&gt;&lt;object type=&quot;3&quot; unique_id=&quot;14191&quot;&gt;&lt;property id=&quot;20148&quot; value=&quot;5&quot;/&gt;&lt;property id=&quot;20300&quot; value=&quot;Slide 29&quot;/&gt;&lt;property id=&quot;20307&quot; value=&quot;267&quot;/&gt;&lt;/object&gt;&lt;object type=&quot;3&quot; unique_id=&quot;14192&quot;&gt;&lt;property id=&quot;20148&quot; value=&quot;5&quot;/&gt;&lt;property id=&quot;20300&quot; value=&quot;Slide 33&quot;/&gt;&lt;property id=&quot;20307&quot; value=&quot;268&quot;/&gt;&lt;/object&gt;&lt;object type=&quot;3&quot; unique_id=&quot;14193&quot;&gt;&lt;property id=&quot;20148&quot; value=&quot;5&quot;/&gt;&lt;property id=&quot;20300&quot; value=&quot;Slide 41&quot;/&gt;&lt;property id=&quot;20307&quot; value=&quot;269&quot;/&gt;&lt;/object&gt;&lt;object type=&quot;3&quot; unique_id=&quot;14194&quot;&gt;&lt;property id=&quot;20148&quot; value=&quot;5&quot;/&gt;&lt;property id=&quot;20300&quot; value=&quot;Slide 42&quot;/&gt;&lt;property id=&quot;20307&quot; value=&quot;270&quot;/&gt;&lt;/object&gt;&lt;object type=&quot;3&quot; unique_id=&quot;14195&quot;&gt;&lt;property id=&quot;20148&quot; value=&quot;5&quot;/&gt;&lt;property id=&quot;20300&quot; value=&quot;Slide 47&quot;/&gt;&lt;property id=&quot;20307&quot; value=&quot;271&quot;/&gt;&lt;/object&gt;&lt;object type=&quot;3&quot; unique_id=&quot;14196&quot;&gt;&lt;property id=&quot;20148&quot; value=&quot;5&quot;/&gt;&lt;property id=&quot;20300&quot; value=&quot;Slide 50&quot;/&gt;&lt;property id=&quot;20307&quot; value=&quot;272&quot;/&gt;&lt;/object&gt;&lt;object type=&quot;3&quot; unique_id=&quot;14197&quot;&gt;&lt;property id=&quot;20148&quot; value=&quot;5&quot;/&gt;&lt;property id=&quot;20300&quot; value=&quot;Slide 51&quot;/&gt;&lt;property id=&quot;20307&quot; value=&quot;273&quot;/&gt;&lt;/object&gt;&lt;object type=&quot;3&quot; unique_id=&quot;14198&quot;&gt;&lt;property id=&quot;20148&quot; value=&quot;5&quot;/&gt;&lt;property id=&quot;20300&quot; value=&quot;Slide 52&quot;/&gt;&lt;property id=&quot;20307&quot; value=&quot;274&quot;/&gt;&lt;/object&gt;&lt;object type=&quot;3&quot; unique_id=&quot;14199&quot;&gt;&lt;property id=&quot;20148&quot; value=&quot;5&quot;/&gt;&lt;property id=&quot;20300&quot; value=&quot;Slide 53&quot;/&gt;&lt;property id=&quot;20307&quot; value=&quot;275&quot;/&gt;&lt;/object&gt;&lt;object type=&quot;3&quot; unique_id=&quot;14200&quot;&gt;&lt;property id=&quot;20148&quot; value=&quot;5&quot;/&gt;&lt;property id=&quot;20300&quot; value=&quot;Slide 59&quot;/&gt;&lt;property id=&quot;20307&quot; value=&quot;276&quot;/&gt;&lt;/object&gt;&lt;object type=&quot;3&quot; unique_id=&quot;14201&quot;&gt;&lt;property id=&quot;20148&quot; value=&quot;5&quot;/&gt;&lt;property id=&quot;20300&quot; value=&quot;Slide 63&quot;/&gt;&lt;property id=&quot;20307&quot; value=&quot;277&quot;/&gt;&lt;/object&gt;&lt;object type=&quot;3&quot; unique_id=&quot;14202&quot;&gt;&lt;property id=&quot;20148&quot; value=&quot;5&quot;/&gt;&lt;property id=&quot;20300&quot; value=&quot;Slide 64&quot;/&gt;&lt;property id=&quot;20307&quot; value=&quot;278&quot;/&gt;&lt;/object&gt;&lt;object type=&quot;3&quot; unique_id=&quot;14203&quot;&gt;&lt;property id=&quot;20148&quot; value=&quot;5&quot;/&gt;&lt;property id=&quot;20300&quot; value=&quot;Slide 67&quot;/&gt;&lt;property id=&quot;20307&quot; value=&quot;279&quot;/&gt;&lt;/object&gt;&lt;object type=&quot;3&quot; unique_id=&quot;14204&quot;&gt;&lt;property id=&quot;20148&quot; value=&quot;5&quot;/&gt;&lt;property id=&quot;20300&quot; value=&quot;Slide 68&quot;/&gt;&lt;property id=&quot;20307&quot; value=&quot;280&quot;/&gt;&lt;/object&gt;&lt;object type=&quot;3&quot; unique_id=&quot;102049&quot;&gt;&lt;property id=&quot;20148&quot; value=&quot;5&quot;/&gt;&lt;property id=&quot;20300&quot; value=&quot;Slide 1 - &amp;quot;Chapter 14 Other C Topics&amp;quot;&quot;/&gt;&lt;property id=&quot;20307&quot; value=&quot;281&quot;/&gt;&lt;/object&gt;&lt;object type=&quot;3&quot; unique_id=&quot;102050&quot;&gt;&lt;property id=&quot;20148&quot; value=&quot;5&quot;/&gt;&lt;property id=&quot;20300&quot; value=&quot;Slide 4 - &amp;quot;14.1  Introduction&amp;quot;&quot;/&gt;&lt;property id=&quot;20307&quot; value=&quot;282&quot;/&gt;&lt;/object&gt;&lt;object type=&quot;3&quot; unique_id=&quot;102051&quot;&gt;&lt;property id=&quot;20148&quot; value=&quot;5&quot;/&gt;&lt;property id=&quot;20300&quot; value=&quot;Slide 5 - &amp;quot;14.2  Redirecting I/O &amp;quot;&quot;/&gt;&lt;property id=&quot;20307&quot; value=&quot;283&quot;/&gt;&lt;/object&gt;&lt;object type=&quot;3&quot; unique_id=&quot;102052&quot;&gt;&lt;property id=&quot;20148&quot; value=&quot;5&quot;/&gt;&lt;property id=&quot;20300&quot; value=&quot;Slide 6 - &amp;quot;14.2  Redirecting I/O (Cont.) &amp;quot;&quot;/&gt;&lt;property id=&quot;20307&quot; value=&quot;284&quot;/&gt;&lt;/object&gt;&lt;object type=&quot;3&quot; unique_id=&quot;102053&quot;&gt;&lt;property id=&quot;20148&quot; value=&quot;5&quot;/&gt;&lt;property id=&quot;20300&quot; value=&quot;Slide 7 - &amp;quot;14.2  Redirecting I/O (Cont.) &amp;quot;&quot;/&gt;&lt;property id=&quot;20307&quot; value=&quot;285&quot;/&gt;&lt;/object&gt;&lt;object type=&quot;3&quot; unique_id=&quot;102054&quot;&gt;&lt;property id=&quot;20148&quot; value=&quot;5&quot;/&gt;&lt;property id=&quot;20300&quot; value=&quot;Slide 8 - &amp;quot;14.2  Redirecting I/O (Cont.) &amp;quot;&quot;/&gt;&lt;property id=&quot;20307&quot; value=&quot;286&quot;/&gt;&lt;/object&gt;&lt;object type=&quot;3&quot; unique_id=&quot;102055&quot;&gt;&lt;property id=&quot;20148&quot; value=&quot;5&quot;/&gt;&lt;property id=&quot;20300&quot; value=&quot;Slide 9 - &amp;quot;14.2  Redirecting I/O (Cont.) &amp;quot;&quot;/&gt;&lt;property id=&quot;20307&quot; value=&quot;287&quot;/&gt;&lt;/object&gt;&lt;object type=&quot;3&quot; unique_id=&quot;102056&quot;&gt;&lt;property id=&quot;20148&quot; value=&quot;5&quot;/&gt;&lt;property id=&quot;20300&quot; value=&quot;Slide 10 - &amp;quot;14.3  Variable-Length Argument Lists&amp;quot;&quot;/&gt;&lt;property id=&quot;20307&quot; value=&quot;288&quot;/&gt;&lt;/object&gt;&lt;object type=&quot;3&quot; unique_id=&quot;102057&quot;&gt;&lt;property id=&quot;20148&quot; value=&quot;5&quot;/&gt;&lt;property id=&quot;20300&quot; value=&quot;Slide 11 - &amp;quot;14.3  Variable-Length Argument Lists (Cont.)&amp;quot;&quot;/&gt;&lt;property id=&quot;20307&quot; value=&quot;289&quot;/&gt;&lt;/object&gt;&lt;object type=&quot;3&quot; unique_id=&quot;102058&quot;&gt;&lt;property id=&quot;20148&quot; value=&quot;5&quot;/&gt;&lt;property id=&quot;20300&quot; value=&quot;Slide 16 - &amp;quot;14.3  Variable-Length Argument Lists (Cont.)&amp;quot;&quot;/&gt;&lt;property id=&quot;20307&quot; value=&quot;290&quot;/&gt;&lt;/object&gt;&lt;object type=&quot;3&quot; unique_id=&quot;102059&quot;&gt;&lt;property id=&quot;20148&quot; value=&quot;5&quot;/&gt;&lt;property id=&quot;20300&quot; value=&quot;Slide 17 - &amp;quot;14.3  Variable-Length Argument Lists (Cont.)&amp;quot;&quot;/&gt;&lt;property id=&quot;20307&quot; value=&quot;291&quot;/&gt;&lt;/object&gt;&lt;object type=&quot;3&quot; unique_id=&quot;102060&quot;&gt;&lt;property id=&quot;20148&quot; value=&quot;5&quot;/&gt;&lt;property id=&quot;20300&quot; value=&quot;Slide 19 - &amp;quot;14.3  Variable-Length Argument Lists (Cont.)&amp;quot;&quot;/&gt;&lt;property id=&quot;20307&quot; value=&quot;292&quot;/&gt;&lt;/object&gt;&lt;object type=&quot;3&quot; unique_id=&quot;102061&quot;&gt;&lt;property id=&quot;20148&quot; value=&quot;5&quot;/&gt;&lt;property id=&quot;20300&quot; value=&quot;Slide 20 - &amp;quot;14.4  Using Command-Line Arguments&amp;quot;&quot;/&gt;&lt;property id=&quot;20307&quot; value=&quot;293&quot;/&gt;&lt;/object&gt;&lt;object type=&quot;3&quot; unique_id=&quot;102062&quot;&gt;&lt;property id=&quot;20148&quot; value=&quot;5&quot;/&gt;&lt;property id=&quot;20300&quot; value=&quot;Slide 21 - &amp;quot;14.4  Using Command-Line Arguments (Cont.)&amp;quot;&quot;/&gt;&lt;property id=&quot;20307&quot; value=&quot;294&quot;/&gt;&lt;/object&gt;&lt;object type=&quot;3&quot; unique_id=&quot;102063&quot;&gt;&lt;property id=&quot;20148&quot; value=&quot;5&quot;/&gt;&lt;property id=&quot;20300&quot; value=&quot;Slide 22 - &amp;quot;14.4  Using Command-Line Arguments (Cont.)&amp;quot;&quot;/&gt;&lt;property id=&quot;20307&quot; value=&quot;295&quot;/&gt;&lt;/object&gt;&lt;object type=&quot;3&quot; unique_id=&quot;102064&quot;&gt;&lt;property id=&quot;20148&quot; value=&quot;5&quot;/&gt;&lt;property id=&quot;20300&quot; value=&quot;Slide 23 - &amp;quot;14.4  Using Command-Line Arguments (Cont.)&amp;quot;&quot;/&gt;&lt;property id=&quot;20307&quot; value=&quot;296&quot;/&gt;&lt;/object&gt;&lt;object type=&quot;3&quot; unique_id=&quot;102065&quot;&gt;&lt;property id=&quot;20148&quot; value=&quot;5&quot;/&gt;&lt;property id=&quot;20300&quot; value=&quot;Slide 26 - &amp;quot;14.5  Notes on Compiling Multiple-Source-File Programs&amp;quot;&quot;/&gt;&lt;property id=&quot;20307&quot; value=&quot;297&quot;/&gt;&lt;/object&gt;&lt;object type=&quot;3&quot; unique_id=&quot;102066&quot;&gt;&lt;property id=&quot;20148&quot; value=&quot;5&quot;/&gt;&lt;property id=&quot;20300&quot; value=&quot;Slide 27 - &amp;quot;14.5  Notes on Compiling Multiple-Source-File Programs (Cont.)&amp;quot;&quot;/&gt;&lt;property id=&quot;20307&quot; value=&quot;298&quot;/&gt;&lt;/object&gt;&lt;object type=&quot;3&quot; unique_id=&quot;102067&quot;&gt;&lt;property id=&quot;20148&quot; value=&quot;5&quot;/&gt;&lt;property id=&quot;20300&quot; value=&quot;Slide 28 - &amp;quot;14.5  Notes on Compiling Multiple-Source-File Programs (Cont.)&amp;quot;&quot;/&gt;&lt;property id=&quot;20307&quot; value=&quot;299&quot;/&gt;&lt;/object&gt;&lt;object type=&quot;3&quot; unique_id=&quot;102068&quot;&gt;&lt;property id=&quot;20148&quot; value=&quot;5&quot;/&gt;&lt;property id=&quot;20300&quot; value=&quot;Slide 30 - &amp;quot;14.5  Notes on Compiling Multiple-Source-File Programs (Cont.)&amp;quot;&quot;/&gt;&lt;property id=&quot;20307&quot; value=&quot;300&quot;/&gt;&lt;/object&gt;&lt;object type=&quot;3&quot; unique_id=&quot;102069&quot;&gt;&lt;property id=&quot;20148&quot; value=&quot;5&quot;/&gt;&lt;property id=&quot;20300&quot; value=&quot;Slide 31 - &amp;quot;14.5  Notes on Compiling Multiple-Source-File Programs (Cont.)&amp;quot;&quot;/&gt;&lt;property id=&quot;20307&quot; value=&quot;301&quot;/&gt;&lt;/object&gt;&lt;object type=&quot;3&quot; unique_id=&quot;102070&quot;&gt;&lt;property id=&quot;20148&quot; value=&quot;5&quot;/&gt;&lt;property id=&quot;20300&quot; value=&quot;Slide 32 - &amp;quot;14.5  Notes on Compiling Multiple-Source-File Programs (Cont.)&amp;quot;&quot;/&gt;&lt;property id=&quot;20307&quot; value=&quot;302&quot;/&gt;&lt;/object&gt;&lt;object type=&quot;3&quot; unique_id=&quot;102071&quot;&gt;&lt;property id=&quot;20148&quot; value=&quot;5&quot;/&gt;&lt;property id=&quot;20300&quot; value=&quot;Slide 34 - &amp;quot;14.5  Notes on Compiling Multiple-Source-File Programs (Cont.)&amp;quot;&quot;/&gt;&lt;property id=&quot;20307&quot; value=&quot;303&quot;/&gt;&lt;/object&gt;&lt;object type=&quot;3&quot; unique_id=&quot;102072&quot;&gt;&lt;property id=&quot;20148&quot; value=&quot;5&quot;/&gt;&lt;property id=&quot;20300&quot; value=&quot;Slide 35 - &amp;quot;14.5  Notes on Compiling Multiple-Source-File Programs (Cont.)&amp;quot;&quot;/&gt;&lt;property id=&quot;20307&quot; value=&quot;304&quot;/&gt;&lt;/object&gt;&lt;object type=&quot;3&quot; unique_id=&quot;102073&quot;&gt;&lt;property id=&quot;20148&quot; value=&quot;5&quot;/&gt;&lt;property id=&quot;20300&quot; value=&quot;Slide 36 - &amp;quot;14.5  Notes on Compiling Multiple-Source-File Programs (Cont.)&amp;quot;&quot;/&gt;&lt;property id=&quot;20307&quot; value=&quot;305&quot;/&gt;&lt;/object&gt;&lt;object type=&quot;3&quot; unique_id=&quot;102074&quot;&gt;&lt;property id=&quot;20148&quot; value=&quot;5&quot;/&gt;&lt;property id=&quot;20300&quot; value=&quot;Slide 37 - &amp;quot;14.5  Notes on Compiling Multiple-Source-File Programs (Cont.)&amp;quot;&quot;/&gt;&lt;property id=&quot;20307&quot; value=&quot;306&quot;/&gt;&lt;/object&gt;&lt;object type=&quot;3&quot; unique_id=&quot;102075&quot;&gt;&lt;property id=&quot;20148&quot; value=&quot;5&quot;/&gt;&lt;property id=&quot;20300&quot; value=&quot;Slide 38 - &amp;quot;14.6  Program Termination with exit and atexit&amp;quot;&quot;/&gt;&lt;property id=&quot;20307&quot; value=&quot;307&quot;/&gt;&lt;/object&gt;&lt;object type=&quot;3&quot; unique_id=&quot;102076&quot;&gt;&lt;property id=&quot;20148&quot; value=&quot;5&quot;/&gt;&lt;property id=&quot;20300&quot; value=&quot;Slide 39 - &amp;quot;14.6  Program Termination with exit and atexit (Cont.)&amp;quot;&quot;/&gt;&lt;property id=&quot;20307&quot; value=&quot;308&quot;/&gt;&lt;/object&gt;&lt;object type=&quot;3&quot; unique_id=&quot;102077&quot;&gt;&lt;property id=&quot;20148&quot; value=&quot;5&quot;/&gt;&lt;property id=&quot;20300&quot; value=&quot;Slide 40 - &amp;quot;14.6  Program Termination with exit and atexit (Cont.)&amp;quot;&quot;/&gt;&lt;property id=&quot;20307&quot; value=&quot;309&quot;/&gt;&lt;/object&gt;&lt;object type=&quot;3&quot; unique_id=&quot;102078&quot;&gt;&lt;property id=&quot;20148&quot; value=&quot;5&quot;/&gt;&lt;property id=&quot;20300&quot; value=&quot;Slide 43 - &amp;quot;14.7  Suffixes for Integer and Floating-Point Literals&amp;quot;&quot;/&gt;&lt;property id=&quot;20307&quot; value=&quot;310&quot;/&gt;&lt;/object&gt;&lt;object type=&quot;3&quot; unique_id=&quot;102079&quot;&gt;&lt;property id=&quot;20148&quot; value=&quot;5&quot;/&gt;&lt;property id=&quot;20300&quot; value=&quot;Slide 44 - &amp;quot;14.7  Suffixes for Integer and Floating-Point Constants (Cont.)&amp;quot;&quot;/&gt;&lt;property id=&quot;20307&quot; value=&quot;311&quot;/&gt;&lt;/object&gt;&lt;object type=&quot;3&quot; unique_id=&quot;102080&quot;&gt;&lt;property id=&quot;20148&quot; value=&quot;5&quot;/&gt;&lt;property id=&quot;20300&quot; value=&quot;Slide 45 - &amp;quot;14.8  Signal Handling&amp;quot;&quot;/&gt;&lt;property id=&quot;20307&quot; value=&quot;312&quot;/&gt;&lt;/object&gt;&lt;object type=&quot;3&quot; unique_id=&quot;102081&quot;&gt;&lt;property id=&quot;20148&quot; value=&quot;5&quot;/&gt;&lt;property id=&quot;20300&quot; value=&quot;Slide 46 - &amp;quot;14.8  Signal Handling (Cont.)&amp;quot;&quot;/&gt;&lt;property id=&quot;20307&quot; value=&quot;313&quot;/&gt;&lt;/object&gt;&lt;object type=&quot;3&quot; unique_id=&quot;102082&quot;&gt;&lt;property id=&quot;20148&quot; value=&quot;5&quot;/&gt;&lt;property id=&quot;20300&quot; value=&quot;Slide 48 - &amp;quot;14.8  Signal Handling (Cont.)&amp;quot;&quot;/&gt;&lt;property id=&quot;20307&quot; value=&quot;314&quot;/&gt;&lt;/object&gt;&lt;object type=&quot;3&quot; unique_id=&quot;102083&quot;&gt;&lt;property id=&quot;20148&quot; value=&quot;5&quot;/&gt;&lt;property id=&quot;20300&quot; value=&quot;Slide 49 - &amp;quot;14.8  Signal Handling (Cont.)&amp;quot;&quot;/&gt;&lt;property id=&quot;20307&quot; value=&quot;315&quot;/&gt;&lt;/object&gt;&lt;object type=&quot;3&quot; unique_id=&quot;102084&quot;&gt;&lt;property id=&quot;20148&quot; value=&quot;5&quot;/&gt;&lt;property id=&quot;20300&quot; value=&quot;Slide 54 - &amp;quot;14.9  Dynamic Memory Allocation: Functions calloc and realloc&amp;quot;&quot;/&gt;&lt;property id=&quot;20307&quot; value=&quot;316&quot;/&gt;&lt;/object&gt;&lt;object type=&quot;3&quot; unique_id=&quot;102085&quot;&gt;&lt;property id=&quot;20148&quot; value=&quot;5&quot;/&gt;&lt;property id=&quot;20300&quot; value=&quot;Slide 55 - &amp;quot;14.9  Dynamic Memory Allocation: Functions calloc and realloc (Cont.)&amp;quot;&quot;/&gt;&lt;property id=&quot;20307&quot; value=&quot;317&quot;/&gt;&lt;/object&gt;&lt;object type=&quot;3&quot; unique_id=&quot;102086&quot;&gt;&lt;property id=&quot;20148&quot; value=&quot;5&quot;/&gt;&lt;property id=&quot;20300&quot; value=&quot;Slide 56 - &amp;quot;14.9  Dynamic Memory Allocation: Functions calloc and realloc (Cont.)&amp;quot;&quot;/&gt;&lt;property id=&quot;20307&quot; value=&quot;318&quot;/&gt;&lt;/object&gt;&lt;object type=&quot;3&quot; unique_id=&quot;102087&quot;&gt;&lt;property id=&quot;20148&quot; value=&quot;5&quot;/&gt;&lt;property id=&quot;20300&quot; value=&quot;Slide 57 - &amp;quot;14.9  Dynamic Memory Allocation: Functions calloc and realloc (Cont.)&amp;quot;&quot;/&gt;&lt;property id=&quot;20307&quot; value=&quot;319&quot;/&gt;&lt;/object&gt;&lt;object type=&quot;3&quot; unique_id=&quot;102088&quot;&gt;&lt;property id=&quot;20148&quot; value=&quot;5&quot;/&gt;&lt;property id=&quot;20300&quot; value=&quot;Slide 58 - &amp;quot;14.9  Dynamic Memory Allocation: Functions calloc and realloc (Cont.)&amp;quot;&quot;/&gt;&lt;property id=&quot;20307&quot; value=&quot;320&quot;/&gt;&lt;/object&gt;&lt;object type=&quot;3&quot; unique_id=&quot;102089&quot;&gt;&lt;property id=&quot;20148&quot; value=&quot;5&quot;/&gt;&lt;property id=&quot;20300&quot; value=&quot;Slide 60 - &amp;quot;14.10  Unconditional Branching with goto&amp;quot;&quot;/&gt;&lt;property id=&quot;20307&quot; value=&quot;321&quot;/&gt;&lt;/object&gt;&lt;object type=&quot;3&quot; unique_id=&quot;102090&quot;&gt;&lt;property id=&quot;20148&quot; value=&quot;5&quot;/&gt;&lt;property id=&quot;20300&quot; value=&quot;Slide 61 - &amp;quot;14.10  Unconditional Branching with goto (Cont.)&amp;quot;&quot;/&gt;&lt;property id=&quot;20307&quot; value=&quot;322&quot;/&gt;&lt;/object&gt;&lt;object type=&quot;3&quot; unique_id=&quot;102091&quot;&gt;&lt;property id=&quot;20148&quot; value=&quot;5&quot;/&gt;&lt;property id=&quot;20300&quot; value=&quot;Slide 62 - &amp;quot;14.10  Unconditional Branching with goto (Cont.)&amp;quot;&quot;/&gt;&lt;property id=&quot;20307&quot; value=&quot;323&quot;/&gt;&lt;/object&gt;&lt;object type=&quot;3&quot; unique_id=&quot;102092&quot;&gt;&lt;property id=&quot;20148&quot; value=&quot;5&quot;/&gt;&lt;property id=&quot;20300&quot; value=&quot;Slide 65 - &amp;quot;14.10  Unconditional Branching with goto (Cont.)&amp;quot;&quot;/&gt;&lt;property id=&quot;20307&quot; value=&quot;324&quot;/&gt;&lt;/object&gt;&lt;object type=&quot;3&quot; unique_id=&quot;102093&quot;&gt;&lt;property id=&quot;20148&quot; value=&quot;5&quot;/&gt;&lt;property id=&quot;20300&quot; value=&quot;Slide 66 - &amp;quot;14.10  Unconditional Branching with goto (Cont.)&amp;quot;&quot;/&gt;&lt;property id=&quot;20307&quot; value=&quot;325&quot;/&gt;&lt;/object&gt;&lt;/object&gt;&lt;object type=&quot;8&quot; unique_id=&quot;1423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chtp8_0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chtp8_15</Template>
  <TotalTime>9</TotalTime>
  <Words>4466</Words>
  <Application>Microsoft Office PowerPoint</Application>
  <PresentationFormat>Ekran Gösterisi (4:3)</PresentationFormat>
  <Paragraphs>278</Paragraphs>
  <Slides>45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45</vt:i4>
      </vt:variant>
    </vt:vector>
  </HeadingPairs>
  <TitlesOfParts>
    <vt:vector size="51" baseType="lpstr">
      <vt:lpstr>Arial</vt:lpstr>
      <vt:lpstr>Calibri</vt:lpstr>
      <vt:lpstr>Cambria</vt:lpstr>
      <vt:lpstr>Consolas</vt:lpstr>
      <vt:lpstr>Wingdings 3</vt:lpstr>
      <vt:lpstr>chtp8_07</vt:lpstr>
      <vt:lpstr>Chapter 14 Other C Topics</vt:lpstr>
      <vt:lpstr>14.1  Introduction</vt:lpstr>
      <vt:lpstr>14.2  Redirecting I/O </vt:lpstr>
      <vt:lpstr>14.2  Redirecting I/O (Cont.) </vt:lpstr>
      <vt:lpstr>14.2  Redirecting I/O (Cont.) </vt:lpstr>
      <vt:lpstr>14.2  Redirecting I/O (Cont.) </vt:lpstr>
      <vt:lpstr>14.2  Redirecting I/O (Cont.) </vt:lpstr>
      <vt:lpstr>14.3  Variable-Length Argument Lists</vt:lpstr>
      <vt:lpstr>14.3  Variable-Length Argument Lists (Cont.)</vt:lpstr>
      <vt:lpstr>14.3  Variable-Length Argument Lists (Cont.)</vt:lpstr>
      <vt:lpstr>14.3  Variable-Length Argument Lists (Cont.)</vt:lpstr>
      <vt:lpstr>14.3  Variable-Length Argument Lists (Cont.)</vt:lpstr>
      <vt:lpstr>14.4  Using Command-Line Arguments</vt:lpstr>
      <vt:lpstr>14.4  Using Command-Line Arguments (Cont.)</vt:lpstr>
      <vt:lpstr>14.4  Using Command-Line Arguments (Cont.)</vt:lpstr>
      <vt:lpstr>14.4  Using Command-Line Arguments (Cont.)</vt:lpstr>
      <vt:lpstr>14.5  Notes on Compiling Multiple-Source-File Programs</vt:lpstr>
      <vt:lpstr>14.5  Notes on Compiling Multiple-Source-File Programs (Cont.)</vt:lpstr>
      <vt:lpstr>14.5  Notes on Compiling Multiple-Source-File Programs (Cont.)</vt:lpstr>
      <vt:lpstr>14.5  Notes on Compiling Multiple-Source-File Programs (Cont.)</vt:lpstr>
      <vt:lpstr>14.5  Notes on Compiling Multiple-Source-File Programs (Cont.)</vt:lpstr>
      <vt:lpstr>14.5  Notes on Compiling Multiple-Source-File Programs (Cont.)</vt:lpstr>
      <vt:lpstr>14.5  Notes on Compiling Multiple-Source-File Programs (Cont.)</vt:lpstr>
      <vt:lpstr>14.5  Notes on Compiling Multiple-Source-File Programs (Cont.)</vt:lpstr>
      <vt:lpstr>14.5  Notes on Compiling Multiple-Source-File Programs (Cont.)</vt:lpstr>
      <vt:lpstr>14.5  Notes on Compiling Multiple-Source-File Programs (Cont.)</vt:lpstr>
      <vt:lpstr>14.6  Program Termination with exit and atexit</vt:lpstr>
      <vt:lpstr>14.6  Program Termination with exit and atexit (Cont.)</vt:lpstr>
      <vt:lpstr>14.6  Program Termination with exit and atexit (Cont.)</vt:lpstr>
      <vt:lpstr>14.7  Suffixes for Integer and Floating-Point Literals</vt:lpstr>
      <vt:lpstr>14.7  Suffixes for Integer and Floating-Point Constants (Cont.)</vt:lpstr>
      <vt:lpstr>14.8  Signal Handling</vt:lpstr>
      <vt:lpstr>14.8  Signal Handling (Cont.)</vt:lpstr>
      <vt:lpstr>14.8  Signal Handling (Cont.)</vt:lpstr>
      <vt:lpstr>14.8  Signal Handling (Cont.)</vt:lpstr>
      <vt:lpstr>14.9  Dynamic Memory Allocation: Functions calloc and realloc</vt:lpstr>
      <vt:lpstr>14.9  Dynamic Memory Allocation: Functions calloc and realloc (Cont.)</vt:lpstr>
      <vt:lpstr>14.9  Dynamic Memory Allocation: Functions calloc and realloc (Cont.)</vt:lpstr>
      <vt:lpstr>14.9  Dynamic Memory Allocation: Functions calloc and realloc (Cont.)</vt:lpstr>
      <vt:lpstr>14.9  Dynamic Memory Allocation: Functions calloc and realloc (Cont.)</vt:lpstr>
      <vt:lpstr>14.10  Unconditional Branching with goto</vt:lpstr>
      <vt:lpstr>14.10  Unconditional Branching with goto (Cont.)</vt:lpstr>
      <vt:lpstr>14.10  Unconditional Branching with goto (Cont.)</vt:lpstr>
      <vt:lpstr>14.10  Unconditional Branching with goto (Cont.)</vt:lpstr>
      <vt:lpstr>14.10  Unconditional Branching with goto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irem</cp:lastModifiedBy>
  <cp:revision>6</cp:revision>
  <dcterms:created xsi:type="dcterms:W3CDTF">2015-04-27T19:09:16Z</dcterms:created>
  <dcterms:modified xsi:type="dcterms:W3CDTF">2022-10-05T12:51:59Z</dcterms:modified>
</cp:coreProperties>
</file>