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sldIdLst>
    <p:sldId id="258" r:id="rId2"/>
    <p:sldId id="274" r:id="rId3"/>
    <p:sldId id="275" r:id="rId4"/>
    <p:sldId id="273" r:id="rId5"/>
    <p:sldId id="276" r:id="rId6"/>
    <p:sldId id="272" r:id="rId7"/>
    <p:sldId id="278" r:id="rId8"/>
    <p:sldId id="277" r:id="rId9"/>
    <p:sldId id="262" r:id="rId10"/>
    <p:sldId id="270" r:id="rId11"/>
    <p:sldId id="271" r:id="rId12"/>
    <p:sldId id="256" r:id="rId13"/>
    <p:sldId id="265" r:id="rId14"/>
    <p:sldId id="266" r:id="rId15"/>
    <p:sldId id="263" r:id="rId16"/>
    <p:sldId id="26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40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7CE38E4D-051A-41E1-86A4-E56916468FD0}"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60D04-2C0C-1148-A816-564C14AA6DA1}" type="slidenum">
              <a:rPr lang="en-US" smtClean="0"/>
              <a:t>‹#›</a:t>
            </a:fld>
            <a:endParaRPr lang="en-US"/>
          </a:p>
        </p:txBody>
      </p:sp>
    </p:spTree>
    <p:extLst>
      <p:ext uri="{BB962C8B-B14F-4D97-AF65-F5344CB8AC3E}">
        <p14:creationId xmlns:p14="http://schemas.microsoft.com/office/powerpoint/2010/main" val="3243686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7CE38E4D-051A-41E1-86A4-E56916468FD0}"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extLst>
      <p:ext uri="{BB962C8B-B14F-4D97-AF65-F5344CB8AC3E}">
        <p14:creationId xmlns:p14="http://schemas.microsoft.com/office/powerpoint/2010/main" val="136128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7CE38E4D-051A-41E1-86A4-E56916468FD0}"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extLst>
      <p:ext uri="{BB962C8B-B14F-4D97-AF65-F5344CB8AC3E}">
        <p14:creationId xmlns:p14="http://schemas.microsoft.com/office/powerpoint/2010/main" val="3946779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7CE38E4D-051A-41E1-86A4-E56916468FD0}"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extLst>
      <p:ext uri="{BB962C8B-B14F-4D97-AF65-F5344CB8AC3E}">
        <p14:creationId xmlns:p14="http://schemas.microsoft.com/office/powerpoint/2010/main" val="334288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7CE38E4D-051A-41E1-86A4-E56916468FD0}"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extLst>
      <p:ext uri="{BB962C8B-B14F-4D97-AF65-F5344CB8AC3E}">
        <p14:creationId xmlns:p14="http://schemas.microsoft.com/office/powerpoint/2010/main" val="195906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7CE38E4D-051A-41E1-86A4-E56916468FD0}"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extLst>
      <p:ext uri="{BB962C8B-B14F-4D97-AF65-F5344CB8AC3E}">
        <p14:creationId xmlns:p14="http://schemas.microsoft.com/office/powerpoint/2010/main" val="288444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7CE38E4D-051A-41E1-86A4-E56916468FD0}" type="datetimeFigureOut">
              <a:rPr lang="en-US" smtClean="0"/>
              <a:t>10/23/2017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a:t>
            </a:fld>
            <a:endParaRPr lang="en-US"/>
          </a:p>
        </p:txBody>
      </p:sp>
    </p:spTree>
    <p:extLst>
      <p:ext uri="{BB962C8B-B14F-4D97-AF65-F5344CB8AC3E}">
        <p14:creationId xmlns:p14="http://schemas.microsoft.com/office/powerpoint/2010/main" val="191738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7CE38E4D-051A-41E1-86A4-E56916468FD0}"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extLst>
      <p:ext uri="{BB962C8B-B14F-4D97-AF65-F5344CB8AC3E}">
        <p14:creationId xmlns:p14="http://schemas.microsoft.com/office/powerpoint/2010/main" val="88662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10/23/2017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Tree>
    <p:extLst>
      <p:ext uri="{BB962C8B-B14F-4D97-AF65-F5344CB8AC3E}">
        <p14:creationId xmlns:p14="http://schemas.microsoft.com/office/powerpoint/2010/main" val="285190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60D04-2C0C-1148-A816-564C14AA6DA1}" type="slidenum">
              <a:rPr lang="en-US" smtClean="0"/>
              <a:t>‹#›</a:t>
            </a:fld>
            <a:endParaRPr lang="en-US"/>
          </a:p>
        </p:txBody>
      </p:sp>
    </p:spTree>
    <p:extLst>
      <p:ext uri="{BB962C8B-B14F-4D97-AF65-F5344CB8AC3E}">
        <p14:creationId xmlns:p14="http://schemas.microsoft.com/office/powerpoint/2010/main" val="129458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extLst>
      <p:ext uri="{BB962C8B-B14F-4D97-AF65-F5344CB8AC3E}">
        <p14:creationId xmlns:p14="http://schemas.microsoft.com/office/powerpoint/2010/main" val="249416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38E4D-051A-41E1-86A4-E56916468FD0}" type="datetimeFigureOut">
              <a:rPr lang="en-US" smtClean="0"/>
              <a:t>10/23/2017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BB73A-582F-4420-9A14-CB10A2B2E5E8}" type="slidenum">
              <a:rPr lang="en-US" smtClean="0"/>
              <a:t>‹#›</a:t>
            </a:fld>
            <a:endParaRPr lang="en-US"/>
          </a:p>
        </p:txBody>
      </p:sp>
    </p:spTree>
    <p:extLst>
      <p:ext uri="{BB962C8B-B14F-4D97-AF65-F5344CB8AC3E}">
        <p14:creationId xmlns:p14="http://schemas.microsoft.com/office/powerpoint/2010/main" val="81930058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package" Target="../embeddings/Microsoft_Word_Belgesi1.doc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218975"/>
            <a:ext cx="8308975" cy="1381226"/>
          </a:xfrm>
        </p:spPr>
        <p:txBody>
          <a:bodyPr>
            <a:normAutofit fontScale="90000"/>
          </a:bodyPr>
          <a:lstStyle/>
          <a:p>
            <a:pPr algn="ctr"/>
            <a:r>
              <a:rPr lang="en-US" b="1" dirty="0" smtClean="0"/>
              <a:t/>
            </a:r>
            <a:br>
              <a:rPr lang="en-US" b="1" dirty="0" smtClean="0"/>
            </a:br>
            <a:r>
              <a:rPr lang="en-US" sz="3600" b="1" dirty="0" smtClean="0"/>
              <a:t>The </a:t>
            </a:r>
            <a:r>
              <a:rPr lang="en-US" sz="3600" b="1" dirty="0" err="1"/>
              <a:t>Itil</a:t>
            </a:r>
            <a:r>
              <a:rPr lang="en-US" sz="3600" b="1" dirty="0"/>
              <a:t>/Volga </a:t>
            </a:r>
            <a:r>
              <a:rPr lang="en-US" sz="3600" b="1" dirty="0" err="1"/>
              <a:t>Bulgar</a:t>
            </a:r>
            <a:r>
              <a:rPr lang="en-US" sz="3600" b="1" dirty="0"/>
              <a:t> </a:t>
            </a:r>
            <a:r>
              <a:rPr lang="en-US" sz="3600" b="1" dirty="0" smtClean="0"/>
              <a:t>Khanate (</a:t>
            </a:r>
            <a:r>
              <a:rPr lang="en-US" sz="3600" b="1" dirty="0"/>
              <a:t>the 7</a:t>
            </a:r>
            <a:r>
              <a:rPr lang="en-US" sz="3600" b="1" baseline="30000" dirty="0"/>
              <a:t>th </a:t>
            </a:r>
            <a:r>
              <a:rPr lang="en-US" sz="3600" b="1" dirty="0"/>
              <a:t>- 1240s)</a:t>
            </a:r>
            <a:r>
              <a:rPr lang="en-US" dirty="0"/>
              <a:t/>
            </a:r>
            <a:br>
              <a:rPr lang="en-US" dirty="0"/>
            </a:br>
            <a:endParaRPr lang="en-US" dirty="0"/>
          </a:p>
        </p:txBody>
      </p:sp>
      <p:sp>
        <p:nvSpPr>
          <p:cNvPr id="3" name="Content Placeholder 2"/>
          <p:cNvSpPr>
            <a:spLocks noGrp="1"/>
          </p:cNvSpPr>
          <p:nvPr>
            <p:ph idx="1"/>
          </p:nvPr>
        </p:nvSpPr>
        <p:spPr/>
        <p:txBody>
          <a:bodyPr/>
          <a:lstStyle/>
          <a:p>
            <a:endParaRPr lang="en-US" b="1" dirty="0" smtClean="0"/>
          </a:p>
          <a:p>
            <a:r>
              <a:rPr lang="en-US" b="1" dirty="0" smtClean="0"/>
              <a:t>Capital</a:t>
            </a:r>
            <a:r>
              <a:rPr lang="en-US" b="1" dirty="0"/>
              <a:t>:</a:t>
            </a:r>
            <a:r>
              <a:rPr lang="en-US" dirty="0"/>
              <a:t>  </a:t>
            </a:r>
            <a:r>
              <a:rPr lang="en-US" dirty="0" err="1"/>
              <a:t>Bulgar</a:t>
            </a:r>
            <a:r>
              <a:rPr lang="en-US" dirty="0"/>
              <a:t>; </a:t>
            </a:r>
            <a:endParaRPr lang="en-US" dirty="0" smtClean="0"/>
          </a:p>
          <a:p>
            <a:r>
              <a:rPr lang="en-US" b="1" dirty="0" smtClean="0"/>
              <a:t>Languages</a:t>
            </a:r>
            <a:r>
              <a:rPr lang="en-US" b="1" dirty="0"/>
              <a:t>:</a:t>
            </a:r>
            <a:r>
              <a:rPr lang="en-US" dirty="0"/>
              <a:t> </a:t>
            </a:r>
            <a:r>
              <a:rPr lang="en-US" dirty="0" err="1"/>
              <a:t>Bulgar</a:t>
            </a:r>
            <a:r>
              <a:rPr lang="en-US" dirty="0"/>
              <a:t> Turkish dialect; </a:t>
            </a:r>
            <a:endParaRPr lang="en-US" dirty="0" smtClean="0"/>
          </a:p>
          <a:p>
            <a:r>
              <a:rPr lang="en-US" b="1" dirty="0" smtClean="0"/>
              <a:t>Religion</a:t>
            </a:r>
            <a:r>
              <a:rPr lang="en-US" b="1" dirty="0"/>
              <a:t>:</a:t>
            </a:r>
            <a:r>
              <a:rPr lang="en-US" dirty="0"/>
              <a:t> </a:t>
            </a:r>
            <a:r>
              <a:rPr lang="en-US" dirty="0" err="1"/>
              <a:t>Tengrism</a:t>
            </a:r>
            <a:r>
              <a:rPr lang="en-US" dirty="0"/>
              <a:t>/</a:t>
            </a:r>
            <a:r>
              <a:rPr lang="en-US" dirty="0" err="1"/>
              <a:t>Gök</a:t>
            </a:r>
            <a:r>
              <a:rPr lang="en-US" dirty="0"/>
              <a:t> </a:t>
            </a:r>
            <a:r>
              <a:rPr lang="en-US" dirty="0" err="1"/>
              <a:t>Tanrı</a:t>
            </a:r>
            <a:r>
              <a:rPr lang="en-US" dirty="0"/>
              <a:t> and Islam, </a:t>
            </a:r>
            <a:endParaRPr lang="en-US" dirty="0" smtClean="0"/>
          </a:p>
          <a:p>
            <a:r>
              <a:rPr lang="en-US" b="1" dirty="0" smtClean="0"/>
              <a:t>Today</a:t>
            </a:r>
            <a:r>
              <a:rPr lang="en-US" b="1" dirty="0"/>
              <a:t>:</a:t>
            </a:r>
            <a:r>
              <a:rPr lang="en-US" dirty="0"/>
              <a:t> part of Russia, </a:t>
            </a:r>
            <a:r>
              <a:rPr lang="en-US" dirty="0" err="1"/>
              <a:t>Tataristan</a:t>
            </a:r>
            <a:r>
              <a:rPr lang="en-US" dirty="0"/>
              <a:t> and </a:t>
            </a:r>
            <a:r>
              <a:rPr lang="en-US" dirty="0" err="1"/>
              <a:t>Chuvashistan</a:t>
            </a:r>
            <a:r>
              <a:rPr lang="en-US" dirty="0"/>
              <a:t>. </a:t>
            </a:r>
          </a:p>
          <a:p>
            <a:endParaRPr lang="en-US" dirty="0"/>
          </a:p>
        </p:txBody>
      </p:sp>
    </p:spTree>
    <p:extLst>
      <p:ext uri="{BB962C8B-B14F-4D97-AF65-F5344CB8AC3E}">
        <p14:creationId xmlns:p14="http://schemas.microsoft.com/office/powerpoint/2010/main" val="2015140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rcRect l="-50259" r="-50259"/>
          <a:stretch>
            <a:fillRect/>
          </a:stretch>
        </p:blipFill>
        <p:spPr>
          <a:xfrm>
            <a:off x="-161725" y="502994"/>
            <a:ext cx="8124825" cy="5993964"/>
          </a:xfrm>
        </p:spPr>
      </p:pic>
    </p:spTree>
    <p:extLst>
      <p:ext uri="{BB962C8B-B14F-4D97-AF65-F5344CB8AC3E}">
        <p14:creationId xmlns:p14="http://schemas.microsoft.com/office/powerpoint/2010/main" val="103384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Journey of </a:t>
            </a:r>
            <a:r>
              <a:rPr lang="en-US" dirty="0" err="1" smtClean="0"/>
              <a:t>Ibn</a:t>
            </a:r>
            <a:r>
              <a:rPr lang="en-US" dirty="0" smtClean="0"/>
              <a:t> </a:t>
            </a:r>
            <a:r>
              <a:rPr lang="en-US" dirty="0" err="1" smtClean="0"/>
              <a:t>Fazlan</a:t>
            </a:r>
            <a:endParaRPr lang="en-US" dirty="0"/>
          </a:p>
        </p:txBody>
      </p:sp>
      <p:pic>
        <p:nvPicPr>
          <p:cNvPr id="4" name="Content Placeholder 3"/>
          <p:cNvPicPr>
            <a:picLocks noGrp="1" noChangeAspect="1"/>
          </p:cNvPicPr>
          <p:nvPr>
            <p:ph idx="1"/>
          </p:nvPr>
        </p:nvPicPr>
        <p:blipFill>
          <a:blip r:embed="rId2"/>
          <a:srcRect l="5952" r="5952"/>
          <a:stretch>
            <a:fillRect/>
          </a:stretch>
        </p:blipFill>
        <p:spPr/>
      </p:pic>
    </p:spTree>
    <p:extLst>
      <p:ext uri="{BB962C8B-B14F-4D97-AF65-F5344CB8AC3E}">
        <p14:creationId xmlns:p14="http://schemas.microsoft.com/office/powerpoint/2010/main" val="2395872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Volga </a:t>
            </a:r>
            <a:r>
              <a:rPr lang="en-US" dirty="0" err="1" smtClean="0"/>
              <a:t>Bulgar</a:t>
            </a:r>
            <a:r>
              <a:rPr lang="en-US" dirty="0" smtClean="0"/>
              <a:t> </a:t>
            </a:r>
            <a:r>
              <a:rPr lang="en-US" dirty="0" err="1" smtClean="0"/>
              <a:t>Hetitage</a:t>
            </a:r>
            <a:endParaRPr lang="en-US" dirty="0"/>
          </a:p>
        </p:txBody>
      </p:sp>
      <p:sp>
        <p:nvSpPr>
          <p:cNvPr id="3" name="Subtitle 2"/>
          <p:cNvSpPr>
            <a:spLocks noGrp="1"/>
          </p:cNvSpPr>
          <p:nvPr>
            <p:ph type="subTitle" idx="1"/>
          </p:nvPr>
        </p:nvSpPr>
        <p:spPr/>
        <p:txBody>
          <a:bodyPr/>
          <a:lstStyle/>
          <a:p>
            <a:endParaRPr lang="en-US" dirty="0" smtClean="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6891" y="86844"/>
            <a:ext cx="8662309" cy="6100825"/>
          </a:xfrm>
          <a:prstGeom prst="rect">
            <a:avLst/>
          </a:prstGeom>
          <a:noFill/>
          <a:ln>
            <a:noFill/>
          </a:ln>
        </p:spPr>
      </p:pic>
    </p:spTree>
    <p:extLst>
      <p:ext uri="{BB962C8B-B14F-4D97-AF65-F5344CB8AC3E}">
        <p14:creationId xmlns:p14="http://schemas.microsoft.com/office/powerpoint/2010/main" val="2279824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Khan Mosque</a:t>
            </a:r>
            <a:endParaRPr lang="en-US" dirty="0"/>
          </a:p>
        </p:txBody>
      </p:sp>
      <p:pic>
        <p:nvPicPr>
          <p:cNvPr id="4" name="Content Placeholder 3"/>
          <p:cNvPicPr>
            <a:picLocks noGrp="1" noChangeAspect="1"/>
          </p:cNvPicPr>
          <p:nvPr>
            <p:ph idx="1"/>
          </p:nvPr>
        </p:nvPicPr>
        <p:blipFill>
          <a:blip r:embed="rId2"/>
          <a:srcRect t="13469" b="13469"/>
          <a:stretch>
            <a:fillRect/>
          </a:stretch>
        </p:blipFill>
        <p:spPr>
          <a:xfrm>
            <a:off x="144833" y="1258810"/>
            <a:ext cx="8522888" cy="4867354"/>
          </a:xfrm>
        </p:spPr>
      </p:pic>
    </p:spTree>
    <p:extLst>
      <p:ext uri="{BB962C8B-B14F-4D97-AF65-F5344CB8AC3E}">
        <p14:creationId xmlns:p14="http://schemas.microsoft.com/office/powerpoint/2010/main" val="1383472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1122 Anniversary of accepting Islam in 2011 Kazan</a:t>
            </a:r>
            <a:endParaRPr lang="en-US" dirty="0"/>
          </a:p>
        </p:txBody>
      </p:sp>
      <p:pic>
        <p:nvPicPr>
          <p:cNvPr id="4" name="Content Placeholder 3"/>
          <p:cNvPicPr>
            <a:picLocks noGrp="1" noChangeAspect="1"/>
          </p:cNvPicPr>
          <p:nvPr>
            <p:ph idx="1"/>
          </p:nvPr>
        </p:nvPicPr>
        <p:blipFill>
          <a:blip r:embed="rId2"/>
          <a:srcRect t="8712" b="8712"/>
          <a:stretch>
            <a:fillRect/>
          </a:stretch>
        </p:blipFill>
        <p:spPr/>
      </p:pic>
    </p:spTree>
    <p:extLst>
      <p:ext uri="{BB962C8B-B14F-4D97-AF65-F5344CB8AC3E}">
        <p14:creationId xmlns:p14="http://schemas.microsoft.com/office/powerpoint/2010/main" val="575011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Bulgars</a:t>
            </a:r>
            <a:r>
              <a:rPr lang="en-US" dirty="0" smtClean="0"/>
              <a:t> in 1922</a:t>
            </a:r>
            <a:endParaRPr lang="en-US" dirty="0"/>
          </a:p>
        </p:txBody>
      </p:sp>
      <p:sp>
        <p:nvSpPr>
          <p:cNvPr id="3" name="Content Placeholder 2"/>
          <p:cNvSpPr>
            <a:spLocks noGrp="1"/>
          </p:cNvSpPr>
          <p:nvPr>
            <p:ph idx="1"/>
          </p:nvPr>
        </p:nvSpPr>
        <p:spPr/>
        <p:txBody>
          <a:bodyPr/>
          <a:lstStyle/>
          <a:p>
            <a:pPr algn="just">
              <a:spcAft>
                <a:spcPts val="0"/>
              </a:spcAft>
            </a:pPr>
            <a:endParaRPr lang="en-US" dirty="0">
              <a:solidFill>
                <a:srgbClr val="000000"/>
              </a:solidFill>
              <a:latin typeface="Cambria"/>
              <a:ea typeface="Times New Roman"/>
              <a:cs typeface="Times New Roman"/>
            </a:endParaRPr>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02720078"/>
              </p:ext>
            </p:extLst>
          </p:nvPr>
        </p:nvGraphicFramePr>
        <p:xfrm>
          <a:off x="650874" y="1988782"/>
          <a:ext cx="7022622" cy="4360960"/>
        </p:xfrm>
        <a:graphic>
          <a:graphicData uri="http://schemas.openxmlformats.org/presentationml/2006/ole">
            <mc:AlternateContent xmlns:mc="http://schemas.openxmlformats.org/markup-compatibility/2006">
              <mc:Choice xmlns:v="urn:schemas-microsoft-com:vml" Requires="v">
                <p:oleObj spid="_x0000_s2071" name="Document" r:id="rId4" imgW="5702300" imgH="2616200" progId="Word.Document.12">
                  <p:embed/>
                </p:oleObj>
              </mc:Choice>
              <mc:Fallback>
                <p:oleObj name="Document" r:id="rId4" imgW="5702300" imgH="2616200" progId="Word.Document.12">
                  <p:embed/>
                  <p:pic>
                    <p:nvPicPr>
                      <p:cNvPr id="0" name=""/>
                      <p:cNvPicPr/>
                      <p:nvPr/>
                    </p:nvPicPr>
                    <p:blipFill>
                      <a:blip r:embed="rId5"/>
                      <a:stretch>
                        <a:fillRect/>
                      </a:stretch>
                    </p:blipFill>
                    <p:spPr>
                      <a:xfrm>
                        <a:off x="650874" y="1988782"/>
                        <a:ext cx="7022622" cy="4360960"/>
                      </a:xfrm>
                      <a:prstGeom prst="rect">
                        <a:avLst/>
                      </a:prstGeom>
                    </p:spPr>
                  </p:pic>
                </p:oleObj>
              </mc:Fallback>
            </mc:AlternateContent>
          </a:graphicData>
        </a:graphic>
      </p:graphicFrame>
    </p:spTree>
    <p:extLst>
      <p:ext uri="{BB962C8B-B14F-4D97-AF65-F5344CB8AC3E}">
        <p14:creationId xmlns:p14="http://schemas.microsoft.com/office/powerpoint/2010/main" val="3366723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Legacy of Volga </a:t>
            </a:r>
            <a:r>
              <a:rPr lang="en-US" b="1" dirty="0" err="1"/>
              <a:t>Bulgars</a:t>
            </a:r>
            <a:r>
              <a:rPr lang="en-US" b="1" dirty="0"/>
              <a:t/>
            </a:r>
            <a:br>
              <a:rPr lang="en-US" b="1" dirty="0"/>
            </a:br>
            <a:endParaRPr lang="en-US" dirty="0"/>
          </a:p>
        </p:txBody>
      </p:sp>
      <p:sp>
        <p:nvSpPr>
          <p:cNvPr id="3" name="Content Placeholder 2"/>
          <p:cNvSpPr>
            <a:spLocks noGrp="1"/>
          </p:cNvSpPr>
          <p:nvPr>
            <p:ph idx="1"/>
          </p:nvPr>
        </p:nvSpPr>
        <p:spPr>
          <a:xfrm>
            <a:off x="498474" y="1352962"/>
            <a:ext cx="8005325" cy="5232375"/>
          </a:xfrm>
        </p:spPr>
        <p:txBody>
          <a:bodyPr>
            <a:normAutofit fontScale="77500" lnSpcReduction="20000"/>
          </a:bodyPr>
          <a:lstStyle/>
          <a:p>
            <a:r>
              <a:rPr lang="en-US" dirty="0" smtClean="0"/>
              <a:t>The </a:t>
            </a:r>
            <a:r>
              <a:rPr lang="en-US" dirty="0"/>
              <a:t>founders of modern Bulgaria, today's </a:t>
            </a:r>
            <a:r>
              <a:rPr lang="en-US" dirty="0" err="1"/>
              <a:t>Tatarstan</a:t>
            </a:r>
            <a:r>
              <a:rPr lang="en-US" dirty="0"/>
              <a:t> and neighboring </a:t>
            </a:r>
            <a:r>
              <a:rPr lang="en-US" dirty="0" err="1"/>
              <a:t>Chuvashia</a:t>
            </a:r>
            <a:r>
              <a:rPr lang="en-US" dirty="0"/>
              <a:t> were, in the 5-7th century, one and the same people. </a:t>
            </a:r>
          </a:p>
          <a:p>
            <a:pPr lvl="0"/>
            <a:r>
              <a:rPr lang="en-US" dirty="0"/>
              <a:t>Though the Balkan </a:t>
            </a:r>
            <a:r>
              <a:rPr lang="en-US" dirty="0" err="1"/>
              <a:t>Bulgars</a:t>
            </a:r>
            <a:r>
              <a:rPr lang="en-US" dirty="0"/>
              <a:t>, having accepted </a:t>
            </a:r>
            <a:r>
              <a:rPr lang="en-US" dirty="0" smtClean="0"/>
              <a:t>Christianity, </a:t>
            </a:r>
            <a:r>
              <a:rPr lang="en-US" dirty="0"/>
              <a:t>soon lost their Turkic characteristics, nonetheless they preserved the old name of their country. </a:t>
            </a:r>
          </a:p>
          <a:p>
            <a:pPr lvl="0"/>
            <a:r>
              <a:rPr lang="en-US" dirty="0"/>
              <a:t>The Kazan Tatars, on the other hand, preserved everything except their name. Such are the paradoxes of history.</a:t>
            </a:r>
          </a:p>
          <a:p>
            <a:r>
              <a:rPr lang="en-US" dirty="0"/>
              <a:t>Even some of the Caucasia tribes were considered the decedents of </a:t>
            </a:r>
            <a:r>
              <a:rPr lang="en-US" dirty="0" err="1"/>
              <a:t>Bulgars</a:t>
            </a:r>
            <a:r>
              <a:rPr lang="en-US" dirty="0"/>
              <a:t> such as</a:t>
            </a:r>
          </a:p>
          <a:p>
            <a:pPr lvl="0"/>
            <a:r>
              <a:rPr lang="en-US" dirty="0" err="1"/>
              <a:t>Balkars</a:t>
            </a:r>
            <a:r>
              <a:rPr lang="en-US" dirty="0"/>
              <a:t>, </a:t>
            </a:r>
          </a:p>
          <a:p>
            <a:pPr lvl="0"/>
            <a:r>
              <a:rPr lang="en-US" dirty="0" err="1"/>
              <a:t>Kumyks</a:t>
            </a:r>
            <a:r>
              <a:rPr lang="en-US" dirty="0"/>
              <a:t> and </a:t>
            </a:r>
          </a:p>
          <a:p>
            <a:pPr lvl="0"/>
            <a:r>
              <a:rPr lang="en-US" dirty="0" err="1" smtClean="0"/>
              <a:t>Karachays</a:t>
            </a:r>
            <a:endParaRPr lang="en-US" dirty="0"/>
          </a:p>
          <a:p>
            <a:endParaRPr lang="en-US" dirty="0"/>
          </a:p>
        </p:txBody>
      </p:sp>
    </p:spTree>
    <p:extLst>
      <p:ext uri="{BB962C8B-B14F-4D97-AF65-F5344CB8AC3E}">
        <p14:creationId xmlns:p14="http://schemas.microsoft.com/office/powerpoint/2010/main" val="131750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Bulgars</a:t>
            </a:r>
            <a:endParaRPr lang="en-US" dirty="0"/>
          </a:p>
        </p:txBody>
      </p:sp>
      <p:pic>
        <p:nvPicPr>
          <p:cNvPr id="4" name="Content Placeholder 3"/>
          <p:cNvPicPr>
            <a:picLocks noGrp="1" noChangeAspect="1"/>
          </p:cNvPicPr>
          <p:nvPr>
            <p:ph idx="1"/>
          </p:nvPr>
        </p:nvPicPr>
        <p:blipFill>
          <a:blip r:embed="rId2"/>
          <a:srcRect t="8080" b="8080"/>
          <a:stretch>
            <a:fillRect/>
          </a:stretch>
        </p:blipFill>
        <p:spPr/>
      </p:pic>
    </p:spTree>
    <p:extLst>
      <p:ext uri="{BB962C8B-B14F-4D97-AF65-F5344CB8AC3E}">
        <p14:creationId xmlns:p14="http://schemas.microsoft.com/office/powerpoint/2010/main" val="245196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78238"/>
            <a:ext cx="7556313" cy="746374"/>
          </a:xfrm>
        </p:spPr>
        <p:txBody>
          <a:bodyPr>
            <a:normAutofit fontScale="90000"/>
          </a:bodyPr>
          <a:lstStyle/>
          <a:p>
            <a:endParaRPr lang="en-US" dirty="0"/>
          </a:p>
        </p:txBody>
      </p:sp>
      <p:sp>
        <p:nvSpPr>
          <p:cNvPr id="6" name="Content Placeholder 5"/>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78255" y="-1"/>
            <a:ext cx="8979233" cy="6617101"/>
          </a:xfrm>
          <a:prstGeom prst="rect">
            <a:avLst/>
          </a:prstGeom>
        </p:spPr>
      </p:pic>
    </p:spTree>
    <p:extLst>
      <p:ext uri="{BB962C8B-B14F-4D97-AF65-F5344CB8AC3E}">
        <p14:creationId xmlns:p14="http://schemas.microsoft.com/office/powerpoint/2010/main" val="410306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dirty="0"/>
              <a:t/>
            </a:r>
            <a:br>
              <a:rPr lang="en-US" dirty="0"/>
            </a:br>
            <a:endParaRPr lang="en-US" dirty="0"/>
          </a:p>
        </p:txBody>
      </p:sp>
      <p:sp>
        <p:nvSpPr>
          <p:cNvPr id="3" name="Content Placeholder 2"/>
          <p:cNvSpPr>
            <a:spLocks noGrp="1"/>
          </p:cNvSpPr>
          <p:nvPr>
            <p:ph idx="1"/>
          </p:nvPr>
        </p:nvSpPr>
        <p:spPr/>
        <p:txBody>
          <a:bodyPr/>
          <a:lstStyle/>
          <a:p>
            <a:pPr marL="228600" lvl="1">
              <a:spcBef>
                <a:spcPts val="2000"/>
              </a:spcBef>
              <a:buClr>
                <a:schemeClr val="tx1">
                  <a:lumMod val="50000"/>
                  <a:lumOff val="50000"/>
                </a:schemeClr>
              </a:buClr>
            </a:pPr>
            <a:endParaRPr lang="en-US" dirty="0"/>
          </a:p>
          <a:p>
            <a:pPr marL="228600" lvl="1">
              <a:spcBef>
                <a:spcPts val="2000"/>
              </a:spcBef>
              <a:buClr>
                <a:schemeClr val="tx1">
                  <a:lumMod val="50000"/>
                  <a:lumOff val="50000"/>
                </a:schemeClr>
              </a:buClr>
            </a:pPr>
            <a:endParaRPr lang="en-US" dirty="0"/>
          </a:p>
          <a:p>
            <a:endParaRPr lang="en-US" dirty="0"/>
          </a:p>
        </p:txBody>
      </p:sp>
      <p:pic>
        <p:nvPicPr>
          <p:cNvPr id="5" name="Picture 4"/>
          <p:cNvPicPr>
            <a:picLocks noChangeAspect="1"/>
          </p:cNvPicPr>
          <p:nvPr/>
        </p:nvPicPr>
        <p:blipFill>
          <a:blip r:embed="rId2"/>
          <a:stretch>
            <a:fillRect/>
          </a:stretch>
        </p:blipFill>
        <p:spPr>
          <a:xfrm>
            <a:off x="0" y="271389"/>
            <a:ext cx="9144000" cy="6586611"/>
          </a:xfrm>
          <a:prstGeom prst="rect">
            <a:avLst/>
          </a:prstGeom>
        </p:spPr>
      </p:pic>
    </p:spTree>
    <p:extLst>
      <p:ext uri="{BB962C8B-B14F-4D97-AF65-F5344CB8AC3E}">
        <p14:creationId xmlns:p14="http://schemas.microsoft.com/office/powerpoint/2010/main" val="2981368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4896" b="14896"/>
          <a:stretch>
            <a:fillRect/>
          </a:stretch>
        </p:blipFill>
        <p:spPr>
          <a:xfrm>
            <a:off x="457200" y="361308"/>
            <a:ext cx="8229600" cy="5764855"/>
          </a:xfrm>
        </p:spPr>
      </p:pic>
    </p:spTree>
    <p:extLst>
      <p:ext uri="{BB962C8B-B14F-4D97-AF65-F5344CB8AC3E}">
        <p14:creationId xmlns:p14="http://schemas.microsoft.com/office/powerpoint/2010/main" val="306341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98538"/>
            <a:ext cx="7556313" cy="602181"/>
          </a:xfrm>
        </p:spPr>
        <p:txBody>
          <a:bodyPr>
            <a:normAutofit fontScale="90000"/>
          </a:bodyPr>
          <a:lstStyle/>
          <a:p>
            <a:r>
              <a:rPr lang="en-US" b="1" dirty="0" smtClean="0"/>
              <a:t>Chronology of </a:t>
            </a:r>
            <a:r>
              <a:rPr lang="en-US" b="1" dirty="0" err="1" smtClean="0"/>
              <a:t>Bulgars</a:t>
            </a:r>
            <a:endParaRPr lang="en-US" b="1" dirty="0"/>
          </a:p>
        </p:txBody>
      </p:sp>
      <p:sp>
        <p:nvSpPr>
          <p:cNvPr id="3" name="Content Placeholder 2"/>
          <p:cNvSpPr>
            <a:spLocks noGrp="1"/>
          </p:cNvSpPr>
          <p:nvPr>
            <p:ph idx="1"/>
          </p:nvPr>
        </p:nvSpPr>
        <p:spPr>
          <a:xfrm>
            <a:off x="211680" y="700720"/>
            <a:ext cx="8623156" cy="6043688"/>
          </a:xfrm>
        </p:spPr>
        <p:txBody>
          <a:bodyPr>
            <a:normAutofit fontScale="85000" lnSpcReduction="20000"/>
          </a:bodyPr>
          <a:lstStyle/>
          <a:p>
            <a:r>
              <a:rPr lang="en-US" dirty="0" smtClean="0"/>
              <a:t>453</a:t>
            </a:r>
            <a:r>
              <a:rPr lang="en-US" dirty="0"/>
              <a:t>:</a:t>
            </a:r>
            <a:r>
              <a:rPr lang="en-US" dirty="0" smtClean="0"/>
              <a:t> death of </a:t>
            </a:r>
            <a:r>
              <a:rPr lang="en-US" dirty="0" err="1" smtClean="0"/>
              <a:t>Atilla</a:t>
            </a:r>
            <a:r>
              <a:rPr lang="en-US" dirty="0"/>
              <a:t> </a:t>
            </a:r>
            <a:r>
              <a:rPr lang="en-US" dirty="0" smtClean="0"/>
              <a:t>of Hun Empire and appearance of </a:t>
            </a:r>
            <a:r>
              <a:rPr lang="en-US" dirty="0" err="1" smtClean="0"/>
              <a:t>Bulgars</a:t>
            </a:r>
            <a:r>
              <a:rPr lang="en-US" dirty="0" smtClean="0"/>
              <a:t> in Eastern Europe</a:t>
            </a:r>
          </a:p>
          <a:p>
            <a:r>
              <a:rPr lang="en-US" dirty="0" smtClean="0"/>
              <a:t> 482: </a:t>
            </a:r>
            <a:r>
              <a:rPr lang="en-US" dirty="0"/>
              <a:t>F</a:t>
            </a:r>
            <a:r>
              <a:rPr lang="en-US" dirty="0" smtClean="0"/>
              <a:t>irst time in history that Byzantine sources mention the name of </a:t>
            </a:r>
            <a:r>
              <a:rPr lang="en-US" dirty="0" err="1" smtClean="0"/>
              <a:t>Ogurs</a:t>
            </a:r>
            <a:r>
              <a:rPr lang="en-US" dirty="0" smtClean="0"/>
              <a:t> and </a:t>
            </a:r>
            <a:r>
              <a:rPr lang="en-US" dirty="0" err="1" smtClean="0"/>
              <a:t>Bulgars</a:t>
            </a:r>
            <a:r>
              <a:rPr lang="en-US" dirty="0" smtClean="0"/>
              <a:t>.</a:t>
            </a:r>
          </a:p>
          <a:p>
            <a:r>
              <a:rPr lang="en-US" dirty="0" smtClean="0"/>
              <a:t>VII. Century second half: Under the leadership of </a:t>
            </a:r>
            <a:r>
              <a:rPr lang="en-US" dirty="0" err="1" smtClean="0"/>
              <a:t>Kotrag</a:t>
            </a:r>
            <a:r>
              <a:rPr lang="en-US" dirty="0" smtClean="0"/>
              <a:t> some </a:t>
            </a:r>
            <a:r>
              <a:rPr lang="en-US" dirty="0" err="1" smtClean="0"/>
              <a:t>Bulgars</a:t>
            </a:r>
            <a:r>
              <a:rPr lang="en-US" dirty="0" smtClean="0"/>
              <a:t> migrated shores of Volga/</a:t>
            </a:r>
            <a:r>
              <a:rPr lang="en-US" dirty="0" err="1" smtClean="0"/>
              <a:t>Idil</a:t>
            </a:r>
            <a:r>
              <a:rPr lang="en-US" dirty="0" smtClean="0"/>
              <a:t> River</a:t>
            </a:r>
          </a:p>
          <a:p>
            <a:r>
              <a:rPr lang="en-US" dirty="0" smtClean="0"/>
              <a:t>679: </a:t>
            </a:r>
            <a:r>
              <a:rPr lang="en-US" dirty="0" err="1" smtClean="0"/>
              <a:t>Bulgars</a:t>
            </a:r>
            <a:r>
              <a:rPr lang="en-US" dirty="0" smtClean="0"/>
              <a:t> accepted sovereignty of the </a:t>
            </a:r>
            <a:r>
              <a:rPr lang="en-US" dirty="0" err="1" smtClean="0"/>
              <a:t>Khazar</a:t>
            </a:r>
            <a:r>
              <a:rPr lang="en-US" dirty="0" smtClean="0"/>
              <a:t> Khanate lasted at the end of the X. century.</a:t>
            </a:r>
          </a:p>
          <a:p>
            <a:r>
              <a:rPr lang="en-US" dirty="0" smtClean="0"/>
              <a:t>922: </a:t>
            </a:r>
            <a:r>
              <a:rPr lang="en-US" dirty="0" err="1" smtClean="0"/>
              <a:t>Bulgars</a:t>
            </a:r>
            <a:r>
              <a:rPr lang="en-US" dirty="0" smtClean="0"/>
              <a:t>, under the leadership of </a:t>
            </a:r>
            <a:r>
              <a:rPr lang="en-US" dirty="0" err="1" smtClean="0"/>
              <a:t>Almysh</a:t>
            </a:r>
            <a:r>
              <a:rPr lang="en-US" dirty="0" smtClean="0"/>
              <a:t> </a:t>
            </a:r>
            <a:r>
              <a:rPr lang="en-US" dirty="0" err="1" smtClean="0"/>
              <a:t>acepted</a:t>
            </a:r>
            <a:r>
              <a:rPr lang="en-US" dirty="0" smtClean="0"/>
              <a:t> Islam at official level.</a:t>
            </a:r>
          </a:p>
          <a:p>
            <a:r>
              <a:rPr lang="en-US" dirty="0" smtClean="0"/>
              <a:t>XI-XIII. Centuries: </a:t>
            </a:r>
            <a:r>
              <a:rPr lang="en-US" dirty="0" err="1" smtClean="0"/>
              <a:t>Bulgars</a:t>
            </a:r>
            <a:r>
              <a:rPr lang="en-US" dirty="0" smtClean="0"/>
              <a:t> faced the </a:t>
            </a:r>
            <a:r>
              <a:rPr lang="en-US" dirty="0" err="1" smtClean="0"/>
              <a:t>attakcs</a:t>
            </a:r>
            <a:r>
              <a:rPr lang="en-US" dirty="0" smtClean="0"/>
              <a:t> of Russians.</a:t>
            </a:r>
          </a:p>
          <a:p>
            <a:r>
              <a:rPr lang="en-US" dirty="0" smtClean="0"/>
              <a:t>1237: Under the leadership of </a:t>
            </a:r>
            <a:r>
              <a:rPr lang="en-US" dirty="0" err="1" smtClean="0"/>
              <a:t>Batu</a:t>
            </a:r>
            <a:r>
              <a:rPr lang="en-US" dirty="0" smtClean="0"/>
              <a:t> Khan </a:t>
            </a:r>
            <a:r>
              <a:rPr lang="en-US" dirty="0" err="1" smtClean="0"/>
              <a:t>Moğols</a:t>
            </a:r>
            <a:r>
              <a:rPr lang="en-US" dirty="0" smtClean="0"/>
              <a:t> invaded the </a:t>
            </a:r>
            <a:r>
              <a:rPr lang="en-US" dirty="0" err="1" smtClean="0"/>
              <a:t>Bulgar</a:t>
            </a:r>
            <a:r>
              <a:rPr lang="en-US" dirty="0" smtClean="0"/>
              <a:t> Khanate and attached the Golden Horde.</a:t>
            </a:r>
          </a:p>
          <a:p>
            <a:r>
              <a:rPr lang="en-US" dirty="0" smtClean="0"/>
              <a:t>1438-1552: </a:t>
            </a:r>
            <a:r>
              <a:rPr lang="en-US" dirty="0" err="1" smtClean="0"/>
              <a:t>Bulgars</a:t>
            </a:r>
            <a:r>
              <a:rPr lang="en-US" dirty="0" smtClean="0"/>
              <a:t> were under </a:t>
            </a:r>
            <a:r>
              <a:rPr lang="en-US" dirty="0" err="1" smtClean="0"/>
              <a:t>tha</a:t>
            </a:r>
            <a:r>
              <a:rPr lang="en-US" dirty="0" smtClean="0"/>
              <a:t> sovereignty of Kazan Khanate.</a:t>
            </a:r>
            <a:endParaRPr lang="en-US" dirty="0"/>
          </a:p>
        </p:txBody>
      </p:sp>
    </p:spTree>
    <p:extLst>
      <p:ext uri="{BB962C8B-B14F-4D97-AF65-F5344CB8AC3E}">
        <p14:creationId xmlns:p14="http://schemas.microsoft.com/office/powerpoint/2010/main" val="748786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34" y="155960"/>
            <a:ext cx="7909954" cy="612694"/>
          </a:xfrm>
        </p:spPr>
        <p:txBody>
          <a:bodyPr/>
          <a:lstStyle/>
          <a:p>
            <a:r>
              <a:rPr lang="en-US" sz="3000" b="1" dirty="0" smtClean="0"/>
              <a:t>Means of Preaching Islam among </a:t>
            </a:r>
            <a:r>
              <a:rPr lang="en-US" sz="3000" b="1" dirty="0" err="1" smtClean="0"/>
              <a:t>Bulgars</a:t>
            </a:r>
            <a:endParaRPr lang="en-US" sz="3000" b="1" dirty="0"/>
          </a:p>
        </p:txBody>
      </p:sp>
      <p:sp>
        <p:nvSpPr>
          <p:cNvPr id="3" name="Content Placeholder 2"/>
          <p:cNvSpPr>
            <a:spLocks noGrp="1"/>
          </p:cNvSpPr>
          <p:nvPr>
            <p:ph idx="1"/>
          </p:nvPr>
        </p:nvSpPr>
        <p:spPr>
          <a:xfrm>
            <a:off x="144834" y="768654"/>
            <a:ext cx="8879400" cy="6004404"/>
          </a:xfrm>
        </p:spPr>
        <p:txBody>
          <a:bodyPr>
            <a:normAutofit fontScale="85000" lnSpcReduction="20000"/>
          </a:bodyPr>
          <a:lstStyle/>
          <a:p>
            <a:pPr marL="0" indent="0">
              <a:buNone/>
            </a:pPr>
            <a:r>
              <a:rPr lang="en-US" dirty="0" smtClean="0"/>
              <a:t>Record: Hz. Muhammad (</a:t>
            </a:r>
            <a:r>
              <a:rPr lang="en-US" dirty="0" err="1" smtClean="0"/>
              <a:t>pbuh</a:t>
            </a:r>
            <a:r>
              <a:rPr lang="en-US" dirty="0" smtClean="0"/>
              <a:t>) sent a Turkish invitation letter to </a:t>
            </a:r>
            <a:r>
              <a:rPr lang="en-US" dirty="0" err="1" smtClean="0"/>
              <a:t>Bulgars</a:t>
            </a:r>
            <a:r>
              <a:rPr lang="en-US" dirty="0" smtClean="0"/>
              <a:t> with three companions </a:t>
            </a:r>
          </a:p>
          <a:p>
            <a:pPr marL="0" indent="0">
              <a:buNone/>
            </a:pPr>
            <a:r>
              <a:rPr lang="en-US" b="1" dirty="0" smtClean="0"/>
              <a:t>1. </a:t>
            </a:r>
            <a:r>
              <a:rPr lang="en-US" b="1" dirty="0" err="1" smtClean="0"/>
              <a:t>Miltary</a:t>
            </a:r>
            <a:r>
              <a:rPr lang="en-US" b="1" dirty="0"/>
              <a:t> </a:t>
            </a:r>
            <a:r>
              <a:rPr lang="en-US" b="1" dirty="0" smtClean="0"/>
              <a:t>means: </a:t>
            </a:r>
            <a:r>
              <a:rPr lang="en-US" dirty="0" smtClean="0"/>
              <a:t>Some </a:t>
            </a:r>
            <a:r>
              <a:rPr lang="en-US" dirty="0" err="1"/>
              <a:t>B</a:t>
            </a:r>
            <a:r>
              <a:rPr lang="en-US" dirty="0" err="1" smtClean="0"/>
              <a:t>ulgar</a:t>
            </a:r>
            <a:r>
              <a:rPr lang="en-US" dirty="0" smtClean="0"/>
              <a:t> forces among </a:t>
            </a:r>
            <a:r>
              <a:rPr lang="en-US" dirty="0" err="1" smtClean="0"/>
              <a:t>Khazar</a:t>
            </a:r>
            <a:r>
              <a:rPr lang="en-US" dirty="0" smtClean="0"/>
              <a:t> army met Muslim Arab soldiers in the </a:t>
            </a:r>
            <a:r>
              <a:rPr lang="en-US" dirty="0" err="1" smtClean="0"/>
              <a:t>XIII</a:t>
            </a:r>
            <a:r>
              <a:rPr lang="en-US" baseline="30000" dirty="0" err="1" smtClean="0"/>
              <a:t>th</a:t>
            </a:r>
            <a:r>
              <a:rPr lang="en-US" dirty="0" smtClean="0"/>
              <a:t> Century</a:t>
            </a:r>
          </a:p>
          <a:p>
            <a:pPr marL="0" indent="0">
              <a:buNone/>
            </a:pPr>
            <a:r>
              <a:rPr lang="en-US" dirty="0" smtClean="0"/>
              <a:t>737: Umayyad commander </a:t>
            </a:r>
            <a:r>
              <a:rPr lang="en-US" dirty="0" err="1" smtClean="0"/>
              <a:t>Mervan</a:t>
            </a:r>
            <a:r>
              <a:rPr lang="en-US" dirty="0" smtClean="0"/>
              <a:t> b. </a:t>
            </a:r>
            <a:r>
              <a:rPr lang="en-US" dirty="0" err="1" smtClean="0"/>
              <a:t>Muhammed</a:t>
            </a:r>
            <a:r>
              <a:rPr lang="en-US" dirty="0" smtClean="0"/>
              <a:t> captured 20.000 </a:t>
            </a:r>
            <a:r>
              <a:rPr lang="en-US" dirty="0" err="1" smtClean="0"/>
              <a:t>Hazar</a:t>
            </a:r>
            <a:r>
              <a:rPr lang="en-US" dirty="0" smtClean="0"/>
              <a:t> and brought to </a:t>
            </a:r>
            <a:r>
              <a:rPr lang="en-US" dirty="0" err="1" smtClean="0"/>
              <a:t>Derbent</a:t>
            </a:r>
            <a:r>
              <a:rPr lang="en-US" dirty="0" smtClean="0"/>
              <a:t>. He also sent some </a:t>
            </a:r>
            <a:r>
              <a:rPr lang="en-US" dirty="0" err="1" smtClean="0"/>
              <a:t>ulama</a:t>
            </a:r>
            <a:r>
              <a:rPr lang="en-US" dirty="0" smtClean="0"/>
              <a:t> to preach Islam among Turks.</a:t>
            </a:r>
          </a:p>
          <a:p>
            <a:pPr marL="0" indent="0">
              <a:buNone/>
            </a:pPr>
            <a:r>
              <a:rPr lang="en-US" b="1" dirty="0" smtClean="0"/>
              <a:t>2. Economic means</a:t>
            </a:r>
            <a:r>
              <a:rPr lang="en-US" dirty="0" smtClean="0"/>
              <a:t>: </a:t>
            </a:r>
            <a:r>
              <a:rPr lang="en-US" dirty="0" err="1" smtClean="0"/>
              <a:t>Kharazmian</a:t>
            </a:r>
            <a:r>
              <a:rPr lang="en-US" dirty="0" smtClean="0"/>
              <a:t> and </a:t>
            </a:r>
            <a:r>
              <a:rPr lang="en-US" dirty="0" err="1" smtClean="0"/>
              <a:t>Samanid</a:t>
            </a:r>
            <a:r>
              <a:rPr lang="en-US" dirty="0" smtClean="0"/>
              <a:t> Turkish Muslim traders had economic activities Bulgaria. </a:t>
            </a:r>
          </a:p>
          <a:p>
            <a:pPr marL="0" indent="0">
              <a:buNone/>
            </a:pPr>
            <a:r>
              <a:rPr lang="en-US" b="1" dirty="0" smtClean="0"/>
              <a:t>3. Religious-Cultural means: </a:t>
            </a:r>
            <a:r>
              <a:rPr lang="en-US" dirty="0" smtClean="0"/>
              <a:t>Activities of </a:t>
            </a:r>
            <a:r>
              <a:rPr lang="en-US" dirty="0" err="1" smtClean="0"/>
              <a:t>sufi</a:t>
            </a:r>
            <a:r>
              <a:rPr lang="en-US" dirty="0" smtClean="0"/>
              <a:t> orders especially </a:t>
            </a:r>
            <a:r>
              <a:rPr lang="en-US" dirty="0" err="1" smtClean="0"/>
              <a:t>Yassawy</a:t>
            </a:r>
            <a:r>
              <a:rPr lang="en-US" dirty="0" smtClean="0"/>
              <a:t> </a:t>
            </a:r>
            <a:r>
              <a:rPr lang="en-US" dirty="0" err="1" smtClean="0"/>
              <a:t>sufis</a:t>
            </a:r>
            <a:r>
              <a:rPr lang="en-US" dirty="0" smtClean="0"/>
              <a:t> in Bulgaria.</a:t>
            </a:r>
          </a:p>
          <a:p>
            <a:pPr marL="0" indent="0">
              <a:buNone/>
            </a:pPr>
            <a:r>
              <a:rPr lang="en-US" dirty="0" smtClean="0"/>
              <a:t>They accepted </a:t>
            </a:r>
            <a:r>
              <a:rPr lang="en-US" dirty="0" err="1" smtClean="0"/>
              <a:t>Sünny-Hanefi</a:t>
            </a:r>
            <a:r>
              <a:rPr lang="en-US" dirty="0" smtClean="0"/>
              <a:t> interpretation of Islam. </a:t>
            </a:r>
          </a:p>
          <a:p>
            <a:pPr marL="0" indent="0">
              <a:buNone/>
            </a:pPr>
            <a:r>
              <a:rPr lang="en-US" dirty="0" smtClean="0"/>
              <a:t>They spoke </a:t>
            </a:r>
            <a:r>
              <a:rPr lang="en-US" dirty="0" err="1" smtClean="0"/>
              <a:t>Ogur</a:t>
            </a:r>
            <a:r>
              <a:rPr lang="en-US" dirty="0" smtClean="0"/>
              <a:t> Turkish dialect. Rather different from </a:t>
            </a:r>
            <a:r>
              <a:rPr lang="en-US" dirty="0" err="1" smtClean="0"/>
              <a:t>Oghuz</a:t>
            </a:r>
            <a:r>
              <a:rPr lang="en-US" dirty="0" smtClean="0"/>
              <a:t> Turkish dialect. For example:  </a:t>
            </a:r>
            <a:r>
              <a:rPr lang="en-US" dirty="0" err="1" smtClean="0"/>
              <a:t>Dokuz</a:t>
            </a:r>
            <a:r>
              <a:rPr lang="en-US" dirty="0" err="1"/>
              <a:t>-dokur</a:t>
            </a:r>
            <a:r>
              <a:rPr lang="en-US" dirty="0"/>
              <a:t>, </a:t>
            </a:r>
            <a:r>
              <a:rPr lang="en-US" dirty="0" err="1"/>
              <a:t>sekiz-</a:t>
            </a:r>
            <a:r>
              <a:rPr lang="en-US" dirty="0" err="1" smtClean="0"/>
              <a:t>sekir</a:t>
            </a:r>
            <a:r>
              <a:rPr lang="en-US" dirty="0" smtClean="0"/>
              <a:t>; </a:t>
            </a:r>
            <a:r>
              <a:rPr lang="en-US" dirty="0" err="1" smtClean="0"/>
              <a:t>Beş</a:t>
            </a:r>
            <a:r>
              <a:rPr lang="en-US" dirty="0" err="1"/>
              <a:t>-</a:t>
            </a:r>
            <a:r>
              <a:rPr lang="en-US" dirty="0" err="1" smtClean="0"/>
              <a:t>bel</a:t>
            </a:r>
            <a:r>
              <a:rPr lang="en-US" dirty="0" smtClean="0"/>
              <a:t>. </a:t>
            </a:r>
            <a:endParaRPr lang="en-US" dirty="0"/>
          </a:p>
        </p:txBody>
      </p:sp>
    </p:spTree>
    <p:extLst>
      <p:ext uri="{BB962C8B-B14F-4D97-AF65-F5344CB8AC3E}">
        <p14:creationId xmlns:p14="http://schemas.microsoft.com/office/powerpoint/2010/main" val="261660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7590"/>
            <a:ext cx="8229600" cy="602178"/>
          </a:xfrm>
        </p:spPr>
        <p:txBody>
          <a:bodyPr>
            <a:normAutofit fontScale="90000"/>
          </a:bodyPr>
          <a:lstStyle/>
          <a:p>
            <a:r>
              <a:rPr lang="en-US" b="1" dirty="0" smtClean="0"/>
              <a:t>Spread of Islam among </a:t>
            </a:r>
            <a:r>
              <a:rPr lang="en-US" b="1" dirty="0" err="1" smtClean="0"/>
              <a:t>Bulgars</a:t>
            </a:r>
            <a:endParaRPr lang="en-US" b="1" dirty="0"/>
          </a:p>
        </p:txBody>
      </p:sp>
      <p:sp>
        <p:nvSpPr>
          <p:cNvPr id="3" name="Content Placeholder 2"/>
          <p:cNvSpPr>
            <a:spLocks noGrp="1"/>
          </p:cNvSpPr>
          <p:nvPr>
            <p:ph idx="1"/>
          </p:nvPr>
        </p:nvSpPr>
        <p:spPr>
          <a:xfrm>
            <a:off x="262743" y="854000"/>
            <a:ext cx="8714306" cy="5879458"/>
          </a:xfrm>
        </p:spPr>
        <p:txBody>
          <a:bodyPr>
            <a:normAutofit fontScale="92500"/>
          </a:bodyPr>
          <a:lstStyle/>
          <a:p>
            <a:r>
              <a:rPr lang="en-US" dirty="0" err="1"/>
              <a:t>Bulgars</a:t>
            </a:r>
            <a:r>
              <a:rPr lang="en-US" dirty="0"/>
              <a:t> embraced Islam according to a legend </a:t>
            </a:r>
            <a:endParaRPr lang="en-US" dirty="0" smtClean="0"/>
          </a:p>
          <a:p>
            <a:pPr marL="0" indent="0">
              <a:buNone/>
            </a:pPr>
            <a:r>
              <a:rPr lang="en-US" dirty="0"/>
              <a:t>A</a:t>
            </a:r>
            <a:r>
              <a:rPr lang="en-US" dirty="0" smtClean="0"/>
              <a:t> </a:t>
            </a:r>
            <a:r>
              <a:rPr lang="en-US" dirty="0"/>
              <a:t>Muslim merchant, arrived in the capital of Volga Bulgaria from Bukhara. He was an educated man and a perfect master of the art of medicine. It so happened that the </a:t>
            </a:r>
            <a:r>
              <a:rPr lang="en-US" dirty="0" err="1"/>
              <a:t>Bulgar</a:t>
            </a:r>
            <a:r>
              <a:rPr lang="en-US" dirty="0"/>
              <a:t> king and his wife at the same time were sick and had a serious illness. They were treated by all known drugs of it’s time, but the illness only increased. Found out about this matter the merchant said he could help in their trouble, but on the condition that they accept the faith. They agreed, were healed and “embraced Islam and converted  to Islam the people of their country.”  </a:t>
            </a:r>
            <a:endParaRPr lang="en-US" dirty="0" smtClean="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62561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97" y="153282"/>
            <a:ext cx="8103458" cy="722616"/>
          </a:xfrm>
        </p:spPr>
        <p:txBody>
          <a:bodyPr>
            <a:normAutofit fontScale="90000"/>
          </a:bodyPr>
          <a:lstStyle/>
          <a:p>
            <a:r>
              <a:rPr lang="en-US" b="1" dirty="0" smtClean="0"/>
              <a:t/>
            </a:r>
            <a:br>
              <a:rPr lang="en-US" b="1" dirty="0" smtClean="0"/>
            </a:br>
            <a:r>
              <a:rPr lang="en-US" b="1" dirty="0" smtClean="0"/>
              <a:t>Conversion </a:t>
            </a:r>
            <a:r>
              <a:rPr lang="en-US" b="1" dirty="0"/>
              <a:t>to Islam: </a:t>
            </a:r>
            <a:r>
              <a:rPr lang="en-US" b="1" dirty="0" err="1" smtClean="0"/>
              <a:t>Almysh</a:t>
            </a:r>
            <a:r>
              <a:rPr lang="en-US" b="1" dirty="0" smtClean="0"/>
              <a:t> </a:t>
            </a:r>
            <a:r>
              <a:rPr lang="en-US" b="1" dirty="0"/>
              <a:t>Khan</a:t>
            </a:r>
            <a:br>
              <a:rPr lang="en-US" b="1" dirty="0"/>
            </a:br>
            <a:endParaRPr lang="en-US" dirty="0"/>
          </a:p>
        </p:txBody>
      </p:sp>
      <p:sp>
        <p:nvSpPr>
          <p:cNvPr id="3" name="Content Placeholder 2"/>
          <p:cNvSpPr>
            <a:spLocks noGrp="1"/>
          </p:cNvSpPr>
          <p:nvPr>
            <p:ph idx="1"/>
          </p:nvPr>
        </p:nvSpPr>
        <p:spPr>
          <a:xfrm>
            <a:off x="164214" y="875898"/>
            <a:ext cx="8801887" cy="5681828"/>
          </a:xfrm>
        </p:spPr>
        <p:txBody>
          <a:bodyPr>
            <a:normAutofit fontScale="92500" lnSpcReduction="10000"/>
          </a:bodyPr>
          <a:lstStyle/>
          <a:p>
            <a:r>
              <a:rPr lang="en-US" sz="2800" dirty="0" err="1" smtClean="0"/>
              <a:t>Bulgars</a:t>
            </a:r>
            <a:r>
              <a:rPr lang="en-US" sz="2800" dirty="0" smtClean="0"/>
              <a:t> </a:t>
            </a:r>
            <a:r>
              <a:rPr lang="en-US" sz="2800" dirty="0"/>
              <a:t>were pagans. Islam was adopted as the state religion in the early 10</a:t>
            </a:r>
            <a:r>
              <a:rPr lang="en-US" sz="2800" baseline="30000" dirty="0"/>
              <a:t>th</a:t>
            </a:r>
            <a:r>
              <a:rPr lang="en-US" sz="2800" dirty="0"/>
              <a:t> century, under </a:t>
            </a:r>
            <a:r>
              <a:rPr lang="en-US" sz="2800" dirty="0" err="1"/>
              <a:t>Almısh</a:t>
            </a:r>
            <a:r>
              <a:rPr lang="en-US" sz="2800" dirty="0"/>
              <a:t>, son of </a:t>
            </a:r>
            <a:r>
              <a:rPr lang="en-US" sz="2800" dirty="0" err="1"/>
              <a:t>Shilki</a:t>
            </a:r>
            <a:r>
              <a:rPr lang="en-US" sz="2800" dirty="0"/>
              <a:t> </a:t>
            </a:r>
            <a:r>
              <a:rPr lang="en-US" sz="2800" dirty="0" err="1"/>
              <a:t>Yiltawar</a:t>
            </a:r>
            <a:r>
              <a:rPr lang="en-US" sz="2800" dirty="0"/>
              <a:t>.  (Altered his name after </a:t>
            </a:r>
            <a:r>
              <a:rPr lang="en-US" sz="2800" dirty="0" smtClean="0"/>
              <a:t>conversion</a:t>
            </a:r>
            <a:r>
              <a:rPr lang="en-US" sz="2800" dirty="0"/>
              <a:t>: Amir </a:t>
            </a:r>
            <a:r>
              <a:rPr lang="en-US" sz="2800" dirty="0" err="1"/>
              <a:t>Jafar</a:t>
            </a:r>
            <a:r>
              <a:rPr lang="en-US" sz="2800" dirty="0"/>
              <a:t> bin </a:t>
            </a:r>
            <a:r>
              <a:rPr lang="en-US" sz="2800" dirty="0" err="1"/>
              <a:t>AbdAllah</a:t>
            </a:r>
            <a:r>
              <a:rPr lang="en-US" sz="2800" dirty="0"/>
              <a:t>) </a:t>
            </a:r>
            <a:endParaRPr lang="en-US" sz="2800" dirty="0" smtClean="0"/>
          </a:p>
          <a:p>
            <a:r>
              <a:rPr lang="en-US" sz="2800" dirty="0" err="1" smtClean="0"/>
              <a:t>Almysh</a:t>
            </a:r>
            <a:r>
              <a:rPr lang="en-US" sz="2800" dirty="0"/>
              <a:t>, after accepting Islam send an envoy to inform the Abbasid Caliphate and </a:t>
            </a:r>
            <a:r>
              <a:rPr lang="en-US" sz="2800" dirty="0" smtClean="0"/>
              <a:t>asked </a:t>
            </a:r>
            <a:r>
              <a:rPr lang="en-US" sz="2800" i="1" dirty="0" err="1" smtClean="0"/>
              <a:t>muallim</a:t>
            </a:r>
            <a:r>
              <a:rPr lang="en-US" sz="2800" i="1" dirty="0" smtClean="0"/>
              <a:t>, </a:t>
            </a:r>
            <a:r>
              <a:rPr lang="en-US" sz="2800" i="1" dirty="0" err="1" smtClean="0"/>
              <a:t>qadis</a:t>
            </a:r>
            <a:r>
              <a:rPr lang="en-US" sz="2800" i="1" dirty="0"/>
              <a:t>, </a:t>
            </a:r>
            <a:r>
              <a:rPr lang="en-US" sz="2800" i="1" dirty="0" err="1" smtClean="0"/>
              <a:t>fakihs</a:t>
            </a:r>
            <a:r>
              <a:rPr lang="en-US" sz="2800" i="1" dirty="0"/>
              <a:t> </a:t>
            </a:r>
            <a:r>
              <a:rPr lang="en-US" sz="2800" dirty="0" smtClean="0"/>
              <a:t>to teach Islam</a:t>
            </a:r>
            <a:r>
              <a:rPr lang="en-US" sz="2800" i="1" dirty="0" smtClean="0"/>
              <a:t> </a:t>
            </a:r>
            <a:r>
              <a:rPr lang="en-US" sz="2800" dirty="0" smtClean="0"/>
              <a:t>as </a:t>
            </a:r>
            <a:r>
              <a:rPr lang="en-US" sz="2800" dirty="0"/>
              <a:t>well as </a:t>
            </a:r>
            <a:r>
              <a:rPr lang="en-US" sz="2800" i="1" dirty="0" err="1"/>
              <a:t>mimar</a:t>
            </a:r>
            <a:r>
              <a:rPr lang="en-US" sz="2800" i="1" dirty="0"/>
              <a:t>, </a:t>
            </a:r>
            <a:r>
              <a:rPr lang="en-US" sz="2800" i="1" dirty="0" err="1"/>
              <a:t>mühendis</a:t>
            </a:r>
            <a:r>
              <a:rPr lang="en-US" sz="2800" i="1" dirty="0"/>
              <a:t> </a:t>
            </a:r>
            <a:r>
              <a:rPr lang="en-US" sz="2800" dirty="0" smtClean="0"/>
              <a:t>to help </a:t>
            </a:r>
            <a:r>
              <a:rPr lang="en-US" sz="2800" dirty="0"/>
              <a:t>in building a fort and a mosque to Volga Bulgaria. </a:t>
            </a:r>
            <a:endParaRPr lang="en-US" sz="2800" dirty="0" smtClean="0"/>
          </a:p>
          <a:p>
            <a:r>
              <a:rPr lang="en-US" sz="2800" dirty="0" smtClean="0"/>
              <a:t>In </a:t>
            </a:r>
            <a:r>
              <a:rPr lang="en-US" sz="2800" dirty="0"/>
              <a:t>response </a:t>
            </a:r>
            <a:r>
              <a:rPr lang="en-US" sz="2800" i="1" dirty="0"/>
              <a:t>Ahmad </a:t>
            </a:r>
            <a:r>
              <a:rPr lang="en-US" sz="2800" i="1" dirty="0" err="1"/>
              <a:t>ibn</a:t>
            </a:r>
            <a:r>
              <a:rPr lang="en-US" sz="2800" i="1" dirty="0"/>
              <a:t> </a:t>
            </a:r>
            <a:r>
              <a:rPr lang="en-US" sz="2800" i="1" dirty="0" err="1"/>
              <a:t>Fadlan</a:t>
            </a:r>
            <a:r>
              <a:rPr lang="en-US" sz="2800" dirty="0"/>
              <a:t> and a delegation were dispatched by the Abbasid Caliph </a:t>
            </a:r>
            <a:r>
              <a:rPr lang="en-US" sz="2800" i="1" dirty="0"/>
              <a:t>al-</a:t>
            </a:r>
            <a:r>
              <a:rPr lang="en-US" sz="2800" i="1" dirty="0" err="1"/>
              <a:t>Muqtadir</a:t>
            </a:r>
            <a:r>
              <a:rPr lang="en-US" sz="2800" i="1" dirty="0"/>
              <a:t> </a:t>
            </a:r>
            <a:r>
              <a:rPr lang="en-US" sz="2800" dirty="0"/>
              <a:t>in 922 to establish relations. Then the Volga </a:t>
            </a:r>
            <a:r>
              <a:rPr lang="en-US" sz="2800" dirty="0" err="1"/>
              <a:t>Bulgar</a:t>
            </a:r>
            <a:r>
              <a:rPr lang="en-US" sz="2800" dirty="0"/>
              <a:t> Khanate entitled as the first Turkish Muslim state in the history. </a:t>
            </a:r>
            <a:endParaRPr lang="en-US" sz="2800" dirty="0" smtClean="0"/>
          </a:p>
          <a:p>
            <a:r>
              <a:rPr lang="en-US" sz="2800" dirty="0" smtClean="0"/>
              <a:t>Afterwards, they tried to spread Islam further, proposing Vladimir </a:t>
            </a:r>
            <a:r>
              <a:rPr lang="en-US" sz="2800" dirty="0" err="1" smtClean="0"/>
              <a:t>Svyatoslav</a:t>
            </a:r>
            <a:r>
              <a:rPr lang="en-US" sz="2800" dirty="0" smtClean="0"/>
              <a:t> to take their religion in the 986 year. But two years later </a:t>
            </a:r>
            <a:r>
              <a:rPr lang="en-US" sz="2800" dirty="0" err="1" smtClean="0"/>
              <a:t>Kievan</a:t>
            </a:r>
            <a:r>
              <a:rPr lang="en-US" sz="2800" dirty="0" smtClean="0"/>
              <a:t> Russia were baptized, going the other way.</a:t>
            </a:r>
            <a:endParaRPr lang="en-US" sz="2800" dirty="0"/>
          </a:p>
        </p:txBody>
      </p:sp>
    </p:spTree>
    <p:extLst>
      <p:ext uri="{BB962C8B-B14F-4D97-AF65-F5344CB8AC3E}">
        <p14:creationId xmlns:p14="http://schemas.microsoft.com/office/powerpoint/2010/main" val="616660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195</TotalTime>
  <Words>512</Words>
  <Application>Microsoft Office PowerPoint</Application>
  <PresentationFormat>Ekran Gösterisi (4:3)</PresentationFormat>
  <Paragraphs>49</Paragraphs>
  <Slides>16</Slides>
  <Notes>0</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16</vt:i4>
      </vt:variant>
    </vt:vector>
  </HeadingPairs>
  <TitlesOfParts>
    <vt:vector size="22" baseType="lpstr">
      <vt:lpstr>Arial</vt:lpstr>
      <vt:lpstr>Calibri</vt:lpstr>
      <vt:lpstr>Cambria</vt:lpstr>
      <vt:lpstr>Times New Roman</vt:lpstr>
      <vt:lpstr>Office Theme</vt:lpstr>
      <vt:lpstr>Document</vt:lpstr>
      <vt:lpstr> The Itil/Volga Bulgar Khanate (the 7th - 1240s) </vt:lpstr>
      <vt:lpstr>Bulgars</vt:lpstr>
      <vt:lpstr>PowerPoint Sunusu</vt:lpstr>
      <vt:lpstr> </vt:lpstr>
      <vt:lpstr>PowerPoint Sunusu</vt:lpstr>
      <vt:lpstr>Chronology of Bulgars</vt:lpstr>
      <vt:lpstr>Means of Preaching Islam among Bulgars</vt:lpstr>
      <vt:lpstr>Spread of Islam among Bulgars</vt:lpstr>
      <vt:lpstr> Conversion to Islam: Almysh Khan </vt:lpstr>
      <vt:lpstr>PowerPoint Sunusu</vt:lpstr>
      <vt:lpstr>Journey of Ibn Fazlan</vt:lpstr>
      <vt:lpstr>Volga Bulgar Hetitage</vt:lpstr>
      <vt:lpstr>Khan Mosque</vt:lpstr>
      <vt:lpstr>1122 Anniversary of accepting Islam in 2011 Kazan</vt:lpstr>
      <vt:lpstr>Bulgars in 1922</vt:lpstr>
      <vt:lpstr>Legacy of Volga Bulgars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Itil/Volga Bulgar Khanate (the 7th - 1240s)</dc:title>
  <dc:creator>Seyfettin Ersahin</dc:creator>
  <cp:lastModifiedBy>user</cp:lastModifiedBy>
  <cp:revision>25</cp:revision>
  <dcterms:created xsi:type="dcterms:W3CDTF">2014-10-27T19:51:24Z</dcterms:created>
  <dcterms:modified xsi:type="dcterms:W3CDTF">2017-10-23T08:44:05Z</dcterms:modified>
</cp:coreProperties>
</file>