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7A2A7E6-66C7-4BD9-891D-1CAD21D8B12A}"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120231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2A7E6-66C7-4BD9-891D-1CAD21D8B12A}"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83919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2A7E6-66C7-4BD9-891D-1CAD21D8B12A}"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302584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2A7E6-66C7-4BD9-891D-1CAD21D8B12A}"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4002685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7A2A7E6-66C7-4BD9-891D-1CAD21D8B12A}"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8258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7A2A7E6-66C7-4BD9-891D-1CAD21D8B12A}"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285214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7A2A7E6-66C7-4BD9-891D-1CAD21D8B12A}"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372812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7A2A7E6-66C7-4BD9-891D-1CAD21D8B12A}"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30068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A2A7E6-66C7-4BD9-891D-1CAD21D8B12A}"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2765091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A2A7E6-66C7-4BD9-891D-1CAD21D8B12A}"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4112862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7A2A7E6-66C7-4BD9-891D-1CAD21D8B12A}"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8091A7-B94E-4A14-9610-C5B9B7F40706}" type="slidenum">
              <a:rPr lang="tr-TR" smtClean="0"/>
              <a:t>‹#›</a:t>
            </a:fld>
            <a:endParaRPr lang="tr-TR"/>
          </a:p>
        </p:txBody>
      </p:sp>
    </p:spTree>
    <p:extLst>
      <p:ext uri="{BB962C8B-B14F-4D97-AF65-F5344CB8AC3E}">
        <p14:creationId xmlns:p14="http://schemas.microsoft.com/office/powerpoint/2010/main" val="3574583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2A7E6-66C7-4BD9-891D-1CAD21D8B12A}"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091A7-B94E-4A14-9610-C5B9B7F40706}" type="slidenum">
              <a:rPr lang="tr-TR" smtClean="0"/>
              <a:t>‹#›</a:t>
            </a:fld>
            <a:endParaRPr lang="tr-TR"/>
          </a:p>
        </p:txBody>
      </p:sp>
    </p:spTree>
    <p:extLst>
      <p:ext uri="{BB962C8B-B14F-4D97-AF65-F5344CB8AC3E}">
        <p14:creationId xmlns:p14="http://schemas.microsoft.com/office/powerpoint/2010/main" val="3139174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631347"/>
          </a:xfrm>
        </p:spPr>
        <p:txBody>
          <a:bodyPr/>
          <a:lstStyle/>
          <a:p>
            <a:r>
              <a:rPr lang="tr-TR" b="1" dirty="0" err="1" smtClean="0">
                <a:solidFill>
                  <a:srgbClr val="FF0000"/>
                </a:solidFill>
              </a:rPr>
              <a:t>Milk</a:t>
            </a:r>
            <a:r>
              <a:rPr lang="tr-TR" b="1" dirty="0" smtClean="0">
                <a:solidFill>
                  <a:srgbClr val="FF0000"/>
                </a:solidFill>
              </a:rPr>
              <a:t> </a:t>
            </a:r>
            <a:r>
              <a:rPr lang="tr-TR" b="1" dirty="0" err="1" smtClean="0">
                <a:solidFill>
                  <a:srgbClr val="FF0000"/>
                </a:solidFill>
              </a:rPr>
              <a:t>Powder</a:t>
            </a:r>
            <a:r>
              <a:rPr lang="tr-TR" b="1" dirty="0" smtClean="0">
                <a:solidFill>
                  <a:srgbClr val="FF0000"/>
                </a:solidFill>
              </a:rPr>
              <a:t> </a:t>
            </a:r>
            <a:r>
              <a:rPr lang="tr-TR" b="1" dirty="0" err="1" smtClean="0">
                <a:solidFill>
                  <a:srgbClr val="FF0000"/>
                </a:solidFill>
              </a:rPr>
              <a:t>Technology</a:t>
            </a:r>
            <a:r>
              <a:rPr lang="tr-TR" b="1" dirty="0" smtClean="0">
                <a:solidFill>
                  <a:srgbClr val="FF0000"/>
                </a:solidFill>
              </a:rPr>
              <a:t> </a:t>
            </a:r>
            <a:endParaRPr lang="tr-TR" b="1" dirty="0">
              <a:solidFill>
                <a:srgbClr val="FF0000"/>
              </a:solidFill>
            </a:endParaRPr>
          </a:p>
        </p:txBody>
      </p:sp>
      <p:sp>
        <p:nvSpPr>
          <p:cNvPr id="3" name="Alt Başlık 2"/>
          <p:cNvSpPr>
            <a:spLocks noGrp="1"/>
          </p:cNvSpPr>
          <p:nvPr>
            <p:ph type="subTitle" idx="1"/>
          </p:nvPr>
        </p:nvSpPr>
        <p:spPr/>
        <p:txBody>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tr-TR" dirty="0" smtClean="0"/>
          </a:p>
          <a:p>
            <a:endParaRPr lang="tr-TR" dirty="0"/>
          </a:p>
        </p:txBody>
      </p:sp>
    </p:spTree>
    <p:extLst>
      <p:ext uri="{BB962C8B-B14F-4D97-AF65-F5344CB8AC3E}">
        <p14:creationId xmlns:p14="http://schemas.microsoft.com/office/powerpoint/2010/main" val="1543368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lnSpcReduction="10000"/>
          </a:bodyPr>
          <a:lstStyle/>
          <a:p>
            <a:r>
              <a:rPr lang="en-US" dirty="0"/>
              <a:t>In extreme cases the so-called case hardening will take place, which is the formation of a hard crust on the surface through which the remaining water-</a:t>
            </a:r>
            <a:r>
              <a:rPr lang="en-US" dirty="0" err="1"/>
              <a:t>vapour</a:t>
            </a:r>
            <a:r>
              <a:rPr lang="en-US" dirty="0"/>
              <a:t> or occluded air will diffuse very slowly. </a:t>
            </a:r>
            <a:endParaRPr lang="tr-TR" dirty="0"/>
          </a:p>
          <a:p>
            <a:r>
              <a:rPr lang="en-US" dirty="0"/>
              <a:t>If case hardening occurs, it is usually at a residual moisture content of 10-30% in the particle, at which stage the proteins, especially the caseins, are very sensitive to heat and easily denature resulting in a powder with poor solubility properties. </a:t>
            </a:r>
            <a:endParaRPr lang="tr-TR" dirty="0" smtClean="0"/>
          </a:p>
          <a:p>
            <a:r>
              <a:rPr lang="en-US" dirty="0" smtClean="0"/>
              <a:t>Moreover</a:t>
            </a:r>
            <a:r>
              <a:rPr lang="en-US" dirty="0"/>
              <a:t>, the amorphous lactose will become hard and almost impenetrable to water </a:t>
            </a:r>
            <a:r>
              <a:rPr lang="en-US" dirty="0" err="1"/>
              <a:t>vapour</a:t>
            </a:r>
            <a:r>
              <a:rPr lang="en-US" dirty="0"/>
              <a:t>, and the particle temperature increases further as the evaporation rate, i.e. diffusion coefficient, approaches zero.</a:t>
            </a:r>
            <a:endParaRPr lang="tr-TR" dirty="0"/>
          </a:p>
        </p:txBody>
      </p:sp>
    </p:spTree>
    <p:extLst>
      <p:ext uri="{BB962C8B-B14F-4D97-AF65-F5344CB8AC3E}">
        <p14:creationId xmlns:p14="http://schemas.microsoft.com/office/powerpoint/2010/main" val="2156995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lnSpcReduction="10000"/>
          </a:bodyPr>
          <a:lstStyle/>
          <a:p>
            <a:r>
              <a:rPr lang="en-US" dirty="0"/>
              <a:t>As there will be more water </a:t>
            </a:r>
            <a:r>
              <a:rPr lang="en-US" dirty="0" err="1"/>
              <a:t>vapour</a:t>
            </a:r>
            <a:r>
              <a:rPr lang="en-US" dirty="0"/>
              <a:t> and air bubbles in the particle this will now get superheated, if the surrounding air temperature is high enough resulting in the </a:t>
            </a:r>
            <a:r>
              <a:rPr lang="en-US" dirty="0" err="1"/>
              <a:t>vapour</a:t>
            </a:r>
            <a:r>
              <a:rPr lang="en-US" dirty="0"/>
              <a:t> and air to expand. </a:t>
            </a:r>
            <a:endParaRPr lang="tr-TR" dirty="0" smtClean="0"/>
          </a:p>
          <a:p>
            <a:r>
              <a:rPr lang="en-US" dirty="0" smtClean="0"/>
              <a:t>The </a:t>
            </a:r>
            <a:r>
              <a:rPr lang="en-US" dirty="0"/>
              <a:t>pressure will increase, and the particle will blow up to a completely round ball with a smooth </a:t>
            </a:r>
            <a:r>
              <a:rPr lang="en-US" dirty="0" smtClean="0"/>
              <a:t>surface. </a:t>
            </a:r>
            <a:endParaRPr lang="tr-TR" dirty="0" smtClean="0"/>
          </a:p>
          <a:p>
            <a:r>
              <a:rPr lang="en-US" dirty="0" smtClean="0"/>
              <a:t>The </a:t>
            </a:r>
            <a:r>
              <a:rPr lang="en-US" dirty="0"/>
              <a:t>particle will have a lot of vacuoles </a:t>
            </a:r>
            <a:r>
              <a:rPr lang="en-US" dirty="0" smtClean="0"/>
              <a:t>inside. </a:t>
            </a:r>
            <a:endParaRPr lang="tr-TR" dirty="0" smtClean="0"/>
          </a:p>
          <a:p>
            <a:r>
              <a:rPr lang="en-US" dirty="0" smtClean="0"/>
              <a:t>If </a:t>
            </a:r>
            <a:r>
              <a:rPr lang="en-US" dirty="0"/>
              <a:t>the surrounding air temperature is high enough the particle may even explode, but even if it does not, the particle will have a very thin crust, about 1 micron, and it will not survive the mechanical treatment in the cyclones or in the conveying system and thus leave the dryer with the exhaust air. </a:t>
            </a:r>
            <a:endParaRPr lang="tr-TR" dirty="0"/>
          </a:p>
        </p:txBody>
      </p:sp>
    </p:spTree>
    <p:extLst>
      <p:ext uri="{BB962C8B-B14F-4D97-AF65-F5344CB8AC3E}">
        <p14:creationId xmlns:p14="http://schemas.microsoft.com/office/powerpoint/2010/main" val="1251942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lstStyle/>
          <a:p>
            <a:r>
              <a:rPr lang="en-US" dirty="0"/>
              <a:t>If there is only a small content of air bubbles in the particle the expansion will, in spite of the overheating, not be too extensive. </a:t>
            </a:r>
            <a:endParaRPr lang="tr-TR" dirty="0" smtClean="0"/>
          </a:p>
          <a:p>
            <a:r>
              <a:rPr lang="en-US" dirty="0" smtClean="0"/>
              <a:t>The </a:t>
            </a:r>
            <a:r>
              <a:rPr lang="en-US" dirty="0"/>
              <a:t>overheating as a result of case hardening will, however, have a detrimental effect on the caseins resulting in bad solubility. </a:t>
            </a:r>
            <a:endParaRPr lang="tr-TR" dirty="0" smtClean="0"/>
          </a:p>
          <a:p>
            <a:r>
              <a:rPr lang="en-US" dirty="0" smtClean="0"/>
              <a:t>If </a:t>
            </a:r>
            <a:r>
              <a:rPr lang="en-US" dirty="0"/>
              <a:t>the surrounding temperature, i.e. the outlet temperature, is kept low during the drying, the particle temperature will be equally low. </a:t>
            </a:r>
            <a:endParaRPr lang="tr-TR" dirty="0" smtClean="0"/>
          </a:p>
          <a:p>
            <a:endParaRPr lang="tr-TR" dirty="0"/>
          </a:p>
        </p:txBody>
      </p:sp>
    </p:spTree>
    <p:extLst>
      <p:ext uri="{BB962C8B-B14F-4D97-AF65-F5344CB8AC3E}">
        <p14:creationId xmlns:p14="http://schemas.microsoft.com/office/powerpoint/2010/main" val="1894036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98483"/>
            <a:ext cx="10515600" cy="692205"/>
          </a:xfrm>
        </p:spPr>
        <p:txBody>
          <a:bodyPr>
            <a:normAutofit fontScale="90000"/>
          </a:bodyPr>
          <a:lstStyle/>
          <a:p>
            <a:r>
              <a:rPr lang="en-US" dirty="0">
                <a:solidFill>
                  <a:srgbClr val="FF0000"/>
                </a:solidFill>
              </a:rPr>
              <a:t>The outlet temperature is determined by many factors of which the most important</a:t>
            </a:r>
            <a:r>
              <a:rPr lang="tr-TR" dirty="0">
                <a:solidFill>
                  <a:srgbClr val="FF0000"/>
                </a:solidFill>
              </a:rPr>
              <a:t> </a:t>
            </a:r>
            <a:r>
              <a:rPr lang="en-US" dirty="0">
                <a:solidFill>
                  <a:srgbClr val="FF0000"/>
                </a:solidFill>
              </a:rPr>
              <a:t>ones are:</a:t>
            </a:r>
            <a:br>
              <a:rPr lang="en-US"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endParaRPr lang="tr-TR" dirty="0" smtClean="0"/>
          </a:p>
          <a:p>
            <a:pPr>
              <a:buFont typeface="Wingdings" panose="05000000000000000000" pitchFamily="2" charset="2"/>
              <a:buChar char="ü"/>
            </a:pPr>
            <a:r>
              <a:rPr lang="en-US" dirty="0" smtClean="0"/>
              <a:t>Moisture </a:t>
            </a:r>
            <a:r>
              <a:rPr lang="en-US" dirty="0"/>
              <a:t>content in the final powder</a:t>
            </a:r>
          </a:p>
          <a:p>
            <a:pPr>
              <a:buFont typeface="Wingdings" panose="05000000000000000000" pitchFamily="2" charset="2"/>
              <a:buChar char="ü"/>
            </a:pPr>
            <a:r>
              <a:rPr lang="en-US" dirty="0" smtClean="0"/>
              <a:t>Temperature </a:t>
            </a:r>
            <a:r>
              <a:rPr lang="en-US" dirty="0"/>
              <a:t>and moisture content of the drying air</a:t>
            </a:r>
          </a:p>
          <a:p>
            <a:pPr>
              <a:buFont typeface="Wingdings" panose="05000000000000000000" pitchFamily="2" charset="2"/>
              <a:buChar char="ü"/>
            </a:pPr>
            <a:r>
              <a:rPr lang="en-US" dirty="0" smtClean="0"/>
              <a:t>Solids </a:t>
            </a:r>
            <a:r>
              <a:rPr lang="en-US" dirty="0"/>
              <a:t>content in the concentrate</a:t>
            </a:r>
          </a:p>
          <a:p>
            <a:pPr>
              <a:buFont typeface="Wingdings" panose="05000000000000000000" pitchFamily="2" charset="2"/>
              <a:buChar char="ü"/>
            </a:pPr>
            <a:r>
              <a:rPr lang="en-US" dirty="0" smtClean="0"/>
              <a:t>Atomization</a:t>
            </a:r>
            <a:endParaRPr lang="en-US" dirty="0"/>
          </a:p>
          <a:p>
            <a:pPr>
              <a:buFont typeface="Wingdings" panose="05000000000000000000" pitchFamily="2" charset="2"/>
              <a:buChar char="ü"/>
            </a:pPr>
            <a:r>
              <a:rPr lang="en-US" dirty="0" smtClean="0"/>
              <a:t>Viscosity </a:t>
            </a:r>
            <a:r>
              <a:rPr lang="en-US" dirty="0"/>
              <a:t>of the concentrate</a:t>
            </a:r>
            <a:endParaRPr lang="tr-TR" dirty="0"/>
          </a:p>
        </p:txBody>
      </p:sp>
    </p:spTree>
    <p:extLst>
      <p:ext uri="{BB962C8B-B14F-4D97-AF65-F5344CB8AC3E}">
        <p14:creationId xmlns:p14="http://schemas.microsoft.com/office/powerpoint/2010/main" val="2756814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Moisture Content in the Final Powder </a:t>
            </a:r>
            <a:endParaRPr lang="tr-TR" dirty="0">
              <a:solidFill>
                <a:srgbClr val="FF0000"/>
              </a:solidFill>
            </a:endParaRPr>
          </a:p>
        </p:txBody>
      </p:sp>
      <p:sp>
        <p:nvSpPr>
          <p:cNvPr id="3" name="İçerik Yer Tutucusu 2"/>
          <p:cNvSpPr>
            <a:spLocks noGrp="1"/>
          </p:cNvSpPr>
          <p:nvPr>
            <p:ph idx="1"/>
          </p:nvPr>
        </p:nvSpPr>
        <p:spPr/>
        <p:txBody>
          <a:bodyPr/>
          <a:lstStyle/>
          <a:p>
            <a:r>
              <a:rPr lang="en-US" dirty="0" smtClean="0"/>
              <a:t>The </a:t>
            </a:r>
            <a:r>
              <a:rPr lang="en-US" dirty="0"/>
              <a:t>first and foremost factor is the moisture content in the final powder. </a:t>
            </a:r>
            <a:endParaRPr lang="tr-TR" dirty="0" smtClean="0"/>
          </a:p>
          <a:p>
            <a:r>
              <a:rPr lang="en-US" dirty="0" smtClean="0"/>
              <a:t>The </a:t>
            </a:r>
            <a:r>
              <a:rPr lang="en-US" dirty="0"/>
              <a:t>lower the residual moisture content wanted, the lower the relative humidity in the outlet air, and that means higher outlet temperature and with that higher particle temperature</a:t>
            </a:r>
            <a:r>
              <a:rPr lang="en-US" dirty="0" smtClean="0"/>
              <a:t>.</a:t>
            </a:r>
            <a:endParaRPr lang="tr-TR" dirty="0" smtClean="0"/>
          </a:p>
          <a:p>
            <a:endParaRPr lang="tr-TR" dirty="0"/>
          </a:p>
        </p:txBody>
      </p:sp>
    </p:spTree>
    <p:extLst>
      <p:ext uri="{BB962C8B-B14F-4D97-AF65-F5344CB8AC3E}">
        <p14:creationId xmlns:p14="http://schemas.microsoft.com/office/powerpoint/2010/main" val="2556103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Temperature and Moisture Content of the Drying Air </a:t>
            </a:r>
            <a:endParaRPr lang="tr-TR" dirty="0">
              <a:solidFill>
                <a:srgbClr val="FF0000"/>
              </a:solidFill>
            </a:endParaRPr>
          </a:p>
        </p:txBody>
      </p:sp>
      <p:sp>
        <p:nvSpPr>
          <p:cNvPr id="3" name="İçerik Yer Tutucusu 2"/>
          <p:cNvSpPr>
            <a:spLocks noGrp="1"/>
          </p:cNvSpPr>
          <p:nvPr>
            <p:ph idx="1"/>
          </p:nvPr>
        </p:nvSpPr>
        <p:spPr/>
        <p:txBody>
          <a:bodyPr/>
          <a:lstStyle/>
          <a:p>
            <a:r>
              <a:rPr lang="en-US" dirty="0" smtClean="0"/>
              <a:t>As </a:t>
            </a:r>
            <a:r>
              <a:rPr lang="en-US" dirty="0"/>
              <a:t>the moisture content is in direct relation to the relative humidity of the outgoing air, an increase of the inlet air will necessitate a slight increase in the outlet air due to the higher amount of moisture in the air resulting from the increased evaporation. </a:t>
            </a:r>
            <a:endParaRPr lang="tr-TR" dirty="0" smtClean="0"/>
          </a:p>
          <a:p>
            <a:r>
              <a:rPr lang="en-US" dirty="0" smtClean="0"/>
              <a:t>Also </a:t>
            </a:r>
            <a:r>
              <a:rPr lang="en-US" dirty="0"/>
              <a:t>the initial moisture content in the drying air plays a big role, and if that is high the outlet temperature has to be increased to compensate for the extra moisture.</a:t>
            </a:r>
            <a:endParaRPr lang="tr-TR" dirty="0"/>
          </a:p>
        </p:txBody>
      </p:sp>
    </p:spTree>
    <p:extLst>
      <p:ext uri="{BB962C8B-B14F-4D97-AF65-F5344CB8AC3E}">
        <p14:creationId xmlns:p14="http://schemas.microsoft.com/office/powerpoint/2010/main" val="2205865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87972"/>
            <a:ext cx="10515600" cy="5188991"/>
          </a:xfrm>
        </p:spPr>
        <p:txBody>
          <a:bodyPr/>
          <a:lstStyle/>
          <a:p>
            <a:r>
              <a:rPr lang="en-US" dirty="0">
                <a:solidFill>
                  <a:srgbClr val="FF0000"/>
                </a:solidFill>
              </a:rPr>
              <a:t>Solids Content in the Concentrate </a:t>
            </a:r>
            <a:endParaRPr lang="tr-TR" dirty="0">
              <a:solidFill>
                <a:srgbClr val="FF0000"/>
              </a:solidFill>
            </a:endParaRPr>
          </a:p>
          <a:p>
            <a:r>
              <a:rPr lang="en-US" dirty="0" smtClean="0"/>
              <a:t>An </a:t>
            </a:r>
            <a:r>
              <a:rPr lang="en-US" dirty="0"/>
              <a:t>increase in the solids content will require an increase in the outlet temperature, as the evaporation becomes slower (average diffusion coefficient smaller) and a bigger temperature difference (driving force) between the particle and surrounding air is </a:t>
            </a:r>
            <a:r>
              <a:rPr lang="en-US" dirty="0" smtClean="0"/>
              <a:t>necessary</a:t>
            </a:r>
            <a:r>
              <a:rPr lang="tr-TR" dirty="0" smtClean="0"/>
              <a:t>.</a:t>
            </a:r>
          </a:p>
          <a:p>
            <a:endParaRPr lang="tr-TR" dirty="0" smtClean="0"/>
          </a:p>
          <a:p>
            <a:r>
              <a:rPr lang="en-US" dirty="0">
                <a:solidFill>
                  <a:srgbClr val="FF0000"/>
                </a:solidFill>
              </a:rPr>
              <a:t>Atomization </a:t>
            </a:r>
            <a:endParaRPr lang="tr-TR" dirty="0" smtClean="0">
              <a:solidFill>
                <a:srgbClr val="FF0000"/>
              </a:solidFill>
            </a:endParaRPr>
          </a:p>
          <a:p>
            <a:r>
              <a:rPr lang="en-US" dirty="0" smtClean="0"/>
              <a:t>Any </a:t>
            </a:r>
            <a:r>
              <a:rPr lang="en-US" dirty="0"/>
              <a:t>attempt to improve the atomization and create a finer spray will result in a lower outlet temperature, as the specific surface/mass ratio of the particles becomes bigger. The evaporation will therefore be easier and a smaller driving force is required. </a:t>
            </a:r>
            <a:endParaRPr lang="tr-TR" dirty="0"/>
          </a:p>
        </p:txBody>
      </p:sp>
    </p:spTree>
    <p:extLst>
      <p:ext uri="{BB962C8B-B14F-4D97-AF65-F5344CB8AC3E}">
        <p14:creationId xmlns:p14="http://schemas.microsoft.com/office/powerpoint/2010/main" val="3729513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Viscosity of the </a:t>
            </a:r>
            <a:r>
              <a:rPr lang="en-US" dirty="0" smtClean="0">
                <a:solidFill>
                  <a:srgbClr val="FF0000"/>
                </a:solidFill>
              </a:rPr>
              <a:t>Concentrate</a:t>
            </a:r>
            <a:endParaRPr lang="tr-TR" dirty="0">
              <a:solidFill>
                <a:srgbClr val="FF0000"/>
              </a:solidFill>
            </a:endParaRPr>
          </a:p>
        </p:txBody>
      </p:sp>
      <p:sp>
        <p:nvSpPr>
          <p:cNvPr id="3" name="İçerik Yer Tutucusu 2"/>
          <p:cNvSpPr>
            <a:spLocks noGrp="1"/>
          </p:cNvSpPr>
          <p:nvPr>
            <p:ph idx="1"/>
          </p:nvPr>
        </p:nvSpPr>
        <p:spPr/>
        <p:txBody>
          <a:bodyPr/>
          <a:lstStyle/>
          <a:p>
            <a:r>
              <a:rPr lang="en-US" dirty="0" smtClean="0"/>
              <a:t>The </a:t>
            </a:r>
            <a:r>
              <a:rPr lang="en-US" dirty="0"/>
              <a:t>atomization is influenced by the viscosity. </a:t>
            </a:r>
            <a:endParaRPr lang="tr-TR" dirty="0" smtClean="0"/>
          </a:p>
          <a:p>
            <a:r>
              <a:rPr lang="en-US" dirty="0" smtClean="0"/>
              <a:t>The </a:t>
            </a:r>
            <a:r>
              <a:rPr lang="en-US" dirty="0"/>
              <a:t>viscosity increases with increased content of proteins, crystallized lactose and overall solids content. </a:t>
            </a:r>
            <a:endParaRPr lang="tr-TR" dirty="0" smtClean="0"/>
          </a:p>
          <a:p>
            <a:r>
              <a:rPr lang="en-US" dirty="0" smtClean="0"/>
              <a:t>Heating </a:t>
            </a:r>
            <a:r>
              <a:rPr lang="en-US" dirty="0"/>
              <a:t>the concentrate (beware of age-thickening) and increasing the atomizer speed or nozzle pressure can remedy the problem.</a:t>
            </a:r>
            <a:endParaRPr lang="tr-TR" dirty="0"/>
          </a:p>
        </p:txBody>
      </p:sp>
    </p:spTree>
    <p:extLst>
      <p:ext uri="{BB962C8B-B14F-4D97-AF65-F5344CB8AC3E}">
        <p14:creationId xmlns:p14="http://schemas.microsoft.com/office/powerpoint/2010/main" val="113208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93076"/>
            <a:ext cx="10515600" cy="5083887"/>
          </a:xfrm>
        </p:spPr>
        <p:txBody>
          <a:bodyPr>
            <a:normAutofit fontScale="85000" lnSpcReduction="20000"/>
          </a:bodyPr>
          <a:lstStyle/>
          <a:p>
            <a:r>
              <a:rPr lang="en-US" dirty="0"/>
              <a:t>The drying technology discussed so far has been related to a plant with pneumatic conveying and cooling system, where the powder when leaving the base of the chamber is dried to the wanted moisture content. </a:t>
            </a:r>
            <a:endParaRPr lang="tr-TR" dirty="0" smtClean="0"/>
          </a:p>
          <a:p>
            <a:r>
              <a:rPr lang="en-US" dirty="0" smtClean="0"/>
              <a:t>The </a:t>
            </a:r>
            <a:r>
              <a:rPr lang="en-US" dirty="0"/>
              <a:t>powder will at this stage be warm and consist of particles stuck together with very weak bindings in big loose agglomerates due to the primary agglomeration taking place in the atomizer cloud, where particles of different diameter will obtain different speed and therefore collide. </a:t>
            </a:r>
            <a:endParaRPr lang="tr-TR" dirty="0" smtClean="0"/>
          </a:p>
          <a:p>
            <a:r>
              <a:rPr lang="en-US" dirty="0" smtClean="0"/>
              <a:t>However</a:t>
            </a:r>
            <a:r>
              <a:rPr lang="en-US" dirty="0"/>
              <a:t>, when passed through the pneumatic conveying system, where the agglomerates are exposed to mechanical forces, the powder will break up in single particles. </a:t>
            </a:r>
            <a:endParaRPr lang="tr-TR" dirty="0" smtClean="0"/>
          </a:p>
          <a:p>
            <a:pPr marL="0" indent="0">
              <a:buNone/>
            </a:pPr>
            <a:r>
              <a:rPr lang="en-US" dirty="0" smtClean="0">
                <a:solidFill>
                  <a:srgbClr val="FF0000"/>
                </a:solidFill>
              </a:rPr>
              <a:t>This </a:t>
            </a:r>
            <a:r>
              <a:rPr lang="en-US" dirty="0">
                <a:solidFill>
                  <a:srgbClr val="FF0000"/>
                </a:solidFill>
              </a:rPr>
              <a:t>kind of powder, </a:t>
            </a:r>
            <a:r>
              <a:rPr lang="en-US" dirty="0" smtClean="0">
                <a:solidFill>
                  <a:srgbClr val="FF0000"/>
                </a:solidFill>
              </a:rPr>
              <a:t>can </a:t>
            </a:r>
            <a:r>
              <a:rPr lang="en-US" dirty="0">
                <a:solidFill>
                  <a:srgbClr val="FF0000"/>
                </a:solidFill>
              </a:rPr>
              <a:t>be characterized as follows: </a:t>
            </a:r>
            <a:endParaRPr lang="tr-TR" dirty="0" smtClean="0">
              <a:solidFill>
                <a:srgbClr val="FF0000"/>
              </a:solidFill>
            </a:endParaRPr>
          </a:p>
          <a:p>
            <a:pPr>
              <a:buFont typeface="Wingdings" panose="05000000000000000000" pitchFamily="2" charset="2"/>
              <a:buChar char="ü"/>
            </a:pPr>
            <a:r>
              <a:rPr lang="en-US" dirty="0" smtClean="0"/>
              <a:t> </a:t>
            </a:r>
            <a:r>
              <a:rPr lang="en-US" dirty="0"/>
              <a:t>Single particles </a:t>
            </a:r>
            <a:endParaRPr lang="tr-TR" dirty="0" smtClean="0"/>
          </a:p>
          <a:p>
            <a:pPr>
              <a:buFont typeface="Wingdings" panose="05000000000000000000" pitchFamily="2" charset="2"/>
              <a:buChar char="ü"/>
            </a:pPr>
            <a:r>
              <a:rPr lang="en-US" dirty="0" smtClean="0"/>
              <a:t> </a:t>
            </a:r>
            <a:r>
              <a:rPr lang="en-US" dirty="0"/>
              <a:t>High bulk density </a:t>
            </a:r>
            <a:endParaRPr lang="tr-TR" dirty="0" smtClean="0"/>
          </a:p>
          <a:p>
            <a:pPr>
              <a:buFont typeface="Wingdings" panose="05000000000000000000" pitchFamily="2" charset="2"/>
              <a:buChar char="ü"/>
            </a:pPr>
            <a:r>
              <a:rPr lang="en-US" dirty="0" smtClean="0"/>
              <a:t> </a:t>
            </a:r>
            <a:r>
              <a:rPr lang="en-US" dirty="0"/>
              <a:t>Dusty, if it is skim milk powder </a:t>
            </a:r>
            <a:endParaRPr lang="tr-TR" dirty="0" smtClean="0"/>
          </a:p>
          <a:p>
            <a:pPr>
              <a:buFont typeface="Wingdings" panose="05000000000000000000" pitchFamily="2" charset="2"/>
              <a:buChar char="ü"/>
            </a:pPr>
            <a:r>
              <a:rPr lang="en-US" dirty="0" smtClean="0"/>
              <a:t> </a:t>
            </a:r>
            <a:r>
              <a:rPr lang="en-US" dirty="0"/>
              <a:t>Non-instant </a:t>
            </a:r>
            <a:endParaRPr lang="tr-TR" dirty="0"/>
          </a:p>
        </p:txBody>
      </p:sp>
    </p:spTree>
    <p:extLst>
      <p:ext uri="{BB962C8B-B14F-4D97-AF65-F5344CB8AC3E}">
        <p14:creationId xmlns:p14="http://schemas.microsoft.com/office/powerpoint/2010/main" val="300752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en-US" dirty="0"/>
              <a:t>Spray drying has been found the most suitable process for removing the last part of the water, since spray drying can convert milk concentrate into a powder while still keeping the valuable properties of the milk. </a:t>
            </a:r>
            <a:endParaRPr lang="tr-TR" dirty="0" smtClean="0"/>
          </a:p>
          <a:p>
            <a:r>
              <a:rPr lang="en-US" dirty="0" smtClean="0"/>
              <a:t>The </a:t>
            </a:r>
            <a:r>
              <a:rPr lang="en-US" dirty="0"/>
              <a:t>principle of all spray dryers is to transform the concentrate into many small droplets which are then exposed to a fast current of hot air. </a:t>
            </a:r>
            <a:endParaRPr lang="tr-TR" dirty="0" smtClean="0"/>
          </a:p>
          <a:p>
            <a:r>
              <a:rPr lang="en-US" dirty="0" smtClean="0"/>
              <a:t>Because </a:t>
            </a:r>
            <a:r>
              <a:rPr lang="en-US" dirty="0"/>
              <a:t>of the very large surface area of the droplets </a:t>
            </a:r>
            <a:endParaRPr lang="tr-TR" dirty="0" smtClean="0"/>
          </a:p>
          <a:p>
            <a:pPr marL="0" indent="0">
              <a:buNone/>
            </a:pPr>
            <a:r>
              <a:rPr lang="en-US" dirty="0" smtClean="0"/>
              <a:t>(</a:t>
            </a:r>
            <a:r>
              <a:rPr lang="en-US" dirty="0"/>
              <a:t>1 l of concentrate will be atomized to 1.5 x 10</a:t>
            </a:r>
            <a:r>
              <a:rPr lang="en-US" sz="1600" dirty="0"/>
              <a:t>10</a:t>
            </a:r>
            <a:r>
              <a:rPr lang="en-US" dirty="0"/>
              <a:t> particles of 50µ with a total surface of 120 m2 ) the water evaporates almost instantaneously and the droplets are transformed into powder particles.</a:t>
            </a:r>
            <a:endParaRPr lang="tr-TR" dirty="0"/>
          </a:p>
        </p:txBody>
      </p:sp>
    </p:spTree>
    <p:extLst>
      <p:ext uri="{BB962C8B-B14F-4D97-AF65-F5344CB8AC3E}">
        <p14:creationId xmlns:p14="http://schemas.microsoft.com/office/powerpoint/2010/main" val="133225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b="1"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One-stage </a:t>
            </a:r>
            <a:r>
              <a:rPr lang="en-US" dirty="0"/>
              <a:t>drying is defined as the spray drying process where the product is dried to the final moisture content in the spray drying </a:t>
            </a:r>
            <a:r>
              <a:rPr lang="en-US" dirty="0" err="1" smtClean="0"/>
              <a:t>chambe</a:t>
            </a:r>
            <a:r>
              <a:rPr lang="tr-TR" dirty="0" smtClean="0"/>
              <a:t>r</a:t>
            </a:r>
            <a:r>
              <a:rPr lang="en-US" dirty="0" smtClean="0"/>
              <a:t>. </a:t>
            </a:r>
            <a:endParaRPr lang="tr-TR" dirty="0" smtClean="0"/>
          </a:p>
          <a:p>
            <a:r>
              <a:rPr lang="en-US" dirty="0" smtClean="0"/>
              <a:t>However</a:t>
            </a:r>
            <a:r>
              <a:rPr lang="en-US" dirty="0"/>
              <a:t>, the fundamental theory about the droplet formation and the evaporation of the initial moisture is the same in this and the following processes and therefore discussed here</a:t>
            </a:r>
            <a:r>
              <a:rPr lang="en-US" dirty="0" smtClean="0"/>
              <a:t>.</a:t>
            </a:r>
            <a:endParaRPr lang="tr-TR" dirty="0" smtClean="0"/>
          </a:p>
          <a:p>
            <a:r>
              <a:rPr lang="en-US" dirty="0"/>
              <a:t>The initial velocity of the droplets from the rotary atomizer is about 150 m/sec. </a:t>
            </a:r>
            <a:endParaRPr lang="tr-TR" dirty="0" smtClean="0"/>
          </a:p>
          <a:p>
            <a:r>
              <a:rPr lang="en-US" dirty="0" smtClean="0"/>
              <a:t>Most </a:t>
            </a:r>
            <a:r>
              <a:rPr lang="en-US" dirty="0"/>
              <a:t>of the drying takes place while the droplets are decelerated by their friction to the air. </a:t>
            </a:r>
            <a:endParaRPr lang="tr-TR" dirty="0" smtClean="0"/>
          </a:p>
          <a:p>
            <a:r>
              <a:rPr lang="en-US" dirty="0" smtClean="0"/>
              <a:t>Droplets </a:t>
            </a:r>
            <a:r>
              <a:rPr lang="en-US" dirty="0"/>
              <a:t>with a diameter of 100 microns have a deceleration path of less than 1 m, and for droplets with a 10 micron diameter it is only a few </a:t>
            </a:r>
            <a:r>
              <a:rPr lang="en-US" dirty="0" err="1"/>
              <a:t>centimetres</a:t>
            </a:r>
            <a:r>
              <a:rPr lang="en-US" dirty="0"/>
              <a:t>. </a:t>
            </a:r>
            <a:endParaRPr lang="tr-TR" dirty="0" smtClean="0"/>
          </a:p>
        </p:txBody>
      </p:sp>
    </p:spTree>
    <p:extLst>
      <p:ext uri="{BB962C8B-B14F-4D97-AF65-F5344CB8AC3E}">
        <p14:creationId xmlns:p14="http://schemas.microsoft.com/office/powerpoint/2010/main" val="3284417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fontScale="92500" lnSpcReduction="10000"/>
          </a:bodyPr>
          <a:lstStyle/>
          <a:p>
            <a:r>
              <a:rPr lang="en-US" dirty="0"/>
              <a:t>The main temperature drop of the drying air, due to the evaporation of the water from the concentrate, takes place during this period. </a:t>
            </a:r>
            <a:endParaRPr lang="tr-TR" dirty="0" smtClean="0"/>
          </a:p>
          <a:p>
            <a:r>
              <a:rPr lang="en-US" dirty="0" smtClean="0"/>
              <a:t>An </a:t>
            </a:r>
            <a:r>
              <a:rPr lang="en-US" dirty="0"/>
              <a:t>enormous heat and mass transfer therefore takes place in the particles during an extremely short period of time, and the product quality may be seriously harmed, if the factors promoting degradation are not known, or are disregarded</a:t>
            </a:r>
            <a:r>
              <a:rPr lang="en-US" dirty="0" smtClean="0"/>
              <a:t>.</a:t>
            </a:r>
            <a:endParaRPr lang="tr-TR" dirty="0" smtClean="0"/>
          </a:p>
          <a:p>
            <a:r>
              <a:rPr lang="en-US" dirty="0"/>
              <a:t> During the removal of water from the droplets a considerable reduction in </a:t>
            </a:r>
            <a:r>
              <a:rPr lang="en-US" dirty="0" err="1" smtClean="0"/>
              <a:t>weight,volume</a:t>
            </a:r>
            <a:r>
              <a:rPr lang="en-US" dirty="0"/>
              <a:t>, and diameter of the particle takes place. </a:t>
            </a:r>
            <a:endParaRPr lang="tr-TR" dirty="0" smtClean="0"/>
          </a:p>
          <a:p>
            <a:r>
              <a:rPr lang="en-US" dirty="0" smtClean="0"/>
              <a:t>Under </a:t>
            </a:r>
            <a:r>
              <a:rPr lang="en-US" dirty="0"/>
              <a:t>ideal drying conditions </a:t>
            </a:r>
            <a:r>
              <a:rPr lang="en-US" dirty="0" smtClean="0"/>
              <a:t>the</a:t>
            </a:r>
            <a:r>
              <a:rPr lang="tr-TR" dirty="0" smtClean="0"/>
              <a:t> </a:t>
            </a:r>
            <a:r>
              <a:rPr lang="en-US" dirty="0" smtClean="0"/>
              <a:t>weight </a:t>
            </a:r>
            <a:r>
              <a:rPr lang="en-US" dirty="0"/>
              <a:t>will decrease to about 50%, the volume to about 40%, and the diameter </a:t>
            </a:r>
            <a:r>
              <a:rPr lang="en-US" dirty="0" smtClean="0"/>
              <a:t>to</a:t>
            </a:r>
            <a:r>
              <a:rPr lang="tr-TR" dirty="0" smtClean="0"/>
              <a:t> </a:t>
            </a:r>
            <a:r>
              <a:rPr lang="en-US" dirty="0" smtClean="0"/>
              <a:t>about </a:t>
            </a:r>
            <a:r>
              <a:rPr lang="en-US" dirty="0"/>
              <a:t>75% of the created droplet from the </a:t>
            </a:r>
            <a:r>
              <a:rPr lang="en-US" dirty="0" smtClean="0"/>
              <a:t>atomizer</a:t>
            </a:r>
            <a:r>
              <a:rPr lang="tr-TR" dirty="0" smtClean="0"/>
              <a:t>.</a:t>
            </a:r>
            <a:endParaRPr lang="en-US" dirty="0"/>
          </a:p>
          <a:p>
            <a:endParaRPr lang="tr-TR" dirty="0"/>
          </a:p>
        </p:txBody>
      </p:sp>
    </p:spTree>
    <p:extLst>
      <p:ext uri="{BB962C8B-B14F-4D97-AF65-F5344CB8AC3E}">
        <p14:creationId xmlns:p14="http://schemas.microsoft.com/office/powerpoint/2010/main" val="1177614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60022"/>
            <a:ext cx="10515600" cy="1325563"/>
          </a:xfrm>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a:bodyPr>
          <a:lstStyle/>
          <a:p>
            <a:r>
              <a:rPr lang="en-US" dirty="0"/>
              <a:t>However, the ideal droplet creation and drying technique have not yet been developed. </a:t>
            </a:r>
            <a:endParaRPr lang="tr-TR" dirty="0" smtClean="0"/>
          </a:p>
          <a:p>
            <a:r>
              <a:rPr lang="en-US" dirty="0" smtClean="0"/>
              <a:t>There </a:t>
            </a:r>
            <a:r>
              <a:rPr lang="en-US" dirty="0"/>
              <a:t>will always be some incorporation of air in the concentrate during pumping from the evaporator, and especially when the concentrate is pumped into the feed tank due to splashing. </a:t>
            </a:r>
            <a:endParaRPr lang="tr-TR" dirty="0" smtClean="0"/>
          </a:p>
          <a:p>
            <a:r>
              <a:rPr lang="en-US" dirty="0" smtClean="0"/>
              <a:t>But </a:t>
            </a:r>
            <a:r>
              <a:rPr lang="en-US" dirty="0"/>
              <a:t>also during the atomization a lot of air is incorporated into the concentrate in the rotary atomizer, where the wheel besides atomizing the </a:t>
            </a:r>
            <a:r>
              <a:rPr lang="en-US" dirty="0" smtClean="0"/>
              <a:t>concentrate</a:t>
            </a:r>
            <a:r>
              <a:rPr lang="tr-TR" dirty="0" smtClean="0"/>
              <a:t> </a:t>
            </a:r>
            <a:r>
              <a:rPr lang="en-US" dirty="0"/>
              <a:t>is acting as a fan sucking in air and whipping it into the concentrate. </a:t>
            </a:r>
            <a:endParaRPr lang="tr-TR" dirty="0"/>
          </a:p>
        </p:txBody>
      </p:sp>
    </p:spTree>
    <p:extLst>
      <p:ext uri="{BB962C8B-B14F-4D97-AF65-F5344CB8AC3E}">
        <p14:creationId xmlns:p14="http://schemas.microsoft.com/office/powerpoint/2010/main" val="130040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fontScale="85000" lnSpcReduction="20000"/>
          </a:bodyPr>
          <a:lstStyle/>
          <a:p>
            <a:r>
              <a:rPr lang="en-US" dirty="0"/>
              <a:t>Specially designed wheels will, however, counteract the incorporation of air in the concentrate. </a:t>
            </a:r>
            <a:endParaRPr lang="tr-TR" dirty="0" smtClean="0"/>
          </a:p>
          <a:p>
            <a:r>
              <a:rPr lang="en-US" dirty="0" smtClean="0"/>
              <a:t>In </a:t>
            </a:r>
            <a:r>
              <a:rPr lang="en-US" dirty="0"/>
              <a:t>the curved vane wheel (the so-called high bulk density wheel), </a:t>
            </a:r>
            <a:r>
              <a:rPr lang="en-US" dirty="0" smtClean="0"/>
              <a:t>the </a:t>
            </a:r>
            <a:r>
              <a:rPr lang="en-US" dirty="0"/>
              <a:t>air is partly separated from the concentrate again due to the centrifugal force, whereas in the steam-swept </a:t>
            </a:r>
            <a:r>
              <a:rPr lang="en-US" dirty="0" smtClean="0"/>
              <a:t>wheel, </a:t>
            </a:r>
            <a:r>
              <a:rPr lang="en-US" dirty="0"/>
              <a:t>the problem is partly overcome by replacing the liquid/air interface with a liquid/steam interface. </a:t>
            </a:r>
            <a:endParaRPr lang="tr-TR" dirty="0" smtClean="0"/>
          </a:p>
          <a:p>
            <a:r>
              <a:rPr lang="en-US" dirty="0" smtClean="0"/>
              <a:t>It </a:t>
            </a:r>
            <a:r>
              <a:rPr lang="en-US" dirty="0"/>
              <a:t>was generally believed that the nozzles during the atomization incorporated no or very little air into the concentrate. </a:t>
            </a:r>
            <a:endParaRPr lang="tr-TR" dirty="0" smtClean="0"/>
          </a:p>
          <a:p>
            <a:r>
              <a:rPr lang="en-US" dirty="0" smtClean="0"/>
              <a:t>However</a:t>
            </a:r>
            <a:r>
              <a:rPr lang="en-US" dirty="0"/>
              <a:t>, it has been found that some air incorporation takes place during the very early stage of atomization, both outside and inside the spray cone due to the air friction prior to the droplet formation. </a:t>
            </a:r>
            <a:endParaRPr lang="tr-TR" dirty="0" smtClean="0"/>
          </a:p>
          <a:p>
            <a:r>
              <a:rPr lang="en-US" dirty="0" smtClean="0"/>
              <a:t>The </a:t>
            </a:r>
            <a:r>
              <a:rPr lang="en-US" dirty="0"/>
              <a:t>higher the capacity of the nozzle (kg/h) the more air will be whipped into the </a:t>
            </a:r>
            <a:r>
              <a:rPr lang="en-US" dirty="0" smtClean="0"/>
              <a:t>concentrate</a:t>
            </a:r>
            <a:r>
              <a:rPr lang="tr-TR" dirty="0" smtClean="0"/>
              <a:t>.</a:t>
            </a:r>
            <a:endParaRPr lang="tr-TR" dirty="0"/>
          </a:p>
          <a:p>
            <a:endParaRPr lang="tr-TR" dirty="0"/>
          </a:p>
        </p:txBody>
      </p:sp>
    </p:spTree>
    <p:extLst>
      <p:ext uri="{BB962C8B-B14F-4D97-AF65-F5344CB8AC3E}">
        <p14:creationId xmlns:p14="http://schemas.microsoft.com/office/powerpoint/2010/main" val="103072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lstStyle/>
          <a:p>
            <a:r>
              <a:rPr lang="en-US" dirty="0"/>
              <a:t>The ability of a concentrate to incorporate air (or its foaming ability) is depending on the composition, temperature and the solids content. </a:t>
            </a:r>
            <a:endParaRPr lang="tr-TR" dirty="0" smtClean="0"/>
          </a:p>
          <a:p>
            <a:r>
              <a:rPr lang="en-US" dirty="0" smtClean="0"/>
              <a:t>It </a:t>
            </a:r>
            <a:r>
              <a:rPr lang="en-US" dirty="0"/>
              <a:t>has been found that concentrate with a low solids content has an extensive foaming ability which even increases with the temperature</a:t>
            </a:r>
            <a:r>
              <a:rPr lang="en-US" dirty="0" smtClean="0"/>
              <a:t>.</a:t>
            </a:r>
            <a:endParaRPr lang="tr-TR" dirty="0" smtClean="0"/>
          </a:p>
          <a:p>
            <a:r>
              <a:rPr lang="en-US" dirty="0" smtClean="0"/>
              <a:t> </a:t>
            </a:r>
            <a:r>
              <a:rPr lang="en-US" dirty="0"/>
              <a:t>Concentrate with a high solids content has considerably lower foaming ability which is even further reduced by increasing the </a:t>
            </a:r>
            <a:r>
              <a:rPr lang="en-US" dirty="0" smtClean="0"/>
              <a:t>temperature. </a:t>
            </a:r>
            <a:endParaRPr lang="tr-TR" dirty="0" smtClean="0"/>
          </a:p>
          <a:p>
            <a:r>
              <a:rPr lang="en-US" dirty="0" smtClean="0"/>
              <a:t>Generally </a:t>
            </a:r>
            <a:r>
              <a:rPr lang="en-US" dirty="0"/>
              <a:t>the foaming ability is less in whole milk concentrate than in skim milk concentrate. </a:t>
            </a:r>
            <a:endParaRPr lang="tr-TR" dirty="0"/>
          </a:p>
        </p:txBody>
      </p:sp>
    </p:spTree>
    <p:extLst>
      <p:ext uri="{BB962C8B-B14F-4D97-AF65-F5344CB8AC3E}">
        <p14:creationId xmlns:p14="http://schemas.microsoft.com/office/powerpoint/2010/main" val="4085737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fontScale="77500" lnSpcReduction="20000"/>
          </a:bodyPr>
          <a:lstStyle/>
          <a:p>
            <a:r>
              <a:rPr lang="en-US" dirty="0"/>
              <a:t>The amount of air in the droplets (present in form of small air bubbles) is therefore one of the decisive factors as to how far the shrinkage will continue during the drying. </a:t>
            </a:r>
            <a:endParaRPr lang="tr-TR" dirty="0" smtClean="0"/>
          </a:p>
          <a:p>
            <a:r>
              <a:rPr lang="en-US" dirty="0" smtClean="0"/>
              <a:t>Another </a:t>
            </a:r>
            <a:r>
              <a:rPr lang="en-US" dirty="0"/>
              <a:t>factor even more important is the drying conditions, i.e. the surrounding air temperature. </a:t>
            </a:r>
            <a:endParaRPr lang="tr-TR" dirty="0" smtClean="0"/>
          </a:p>
          <a:p>
            <a:r>
              <a:rPr lang="en-US" dirty="0" smtClean="0"/>
              <a:t>As </a:t>
            </a:r>
            <a:r>
              <a:rPr lang="en-US" dirty="0"/>
              <a:t>mentioned, a lot of heat has to be transferred from the drying air to the droplets and much water </a:t>
            </a:r>
            <a:r>
              <a:rPr lang="en-US" dirty="0" err="1"/>
              <a:t>vapour</a:t>
            </a:r>
            <a:r>
              <a:rPr lang="en-US" dirty="0"/>
              <a:t> the other way. </a:t>
            </a:r>
            <a:endParaRPr lang="tr-TR" dirty="0" smtClean="0"/>
          </a:p>
          <a:p>
            <a:r>
              <a:rPr lang="en-US" dirty="0" smtClean="0"/>
              <a:t>Therefore</a:t>
            </a:r>
            <a:r>
              <a:rPr lang="en-US" dirty="0"/>
              <a:t>, there is a temperature and concentration gradient in the particle, and the whole process becomes very complex and not fully understood. </a:t>
            </a:r>
            <a:endParaRPr lang="tr-TR" dirty="0" smtClean="0"/>
          </a:p>
          <a:p>
            <a:r>
              <a:rPr lang="en-US" dirty="0" smtClean="0"/>
              <a:t>Droplets </a:t>
            </a:r>
            <a:r>
              <a:rPr lang="en-US" dirty="0"/>
              <a:t>of pure water (water activity 100%) will, when exposed to air at a higher temperature, evaporate keeping wet bulb temperature until completely evaporated, while solids containing products dried to the extreme (i.e. with a water activity approaching zero) are heated to the temperature of the surrounding air at the end of the drying, which in a spray dryer means the temperature of the outgoing air. </a:t>
            </a:r>
            <a:endParaRPr lang="tr-TR" dirty="0"/>
          </a:p>
        </p:txBody>
      </p:sp>
    </p:spTree>
    <p:extLst>
      <p:ext uri="{BB962C8B-B14F-4D97-AF65-F5344CB8AC3E}">
        <p14:creationId xmlns:p14="http://schemas.microsoft.com/office/powerpoint/2010/main" val="1137355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FF0000"/>
                </a:solidFill>
              </a:rPr>
              <a:t>One-Stage Drying </a:t>
            </a:r>
            <a:endParaRPr lang="tr-TR" dirty="0"/>
          </a:p>
        </p:txBody>
      </p:sp>
      <p:sp>
        <p:nvSpPr>
          <p:cNvPr id="3" name="İçerik Yer Tutucusu 2"/>
          <p:cNvSpPr>
            <a:spLocks noGrp="1"/>
          </p:cNvSpPr>
          <p:nvPr>
            <p:ph idx="1"/>
          </p:nvPr>
        </p:nvSpPr>
        <p:spPr/>
        <p:txBody>
          <a:bodyPr>
            <a:normAutofit fontScale="92500" lnSpcReduction="20000"/>
          </a:bodyPr>
          <a:lstStyle/>
          <a:p>
            <a:r>
              <a:rPr lang="en-US" dirty="0"/>
              <a:t>Not only from the </a:t>
            </a:r>
            <a:r>
              <a:rPr lang="en-US" dirty="0" err="1"/>
              <a:t>centre</a:t>
            </a:r>
            <a:r>
              <a:rPr lang="en-US" dirty="0"/>
              <a:t> to the surface is there a concentration gradient, but also from one point of the surface to another resulting in different water concentrations and thus different temperatures between different regions on the surface. </a:t>
            </a:r>
            <a:endParaRPr lang="tr-TR" dirty="0" smtClean="0"/>
          </a:p>
          <a:p>
            <a:r>
              <a:rPr lang="en-US" dirty="0" smtClean="0"/>
              <a:t>The </a:t>
            </a:r>
            <a:r>
              <a:rPr lang="en-US" dirty="0"/>
              <a:t>overall gradient intensity is bigger, the bigger the particle diameter, due to the smaller surface/mass ratio. </a:t>
            </a:r>
            <a:endParaRPr lang="tr-TR" dirty="0" smtClean="0"/>
          </a:p>
          <a:p>
            <a:r>
              <a:rPr lang="en-US" dirty="0" smtClean="0"/>
              <a:t>Thus </a:t>
            </a:r>
            <a:r>
              <a:rPr lang="en-US" dirty="0"/>
              <a:t>small particles dry in a more uniform way. </a:t>
            </a:r>
            <a:endParaRPr lang="tr-TR" dirty="0" smtClean="0"/>
          </a:p>
          <a:p>
            <a:r>
              <a:rPr lang="en-US" dirty="0"/>
              <a:t>During the drying the solids content naturally increases due to the removal of water - and so does the viscosity and surface tension. </a:t>
            </a:r>
            <a:endParaRPr lang="tr-TR" dirty="0" smtClean="0"/>
          </a:p>
          <a:p>
            <a:r>
              <a:rPr lang="en-US" dirty="0" smtClean="0"/>
              <a:t>This </a:t>
            </a:r>
            <a:r>
              <a:rPr lang="en-US" dirty="0"/>
              <a:t>means that the diffusion coefficient, i.e. the water-</a:t>
            </a:r>
            <a:r>
              <a:rPr lang="en-US" dirty="0" err="1"/>
              <a:t>vapour</a:t>
            </a:r>
            <a:r>
              <a:rPr lang="en-US" dirty="0"/>
              <a:t> diffusion/time and area, becomes smaller and overheating occurs due to the slower evaporation rate. </a:t>
            </a:r>
            <a:endParaRPr lang="tr-TR" dirty="0"/>
          </a:p>
        </p:txBody>
      </p:sp>
    </p:spTree>
    <p:extLst>
      <p:ext uri="{BB962C8B-B14F-4D97-AF65-F5344CB8AC3E}">
        <p14:creationId xmlns:p14="http://schemas.microsoft.com/office/powerpoint/2010/main" val="21014040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1803</Words>
  <Application>Microsoft Office PowerPoint</Application>
  <PresentationFormat>Geniş ekran</PresentationFormat>
  <Paragraphs>89</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Wingdings</vt:lpstr>
      <vt:lpstr>Office Teması</vt:lpstr>
      <vt:lpstr>Milk Powder Technology </vt:lpstr>
      <vt:lpstr>PowerPoint Sunusu</vt:lpstr>
      <vt:lpstr>One-Stage Drying </vt:lpstr>
      <vt:lpstr>One-Stage Drying </vt:lpstr>
      <vt:lpstr>One-Stage Drying </vt:lpstr>
      <vt:lpstr>One-Stage Drying </vt:lpstr>
      <vt:lpstr>One-Stage Drying </vt:lpstr>
      <vt:lpstr>One-Stage Drying </vt:lpstr>
      <vt:lpstr>One-Stage Drying </vt:lpstr>
      <vt:lpstr>One-Stage Drying </vt:lpstr>
      <vt:lpstr>One-Stage Drying </vt:lpstr>
      <vt:lpstr>One-Stage Drying </vt:lpstr>
      <vt:lpstr>The outlet temperature is determined by many factors of which the most important ones are: </vt:lpstr>
      <vt:lpstr>Moisture Content in the Final Powder </vt:lpstr>
      <vt:lpstr>Temperature and Moisture Content of the Drying Air </vt:lpstr>
      <vt:lpstr>PowerPoint Sunusu</vt:lpstr>
      <vt:lpstr>Viscosity of the Concentrate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Milk Powder </dc:title>
  <dc:creator>Bahar</dc:creator>
  <cp:lastModifiedBy>Bahar</cp:lastModifiedBy>
  <cp:revision>7</cp:revision>
  <dcterms:created xsi:type="dcterms:W3CDTF">2017-11-28T06:17:01Z</dcterms:created>
  <dcterms:modified xsi:type="dcterms:W3CDTF">2018-04-10T13:30:07Z</dcterms:modified>
</cp:coreProperties>
</file>