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p:cNvSpPr>
          <p:nvPr>
            <p:ph type="body" idx="1"/>
          </p:nvPr>
        </p:nvSpPr>
        <p:spPr>
          <a:xfrm>
            <a:off x="152400" y="152400"/>
            <a:ext cx="8991600" cy="6172200"/>
          </a:xfrm>
        </p:spPr>
        <p:txBody>
          <a:bodyPr/>
          <a:lstStyle/>
          <a:p>
            <a:pPr marL="0" indent="0">
              <a:lnSpc>
                <a:spcPct val="90000"/>
              </a:lnSpc>
              <a:buFont typeface="Arial" charset="0"/>
              <a:buNone/>
              <a:defRPr/>
            </a:pPr>
            <a:r>
              <a:rPr lang="tr-TR" b="1" dirty="0" smtClean="0">
                <a:solidFill>
                  <a:srgbClr val="FF0000"/>
                </a:solidFill>
              </a:rPr>
              <a:t>6. Hafta</a:t>
            </a:r>
          </a:p>
          <a:p>
            <a:pPr marL="0" indent="0">
              <a:lnSpc>
                <a:spcPct val="90000"/>
              </a:lnSpc>
              <a:buFont typeface="Arial" charset="0"/>
              <a:buNone/>
              <a:defRPr/>
            </a:pPr>
            <a:r>
              <a:rPr lang="tr-TR" dirty="0" smtClean="0">
                <a:solidFill>
                  <a:srgbClr val="FF0000"/>
                </a:solidFill>
              </a:rPr>
              <a:t>Deneysel </a:t>
            </a:r>
            <a:r>
              <a:rPr lang="tr-TR" dirty="0">
                <a:solidFill>
                  <a:srgbClr val="FF0000"/>
                </a:solidFill>
              </a:rPr>
              <a:t>ve Eleştirel Sosyal Psikolojide Dil Çalışmaları</a:t>
            </a:r>
            <a:endParaRPr lang="tr-TR" altLang="tr-TR" dirty="0" smtClean="0">
              <a:solidFill>
                <a:srgbClr val="FF0000"/>
              </a:solidFill>
              <a:latin typeface="Arial" charset="0"/>
            </a:endParaRPr>
          </a:p>
          <a:p>
            <a:pPr marL="0" indent="0">
              <a:lnSpc>
                <a:spcPct val="90000"/>
              </a:lnSpc>
              <a:buFont typeface="Arial" charset="0"/>
              <a:buNone/>
              <a:defRPr/>
            </a:pPr>
            <a:r>
              <a:rPr lang="tr-TR" altLang="tr-TR" dirty="0" smtClean="0">
                <a:solidFill>
                  <a:srgbClr val="FF0000"/>
                </a:solidFill>
                <a:latin typeface="Arial" charset="0"/>
              </a:rPr>
              <a:t>ELEŞTİREL SOSYAL PSİKOLOJİNİN YÖNTEMLERİ VE ANALİZLERİ</a:t>
            </a:r>
          </a:p>
          <a:p>
            <a:pPr>
              <a:lnSpc>
                <a:spcPct val="90000"/>
              </a:lnSpc>
              <a:defRPr/>
            </a:pPr>
            <a:r>
              <a:rPr lang="tr-TR" altLang="tr-TR" dirty="0" smtClean="0">
                <a:latin typeface="Arial" charset="0"/>
              </a:rPr>
              <a:t>Eleştirel sosyal psikoloji araştırmalarında teorik çerçeve sosyal </a:t>
            </a:r>
            <a:r>
              <a:rPr lang="tr-TR" altLang="tr-TR" dirty="0" err="1" smtClean="0">
                <a:latin typeface="Arial" charset="0"/>
              </a:rPr>
              <a:t>inşacılık</a:t>
            </a:r>
            <a:r>
              <a:rPr lang="tr-TR" altLang="tr-TR" dirty="0" smtClean="0">
                <a:latin typeface="Arial" charset="0"/>
              </a:rPr>
              <a:t> görüşünü takip eder. Sosyal inşacı çerçevede araştırma her şeyden önce kültürde ulaşılabilir, çeşitli şekillerde inşa edilmiş sosyal gerçekliği tanımlamakla ilgilenir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1 Başlık"/>
          <p:cNvSpPr>
            <a:spLocks noGrp="1"/>
          </p:cNvSpPr>
          <p:nvPr>
            <p:ph type="title"/>
          </p:nvPr>
        </p:nvSpPr>
        <p:spPr>
          <a:xfrm>
            <a:off x="457200" y="274638"/>
            <a:ext cx="8229600" cy="1858962"/>
          </a:xfrm>
        </p:spPr>
        <p:txBody>
          <a:bodyPr/>
          <a:lstStyle/>
          <a:p>
            <a:r>
              <a:rPr lang="tr-TR" altLang="tr-TR" sz="3600" smtClean="0">
                <a:solidFill>
                  <a:srgbClr val="FF0000"/>
                </a:solidFill>
              </a:rPr>
              <a:t>DENEYSEL VE ELEŞTİREL SOSYAL PSİKOLOJİNİN DİLE YAKLAŞIMLARI</a:t>
            </a:r>
          </a:p>
        </p:txBody>
      </p:sp>
      <p:sp>
        <p:nvSpPr>
          <p:cNvPr id="129027" name="2 İçerik Yer Tutucusu"/>
          <p:cNvSpPr>
            <a:spLocks noGrp="1"/>
          </p:cNvSpPr>
          <p:nvPr>
            <p:ph idx="1"/>
          </p:nvPr>
        </p:nvSpPr>
        <p:spPr>
          <a:xfrm>
            <a:off x="457200" y="2286000"/>
            <a:ext cx="8229600" cy="3962400"/>
          </a:xfrm>
        </p:spPr>
        <p:txBody>
          <a:bodyPr/>
          <a:lstStyle/>
          <a:p>
            <a:r>
              <a:rPr lang="tr-TR" altLang="tr-TR" smtClean="0"/>
              <a:t>1940’larda </a:t>
            </a:r>
            <a:r>
              <a:rPr lang="tr-TR" altLang="tr-TR" smtClean="0">
                <a:solidFill>
                  <a:srgbClr val="FF0000"/>
                </a:solidFill>
              </a:rPr>
              <a:t>Shannon ve Weaver’ın </a:t>
            </a:r>
            <a:r>
              <a:rPr lang="tr-TR" altLang="tr-TR" smtClean="0"/>
              <a:t>iletişim teorisi, telekomünikasyon gibi mekanik iletişim sistemlerinin işleyişini anlamaya yardımcı olması için geliştirilmişti. 1960’ların sonlarındaki </a:t>
            </a:r>
            <a:r>
              <a:rPr lang="tr-TR" altLang="tr-TR" smtClean="0">
                <a:solidFill>
                  <a:srgbClr val="FF0000"/>
                </a:solidFill>
              </a:rPr>
              <a:t>kognitif devrim</a:t>
            </a:r>
            <a:r>
              <a:rPr lang="tr-TR" altLang="tr-TR" smtClean="0"/>
              <a:t>, insanların malumatı işleyip iletmeyi, makinalardan çok farklı yaptıklarının fark edilmesine yol açtı.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2 İçerik Yer Tutucusu"/>
          <p:cNvSpPr>
            <a:spLocks noGrp="1"/>
          </p:cNvSpPr>
          <p:nvPr>
            <p:ph idx="1"/>
          </p:nvPr>
        </p:nvSpPr>
        <p:spPr>
          <a:xfrm>
            <a:off x="228600" y="152400"/>
            <a:ext cx="8763000" cy="5791200"/>
          </a:xfrm>
        </p:spPr>
        <p:txBody>
          <a:bodyPr/>
          <a:lstStyle/>
          <a:p>
            <a:pPr marL="0" indent="0">
              <a:buFont typeface="Arial" charset="0"/>
              <a:buNone/>
              <a:defRPr/>
            </a:pPr>
            <a:r>
              <a:rPr lang="tr-TR" altLang="tr-TR" dirty="0" smtClean="0"/>
              <a:t>Kognitif devrimin vurguladığı noktalar:</a:t>
            </a:r>
          </a:p>
          <a:p>
            <a:pPr>
              <a:defRPr/>
            </a:pPr>
            <a:r>
              <a:rPr lang="tr-TR" altLang="tr-TR" dirty="0" smtClean="0"/>
              <a:t>İnsan iletişimi, saf malumatın aktarımına değil anlamın aktarımına dayanır.</a:t>
            </a:r>
          </a:p>
          <a:p>
            <a:pPr>
              <a:defRPr/>
            </a:pPr>
            <a:r>
              <a:rPr lang="tr-TR" altLang="tr-TR" dirty="0" smtClean="0"/>
              <a:t>İnsan iletişimi sosyal bir faaliyettir. İki ya da daha fazla insanı kapsar ve aralarındaki ilişkinin doğasından etkilenir.</a:t>
            </a:r>
          </a:p>
          <a:p>
            <a:pPr>
              <a:defRPr/>
            </a:pPr>
            <a:r>
              <a:rPr lang="tr-TR" altLang="tr-TR" dirty="0" smtClean="0"/>
              <a:t>İnsan iletişimi dinamiktir ve sürüp giden bir şeydir, sıra alışlarla işler ve daha önce olup bitenlerin üzerine inşa edilir.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2 İçerik Yer Tutucusu"/>
          <p:cNvSpPr>
            <a:spLocks noGrp="1"/>
          </p:cNvSpPr>
          <p:nvPr>
            <p:ph idx="1"/>
          </p:nvPr>
        </p:nvSpPr>
        <p:spPr/>
        <p:txBody>
          <a:bodyPr/>
          <a:lstStyle/>
          <a:p>
            <a:pPr marL="0" indent="0">
              <a:buFont typeface="Arial" charset="0"/>
              <a:buNone/>
            </a:pPr>
            <a:r>
              <a:rPr lang="tr-TR" altLang="tr-TR" smtClean="0"/>
              <a:t>İnsan iletişimi genellikle çoklu kodlama üzerinden işler, sözgelimi hem sözel hem de sözel olmayan şekilde kodlanan malumat birlikte aktarılır.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2 İçerik Yer Tutucusu"/>
          <p:cNvSpPr>
            <a:spLocks noGrp="1"/>
          </p:cNvSpPr>
          <p:nvPr>
            <p:ph idx="1"/>
          </p:nvPr>
        </p:nvSpPr>
        <p:spPr>
          <a:xfrm>
            <a:off x="304800" y="304800"/>
            <a:ext cx="8382000" cy="5821363"/>
          </a:xfrm>
        </p:spPr>
        <p:txBody>
          <a:bodyPr/>
          <a:lstStyle/>
          <a:p>
            <a:pPr marL="0" indent="0">
              <a:buFont typeface="Arial" charset="0"/>
              <a:buNone/>
              <a:defRPr/>
            </a:pPr>
            <a:r>
              <a:rPr lang="tr-TR" altLang="tr-TR" dirty="0" smtClean="0">
                <a:solidFill>
                  <a:srgbClr val="FF0000"/>
                </a:solidFill>
              </a:rPr>
              <a:t>Sözel Olmayan iletişim: </a:t>
            </a:r>
          </a:p>
          <a:p>
            <a:pPr>
              <a:defRPr/>
            </a:pPr>
            <a:r>
              <a:rPr lang="tr-TR" altLang="tr-TR" dirty="0" smtClean="0"/>
              <a:t>Sözel iletişimi tamamlar.</a:t>
            </a:r>
          </a:p>
          <a:p>
            <a:pPr>
              <a:defRPr/>
            </a:pPr>
            <a:r>
              <a:rPr lang="tr-TR" altLang="tr-TR" dirty="0" smtClean="0"/>
              <a:t>Sizi duyamayanlar için el hareketleri sözel iletişimin yerine geçer.</a:t>
            </a:r>
          </a:p>
          <a:p>
            <a:pPr>
              <a:defRPr/>
            </a:pPr>
            <a:r>
              <a:rPr lang="tr-TR" altLang="tr-TR" dirty="0" smtClean="0"/>
              <a:t>Elinizi değdirmekle, bir öpüşle taşınan yakınlık daha etkin bir ifade kazandırır.</a:t>
            </a:r>
          </a:p>
          <a:p>
            <a:pPr>
              <a:defRPr/>
            </a:pPr>
            <a:r>
              <a:rPr lang="tr-TR" altLang="tr-TR" dirty="0" smtClean="0"/>
              <a:t>Sözel iletişimi idare etmeye yardım eder, sözgelimi söz istediğinizde elinizi kaldırmanız gibi.</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1 Başlık"/>
          <p:cNvSpPr>
            <a:spLocks noGrp="1"/>
          </p:cNvSpPr>
          <p:nvPr>
            <p:ph type="title"/>
          </p:nvPr>
        </p:nvSpPr>
        <p:spPr/>
        <p:txBody>
          <a:bodyPr/>
          <a:lstStyle/>
          <a:p>
            <a:r>
              <a:rPr lang="tr-TR" altLang="tr-TR" smtClean="0">
                <a:solidFill>
                  <a:srgbClr val="FF0000"/>
                </a:solidFill>
              </a:rPr>
              <a:t>DENEYSEL SOSYAL PSİKOLOJİDE DİL ÇALIŞMALARI</a:t>
            </a:r>
          </a:p>
        </p:txBody>
      </p:sp>
      <p:sp>
        <p:nvSpPr>
          <p:cNvPr id="133123" name="2 İçerik Yer Tutucusu"/>
          <p:cNvSpPr>
            <a:spLocks noGrp="1"/>
          </p:cNvSpPr>
          <p:nvPr>
            <p:ph idx="1"/>
          </p:nvPr>
        </p:nvSpPr>
        <p:spPr/>
        <p:txBody>
          <a:bodyPr/>
          <a:lstStyle/>
          <a:p>
            <a:r>
              <a:rPr lang="tr-TR" altLang="tr-TR" smtClean="0"/>
              <a:t>Dilbilim dilin kendisini inceler. Önce dilin ögelerini belirler. Temel, anlamsız seslere </a:t>
            </a:r>
            <a:r>
              <a:rPr lang="tr-TR" altLang="tr-TR" smtClean="0">
                <a:solidFill>
                  <a:srgbClr val="FF0000"/>
                </a:solidFill>
              </a:rPr>
              <a:t>fonemler</a:t>
            </a:r>
            <a:r>
              <a:rPr lang="tr-TR" altLang="tr-TR" smtClean="0"/>
              <a:t> denir. Fonemler birbirleri ile birleşerek </a:t>
            </a:r>
            <a:r>
              <a:rPr lang="tr-TR" altLang="tr-TR" smtClean="0">
                <a:solidFill>
                  <a:srgbClr val="FF0000"/>
                </a:solidFill>
              </a:rPr>
              <a:t>morfemleri</a:t>
            </a:r>
            <a:r>
              <a:rPr lang="tr-TR" altLang="tr-TR" smtClean="0"/>
              <a:t> ortaya çıkarırlar. Bunlar genellikle kelimelerdir ve anlamın temel birimleridir. Morfemler daha sonra birbirine </a:t>
            </a:r>
            <a:r>
              <a:rPr lang="tr-TR" altLang="tr-TR" smtClean="0">
                <a:solidFill>
                  <a:srgbClr val="FF0000"/>
                </a:solidFill>
              </a:rPr>
              <a:t>sentaktik</a:t>
            </a:r>
            <a:r>
              <a:rPr lang="tr-TR" altLang="tr-TR" smtClean="0"/>
              <a:t> kurallarla bağlanarak cümleleri oluştururlar.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2 İçerik Yer Tutucusu"/>
          <p:cNvSpPr>
            <a:spLocks noGrp="1"/>
          </p:cNvSpPr>
          <p:nvPr>
            <p:ph idx="1"/>
          </p:nvPr>
        </p:nvSpPr>
        <p:spPr>
          <a:xfrm>
            <a:off x="457200" y="1066800"/>
            <a:ext cx="8229600" cy="5059363"/>
          </a:xfrm>
        </p:spPr>
        <p:txBody>
          <a:bodyPr/>
          <a:lstStyle/>
          <a:p>
            <a:r>
              <a:rPr lang="tr-TR" altLang="tr-TR" smtClean="0"/>
              <a:t>Kelimelerin, cümlelerin, cümleciklerin anlamı </a:t>
            </a:r>
            <a:r>
              <a:rPr lang="tr-TR" altLang="tr-TR" smtClean="0">
                <a:solidFill>
                  <a:srgbClr val="FF0000"/>
                </a:solidFill>
              </a:rPr>
              <a:t>semantik </a:t>
            </a:r>
            <a:r>
              <a:rPr lang="tr-TR" altLang="tr-TR" smtClean="0"/>
              <a:t>kurallarla belirlenir. Semantik kurallar son derece karmaşıktır ve farklı düzeylerde işler.</a:t>
            </a:r>
          </a:p>
          <a:p>
            <a:r>
              <a:rPr lang="tr-TR" altLang="tr-TR" smtClean="0"/>
              <a:t>Psikolinguistik: Düşünce ve dil arasındaki karşılıklı ilişkinin çalışıldığı disiplin psikolinguistiktir. </a:t>
            </a:r>
            <a:r>
              <a:rPr lang="tr-TR" altLang="tr-TR" smtClean="0">
                <a:solidFill>
                  <a:srgbClr val="FF0000"/>
                </a:solidFill>
              </a:rPr>
              <a:t>Vygotsky</a:t>
            </a:r>
            <a:r>
              <a:rPr lang="tr-TR" altLang="tr-TR" smtClean="0"/>
              <a:t> dilin insan düşüncesinin temel aracı olduğunu iddia eder.</a:t>
            </a:r>
          </a:p>
          <a:p>
            <a:endParaRPr lang="tr-TR" altLang="tr-TR"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2 İçerik Yer Tutucusu"/>
          <p:cNvSpPr>
            <a:spLocks noGrp="1"/>
          </p:cNvSpPr>
          <p:nvPr>
            <p:ph idx="1"/>
          </p:nvPr>
        </p:nvSpPr>
        <p:spPr>
          <a:xfrm>
            <a:off x="457200" y="914400"/>
            <a:ext cx="8229600" cy="5211763"/>
          </a:xfrm>
        </p:spPr>
        <p:txBody>
          <a:bodyPr/>
          <a:lstStyle/>
          <a:p>
            <a:r>
              <a:rPr lang="tr-TR" altLang="tr-TR" smtClean="0"/>
              <a:t>Düşünceler kelimeler vasıtasıyla varlık kazanırlar. Bazı söze dükelemeyen düşüncelerimiz olabilir. Bazen de otomatik bir biçimde ağzımından dökülür. Düşüncelerimizin çoğu, “içsel konuşmalardan” ibarettir. </a:t>
            </a:r>
            <a:r>
              <a:rPr lang="tr-TR" altLang="tr-TR" smtClean="0">
                <a:solidFill>
                  <a:srgbClr val="FF0000"/>
                </a:solidFill>
              </a:rPr>
              <a:t>Vygotsky’e göre; kişinin düşünme kapasitesi, ulaşabildiği dilsel kaynaklara bağlıdır. Yani Türkçe’de ulaşabildiğiniz kadar ve dilinizin ulaşabildiği kadar düşünebilirsiniz.</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2 İçerik Yer Tutucusu"/>
          <p:cNvSpPr>
            <a:spLocks noGrp="1"/>
          </p:cNvSpPr>
          <p:nvPr>
            <p:ph idx="1"/>
          </p:nvPr>
        </p:nvSpPr>
        <p:spPr>
          <a:xfrm>
            <a:off x="457200" y="914400"/>
            <a:ext cx="8229600" cy="5211763"/>
          </a:xfrm>
        </p:spPr>
        <p:txBody>
          <a:bodyPr/>
          <a:lstStyle/>
          <a:p>
            <a:r>
              <a:rPr lang="tr-TR" altLang="tr-TR" smtClean="0">
                <a:solidFill>
                  <a:srgbClr val="FF0000"/>
                </a:solidFill>
              </a:rPr>
              <a:t>Linguistik Görecelilik</a:t>
            </a:r>
            <a:r>
              <a:rPr lang="tr-TR" altLang="tr-TR" smtClean="0"/>
              <a:t>: Sapir ve Whorf’un linguistik görecelilik teorisi dilin düşünceyi belirlediğini öne sürer. Buna göre insanlar dillerinde karşılığı olmayanı düşünemezler. Düşüncenin mutlaka linguistik bir teriminin olması gerekir. Aksi durum ‘düşünülemez olandır’. Örneğin İngilizce’de </a:t>
            </a:r>
            <a:r>
              <a:rPr lang="tr-TR" altLang="tr-TR" smtClean="0">
                <a:solidFill>
                  <a:srgbClr val="FF0000"/>
                </a:solidFill>
              </a:rPr>
              <a:t>gönül</a:t>
            </a:r>
            <a:r>
              <a:rPr lang="tr-TR" altLang="tr-TR" smtClean="0"/>
              <a:t> kelimesi yoktur. Bunun için İngilizler gönül üzerine düşünemezler. (Türkçe’de gönül-kalp)</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2 İçerik Yer Tutucusu"/>
          <p:cNvSpPr>
            <a:spLocks noGrp="1"/>
          </p:cNvSpPr>
          <p:nvPr>
            <p:ph idx="1"/>
          </p:nvPr>
        </p:nvSpPr>
        <p:spPr>
          <a:xfrm>
            <a:off x="457200" y="609600"/>
            <a:ext cx="8229600" cy="5516563"/>
          </a:xfrm>
        </p:spPr>
        <p:txBody>
          <a:bodyPr/>
          <a:lstStyle/>
          <a:p>
            <a:r>
              <a:rPr lang="tr-TR" altLang="tr-TR" smtClean="0">
                <a:solidFill>
                  <a:srgbClr val="FF0000"/>
                </a:solidFill>
              </a:rPr>
              <a:t>Sosyolinguistik</a:t>
            </a:r>
            <a:r>
              <a:rPr lang="tr-TR" altLang="tr-TR" smtClean="0"/>
              <a:t>: Dilin sosyal ortamlarda nasıl kullanıldığı üzerine odaklanır: konuşma, eş zamanlı şekilde sosyal etkileşimi nasıl etkiler ve ‘anlam’ karşılıklı etkileşimsel bağlam tarafından nasıl sınırlanır. Dil üzerine çalışan deneysel sosyal psikologlar ne söylendiği ile daha az ilgilenir. Daha ziyade nasıl söylendiği üzerine odaklanır. Yani konuşmanın içeriğinden çok konuşma tarzları ve sözsüz dille ilgilenirler.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2 İçerik Yer Tutucusu"/>
          <p:cNvSpPr>
            <a:spLocks noGrp="1"/>
          </p:cNvSpPr>
          <p:nvPr>
            <p:ph idx="1"/>
          </p:nvPr>
        </p:nvSpPr>
        <p:spPr/>
        <p:txBody>
          <a:bodyPr/>
          <a:lstStyle/>
          <a:p>
            <a:r>
              <a:rPr lang="tr-TR" altLang="tr-TR" smtClean="0">
                <a:solidFill>
                  <a:srgbClr val="FF0000"/>
                </a:solidFill>
              </a:rPr>
              <a:t>Sözsüz Dil (Paralanguage</a:t>
            </a:r>
            <a:r>
              <a:rPr lang="tr-TR" altLang="tr-TR" smtClean="0"/>
              <a:t>): aaa, eee, hırıltı, hız, ses tonu, ses aralıkları</a:t>
            </a:r>
          </a:p>
          <a:p>
            <a:endParaRPr lang="tr-TR" altLang="tr-TR" smtClean="0"/>
          </a:p>
          <a:p>
            <a:r>
              <a:rPr lang="tr-TR" altLang="tr-TR" smtClean="0">
                <a:solidFill>
                  <a:srgbClr val="FF0000"/>
                </a:solidFill>
              </a:rPr>
              <a:t>Örnek: </a:t>
            </a:r>
            <a:r>
              <a:rPr lang="tr-TR" altLang="tr-TR" smtClean="0"/>
              <a:t>Birinin alçak sesle konuşması sır vereceğinin işareti olabilir, yüksek ses tonu ise heyecanına, coşkusuna verilir.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p:cNvSpPr>
          <p:nvPr>
            <p:ph type="body" idx="1"/>
          </p:nvPr>
        </p:nvSpPr>
        <p:spPr>
          <a:xfrm>
            <a:off x="457200" y="533400"/>
            <a:ext cx="8229600" cy="5592763"/>
          </a:xfrm>
        </p:spPr>
        <p:txBody>
          <a:bodyPr/>
          <a:lstStyle/>
          <a:p>
            <a:r>
              <a:rPr lang="tr-TR" altLang="tr-TR" smtClean="0">
                <a:solidFill>
                  <a:srgbClr val="FF0000"/>
                </a:solidFill>
                <a:latin typeface="Arial" charset="0"/>
              </a:rPr>
              <a:t>&amp;Söylem Analizi</a:t>
            </a:r>
          </a:p>
          <a:p>
            <a:r>
              <a:rPr lang="tr-TR" altLang="tr-TR" smtClean="0">
                <a:latin typeface="Arial" charset="0"/>
              </a:rPr>
              <a:t>Nasıl ki soyut şeyleri tarif etmek zordur söylemin de ne olduğunu tarif etmek zordur, aslında tarif onun doğasına aykırıdır. Söylem, anlamın inşasında ortaya çıkandır.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2 İçerik Yer Tutucusu"/>
          <p:cNvSpPr>
            <a:spLocks noGrp="1"/>
          </p:cNvSpPr>
          <p:nvPr>
            <p:ph idx="1"/>
          </p:nvPr>
        </p:nvSpPr>
        <p:spPr>
          <a:xfrm>
            <a:off x="457200" y="609600"/>
            <a:ext cx="8229600" cy="5516563"/>
          </a:xfrm>
        </p:spPr>
        <p:txBody>
          <a:bodyPr/>
          <a:lstStyle/>
          <a:p>
            <a:r>
              <a:rPr lang="tr-TR" altLang="tr-TR" smtClean="0">
                <a:solidFill>
                  <a:srgbClr val="FF0000"/>
                </a:solidFill>
              </a:rPr>
              <a:t>Bilgisayar Aracılığıyla İletişim: </a:t>
            </a:r>
          </a:p>
          <a:p>
            <a:r>
              <a:rPr lang="tr-TR" altLang="tr-TR" smtClean="0"/>
              <a:t>1. Bilgisayar aracılığıyla iletişim sözsüz dil ve sözel dil kanallarını sınırlar. Ancak kendine özgü işaretleri vardır </a:t>
            </a:r>
            <a:r>
              <a:rPr lang="tr-TR" altLang="tr-TR" smtClean="0">
                <a:sym typeface="Wingdings" pitchFamily="2" charset="2"/>
              </a:rPr>
              <a:t> gibi</a:t>
            </a:r>
          </a:p>
          <a:p>
            <a:r>
              <a:rPr lang="tr-TR" altLang="tr-TR" smtClean="0">
                <a:sym typeface="Wingdings" pitchFamily="2" charset="2"/>
              </a:rPr>
              <a:t>Bilgisayar aracılığıyla iletişim, malumatın miktarını sınırlandırabilir bu da içeriğe etki edebilir. </a:t>
            </a:r>
          </a:p>
          <a:p>
            <a:r>
              <a:rPr lang="tr-TR" altLang="tr-TR" smtClean="0">
                <a:sym typeface="Wingdings" pitchFamily="2" charset="2"/>
              </a:rPr>
              <a:t>Bilgisayar aracılığıyla iletişim katılımcıları eşitleme etkisine sahiptir.</a:t>
            </a:r>
            <a:endParaRPr lang="tr-TR" altLang="tr-TR"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1 Başlık"/>
          <p:cNvSpPr>
            <a:spLocks noGrp="1"/>
          </p:cNvSpPr>
          <p:nvPr>
            <p:ph type="title"/>
          </p:nvPr>
        </p:nvSpPr>
        <p:spPr/>
        <p:txBody>
          <a:bodyPr/>
          <a:lstStyle/>
          <a:p>
            <a:r>
              <a:rPr lang="tr-TR" altLang="tr-TR" smtClean="0">
                <a:solidFill>
                  <a:srgbClr val="FF0000"/>
                </a:solidFill>
              </a:rPr>
              <a:t>ELEŞTİREL SOSYAL PSİKOLOJİDE DİL ÇALIŞMALARI</a:t>
            </a:r>
          </a:p>
        </p:txBody>
      </p:sp>
      <p:sp>
        <p:nvSpPr>
          <p:cNvPr id="140291" name="2 İçerik Yer Tutucusu"/>
          <p:cNvSpPr>
            <a:spLocks noGrp="1"/>
          </p:cNvSpPr>
          <p:nvPr>
            <p:ph idx="1"/>
          </p:nvPr>
        </p:nvSpPr>
        <p:spPr>
          <a:xfrm>
            <a:off x="228600" y="1524000"/>
            <a:ext cx="8763000" cy="4572000"/>
          </a:xfrm>
        </p:spPr>
        <p:txBody>
          <a:bodyPr/>
          <a:lstStyle/>
          <a:p>
            <a:pPr marL="0" indent="0">
              <a:buFont typeface="Arial" charset="0"/>
              <a:buNone/>
            </a:pPr>
            <a:r>
              <a:rPr lang="tr-TR" altLang="tr-TR" sz="3000" smtClean="0">
                <a:solidFill>
                  <a:srgbClr val="FF0000"/>
                </a:solidFill>
              </a:rPr>
              <a:t>Semiyotik:</a:t>
            </a:r>
            <a:r>
              <a:rPr lang="tr-TR" altLang="tr-TR" sz="3000" smtClean="0"/>
              <a:t> Semiyotik kelime anlamı olarak işaretlere ait, işaret bilimine ait olan anlamına gelir. </a:t>
            </a:r>
            <a:r>
              <a:rPr lang="tr-TR" altLang="tr-TR" sz="3000" smtClean="0">
                <a:solidFill>
                  <a:srgbClr val="FF0000"/>
                </a:solidFill>
              </a:rPr>
              <a:t>Ferdinand de Saussure’ün</a:t>
            </a:r>
            <a:r>
              <a:rPr lang="tr-TR" altLang="tr-TR" sz="3000" smtClean="0"/>
              <a:t> başlattığı şekli ile semiyotik çalışmalar paylaşılan anlamların organizasyonu ile ilgilenir. Ayrıca bu paylaşılan anlamların sosyal ve kültürel dünyayı bir arada tutan bir ‘zamk’ gibi nasıl hareket ettiğini araştıran bir alandır. Semiyotik teori, eleştirel sosyal psikologlarca anlamların organize edildiği, paylaşıldığı sistemleri anlamak üzere kullanılmaktadır.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2 İçerik Yer Tutucusu"/>
          <p:cNvSpPr>
            <a:spLocks noGrp="1"/>
          </p:cNvSpPr>
          <p:nvPr>
            <p:ph idx="1"/>
          </p:nvPr>
        </p:nvSpPr>
        <p:spPr>
          <a:xfrm>
            <a:off x="457200" y="1143000"/>
            <a:ext cx="8229600" cy="4983163"/>
          </a:xfrm>
        </p:spPr>
        <p:txBody>
          <a:bodyPr/>
          <a:lstStyle/>
          <a:p>
            <a:r>
              <a:rPr lang="tr-TR" altLang="tr-TR" smtClean="0"/>
              <a:t>İşaret ve İşaret Sistemi: Konuşulan ses işaretleyen (gösteren), o sesin dayandırıldığı işaretlenen (gösterilen)</a:t>
            </a:r>
          </a:p>
          <a:p>
            <a:r>
              <a:rPr lang="tr-TR" altLang="tr-TR" smtClean="0"/>
              <a:t>K-E-D-İ (gösteren)</a:t>
            </a:r>
          </a:p>
          <a:p>
            <a:r>
              <a:rPr lang="tr-TR" altLang="tr-TR" smtClean="0"/>
              <a:t>Kedinin bizdeki anlamı (gösterilen)</a:t>
            </a:r>
          </a:p>
          <a:p>
            <a:r>
              <a:rPr lang="tr-TR" altLang="tr-TR" smtClean="0">
                <a:solidFill>
                  <a:srgbClr val="FF0000"/>
                </a:solidFill>
              </a:rPr>
              <a:t>Gösterge: Gösteren+Gösterilen</a:t>
            </a:r>
          </a:p>
          <a:p>
            <a:endParaRPr lang="tr-TR" altLang="tr-TR"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2 İçerik Yer Tutucusu"/>
          <p:cNvSpPr>
            <a:spLocks noGrp="1"/>
          </p:cNvSpPr>
          <p:nvPr>
            <p:ph idx="1"/>
          </p:nvPr>
        </p:nvSpPr>
        <p:spPr>
          <a:xfrm>
            <a:off x="457200" y="914400"/>
            <a:ext cx="8229600" cy="5211763"/>
          </a:xfrm>
        </p:spPr>
        <p:txBody>
          <a:bodyPr/>
          <a:lstStyle/>
          <a:p>
            <a:r>
              <a:rPr lang="tr-TR" altLang="tr-TR" smtClean="0">
                <a:solidFill>
                  <a:srgbClr val="FF0000"/>
                </a:solidFill>
              </a:rPr>
              <a:t>Dil Gerçekliği İnşa Eder</a:t>
            </a:r>
          </a:p>
          <a:p>
            <a:endParaRPr lang="tr-TR" altLang="tr-TR" smtClean="0"/>
          </a:p>
          <a:p>
            <a:r>
              <a:rPr lang="tr-TR" altLang="tr-TR" smtClean="0"/>
              <a:t>Dil, kendimizi ve diğerlerini yansıtan bir ayna değildir. Aksine dil inşa edip üretendir. Her dil, konuşan cemaati kuran (cinsiyetler, sosyal sınıflar, engelliler, ırk, din gibi sosyal grupların göreceli değerleriyle ilgili, belli varsayımları inşa eder)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p:cNvSpPr>
          <p:nvPr>
            <p:ph type="body" idx="1"/>
          </p:nvPr>
        </p:nvSpPr>
        <p:spPr>
          <a:xfrm>
            <a:off x="457200" y="533400"/>
            <a:ext cx="8229600" cy="5592763"/>
          </a:xfrm>
        </p:spPr>
        <p:txBody>
          <a:bodyPr/>
          <a:lstStyle/>
          <a:p>
            <a:r>
              <a:rPr lang="tr-TR" altLang="tr-TR" smtClean="0">
                <a:latin typeface="Arial" charset="0"/>
              </a:rPr>
              <a:t>Söylemin incelenmesinde iki ana akım vardır. Bunlar;</a:t>
            </a:r>
          </a:p>
          <a:p>
            <a:pPr lvl="1"/>
            <a:r>
              <a:rPr lang="tr-TR" altLang="tr-TR" b="1" smtClean="0">
                <a:latin typeface="Arial" charset="0"/>
              </a:rPr>
              <a:t>açıklayıcı repertuarlar-söylem uygulamaları</a:t>
            </a:r>
            <a:r>
              <a:rPr lang="tr-TR" altLang="tr-TR" smtClean="0">
                <a:latin typeface="Arial" charset="0"/>
              </a:rPr>
              <a:t> </a:t>
            </a:r>
          </a:p>
          <a:p>
            <a:pPr lvl="1"/>
            <a:r>
              <a:rPr lang="tr-TR" altLang="tr-TR" b="1" smtClean="0">
                <a:latin typeface="Arial" charset="0"/>
              </a:rPr>
              <a:t>Foucaultcu söylem analizi-söylem kaynakları analizi</a:t>
            </a:r>
            <a:r>
              <a:rPr lang="tr-TR" altLang="tr-TR" smtClean="0">
                <a:latin typeface="Arial" charset="0"/>
              </a:rPr>
              <a:t>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p:cNvSpPr>
          <p:nvPr>
            <p:ph type="body" idx="1"/>
          </p:nvPr>
        </p:nvSpPr>
        <p:spPr>
          <a:xfrm>
            <a:off x="457200" y="533400"/>
            <a:ext cx="8229600" cy="5592763"/>
          </a:xfrm>
        </p:spPr>
        <p:txBody>
          <a:bodyPr/>
          <a:lstStyle/>
          <a:p>
            <a:pPr>
              <a:defRPr/>
            </a:pPr>
            <a:r>
              <a:rPr lang="tr-TR" altLang="tr-TR" dirty="0" smtClean="0">
                <a:solidFill>
                  <a:srgbClr val="FF0000"/>
                </a:solidFill>
                <a:latin typeface="Arial" charset="0"/>
              </a:rPr>
              <a:t>Açıklayıcı repertuarlar</a:t>
            </a:r>
          </a:p>
          <a:p>
            <a:pPr marL="0" indent="0">
              <a:buFont typeface="Arial" charset="0"/>
              <a:buNone/>
              <a:defRPr/>
            </a:pPr>
            <a:r>
              <a:rPr lang="tr-TR" altLang="tr-TR" dirty="0" smtClean="0">
                <a:latin typeface="Arial" charset="0"/>
              </a:rPr>
              <a:t>Söylem uygulamaları olarak da adlandırılan bu yaklaşımda bu analizi başlatan Potter ve </a:t>
            </a:r>
            <a:r>
              <a:rPr lang="tr-TR" altLang="tr-TR" dirty="0" err="1" smtClean="0">
                <a:latin typeface="Arial" charset="0"/>
              </a:rPr>
              <a:t>Wetherell’in</a:t>
            </a:r>
            <a:r>
              <a:rPr lang="tr-TR" altLang="tr-TR" dirty="0" smtClean="0">
                <a:latin typeface="Arial" charset="0"/>
              </a:rPr>
              <a:t> “Söylem ve Sosyal Psikoloji: Tutum ve Davranışların Ötesi” adlı kitaplarıdır.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p:cNvSpPr>
          <p:nvPr>
            <p:ph type="body" idx="1"/>
          </p:nvPr>
        </p:nvSpPr>
        <p:spPr>
          <a:xfrm>
            <a:off x="457200" y="533400"/>
            <a:ext cx="8229600" cy="5867400"/>
          </a:xfrm>
        </p:spPr>
        <p:txBody>
          <a:bodyPr/>
          <a:lstStyle/>
          <a:p>
            <a:r>
              <a:rPr lang="tr-TR" altLang="tr-TR" sz="2800" smtClean="0">
                <a:latin typeface="Arial" charset="0"/>
              </a:rPr>
              <a:t>Analiz temel olarak aşağıdaki varsayımlara dayanır.</a:t>
            </a:r>
          </a:p>
          <a:p>
            <a:pPr lvl="1"/>
            <a:r>
              <a:rPr lang="tr-TR" altLang="tr-TR" sz="2400" smtClean="0">
                <a:latin typeface="Arial" charset="0"/>
              </a:rPr>
              <a:t>Dil insanların sosyal gerçekliklerini inşa ettikleri ana sembolik sistemdir.</a:t>
            </a:r>
          </a:p>
          <a:p>
            <a:pPr lvl="1"/>
            <a:r>
              <a:rPr lang="tr-TR" altLang="tr-TR" sz="2400" smtClean="0">
                <a:latin typeface="Arial" charset="0"/>
              </a:rPr>
              <a:t>İnsanlar dili belli sonuçları ya da hedefleri elde etmek için amaca yönelik stratejik şekilde kullanır.</a:t>
            </a:r>
          </a:p>
          <a:p>
            <a:pPr lvl="1"/>
            <a:r>
              <a:rPr lang="tr-TR" altLang="tr-TR" sz="2400" smtClean="0">
                <a:latin typeface="Arial" charset="0"/>
              </a:rPr>
              <a:t>Dil bu sebeple her zaman söylemsel bir uygulamadır.</a:t>
            </a:r>
          </a:p>
          <a:p>
            <a:pPr lvl="1">
              <a:buFont typeface="Arial" charset="0"/>
              <a:buNone/>
            </a:pPr>
            <a:endParaRPr lang="tr-TR" altLang="tr-TR" sz="2400" smtClean="0">
              <a:latin typeface="Arial" charset="0"/>
            </a:endParaRPr>
          </a:p>
          <a:p>
            <a:pPr lvl="1">
              <a:buFont typeface="Arial" charset="0"/>
              <a:buNone/>
            </a:pPr>
            <a:r>
              <a:rPr lang="tr-TR" altLang="tr-TR" smtClean="0">
                <a:latin typeface="Arial" charset="0"/>
              </a:rPr>
              <a:t>İncelenen söylem genellikle, doğal şekilde ortaya çıkan toplantılar, oturumlar, sohbetler gibi yazıya dökülmüş, metin adı verilen </a:t>
            </a:r>
            <a:r>
              <a:rPr lang="tr-TR" altLang="tr-TR" b="1" smtClean="0">
                <a:latin typeface="Arial" charset="0"/>
              </a:rPr>
              <a:t>konuşmalar</a:t>
            </a:r>
            <a:r>
              <a:rPr lang="tr-TR" altLang="tr-TR" smtClean="0">
                <a:latin typeface="Arial" charset="0"/>
              </a:rPr>
              <a:t>dır. </a:t>
            </a:r>
          </a:p>
          <a:p>
            <a:endParaRPr lang="tr-TR" altLang="tr-TR" sz="2800" smtClean="0">
              <a:latin typeface="Arial" charset="0"/>
            </a:endParaRP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p:cNvSpPr>
          <p:nvPr>
            <p:ph type="body" idx="1"/>
          </p:nvPr>
        </p:nvSpPr>
        <p:spPr>
          <a:xfrm>
            <a:off x="457200" y="533400"/>
            <a:ext cx="8229600" cy="5592763"/>
          </a:xfrm>
        </p:spPr>
        <p:txBody>
          <a:bodyPr/>
          <a:lstStyle/>
          <a:p>
            <a:pPr>
              <a:lnSpc>
                <a:spcPct val="90000"/>
              </a:lnSpc>
            </a:pPr>
            <a:r>
              <a:rPr lang="tr-TR" altLang="tr-TR" smtClean="0">
                <a:solidFill>
                  <a:srgbClr val="FF0000"/>
                </a:solidFill>
                <a:latin typeface="Arial" charset="0"/>
              </a:rPr>
              <a:t>Konuşma Analizi</a:t>
            </a:r>
          </a:p>
          <a:p>
            <a:pPr>
              <a:lnSpc>
                <a:spcPct val="90000"/>
              </a:lnSpc>
            </a:pPr>
            <a:r>
              <a:rPr lang="tr-TR" altLang="tr-TR" smtClean="0">
                <a:latin typeface="Arial" charset="0"/>
              </a:rPr>
              <a:t>Konuşma analizi Harvey Sacks’ın 1960’lardaki çalışmalarına kadar uzanan bir geçmişe sahiptir ve bugün artık söylem analizinin bir versiyonu olarak kullanılmaktadır. </a:t>
            </a:r>
          </a:p>
          <a:p>
            <a:pPr>
              <a:lnSpc>
                <a:spcPct val="90000"/>
              </a:lnSpc>
            </a:pPr>
            <a:r>
              <a:rPr lang="tr-TR" altLang="tr-TR" smtClean="0">
                <a:latin typeface="Arial" charset="0"/>
              </a:rPr>
              <a:t>Konuşma analizi insanların konuşmalarında, dili kullanma tarzlarına bakarak ne yaptıkları ne elde etmeye çalıştıklarını çok ayrıntılı ve zahmetli bir işaretleme ve sınıflama tekniği ile inceler.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p:cNvSpPr>
          <p:nvPr>
            <p:ph type="body" idx="1"/>
          </p:nvPr>
        </p:nvSpPr>
        <p:spPr>
          <a:xfrm>
            <a:off x="457200" y="533400"/>
            <a:ext cx="8229600" cy="5592763"/>
          </a:xfrm>
        </p:spPr>
        <p:txBody>
          <a:bodyPr/>
          <a:lstStyle/>
          <a:p>
            <a:r>
              <a:rPr lang="tr-TR" altLang="tr-TR" smtClean="0">
                <a:latin typeface="Arial" charset="0"/>
              </a:rPr>
              <a:t>Konuşma birimlerine ve konuşma biçimlerine (konuşmada sıra alışların nasıl yapıldığına, konuşmaları başlatıp bitirişlerine) odaklanır. Sözgelimi konuşma analizi genellikle, konuşmadaki çok ince ayarlı zamanlamaları analiz eder, konuşmadaki duraklamaları, birbirinin sözünü kesmeleri, konuşmaların üstüste binişlerini ya da konuşma sırasındaki duruşları, kekelemeleri inceler.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p:cNvSpPr>
          <p:nvPr>
            <p:ph type="body" idx="1"/>
          </p:nvPr>
        </p:nvSpPr>
        <p:spPr>
          <a:xfrm>
            <a:off x="457200" y="533400"/>
            <a:ext cx="8229600" cy="5592763"/>
          </a:xfrm>
        </p:spPr>
        <p:txBody>
          <a:bodyPr/>
          <a:lstStyle/>
          <a:p>
            <a:pPr>
              <a:lnSpc>
                <a:spcPct val="90000"/>
              </a:lnSpc>
            </a:pPr>
            <a:r>
              <a:rPr lang="tr-TR" altLang="tr-TR" smtClean="0">
                <a:solidFill>
                  <a:srgbClr val="FF0000"/>
                </a:solidFill>
                <a:latin typeface="Arial" charset="0"/>
              </a:rPr>
              <a:t>Foucaultcu Söylem Analizi</a:t>
            </a:r>
          </a:p>
          <a:p>
            <a:pPr>
              <a:lnSpc>
                <a:spcPct val="90000"/>
              </a:lnSpc>
            </a:pPr>
            <a:r>
              <a:rPr lang="tr-TR" altLang="tr-TR" smtClean="0">
                <a:latin typeface="Arial" charset="0"/>
              </a:rPr>
              <a:t>Belirli bir konuşma metni içinde söylemin stratejik kullanımını ayrıntılı şekilde incelemek yerine çok daha geniş açılı bir yaklaşımı vardır. Söylemlerin kaynaklarına odaklanır.</a:t>
            </a:r>
          </a:p>
          <a:p>
            <a:pPr>
              <a:lnSpc>
                <a:spcPct val="90000"/>
              </a:lnSpc>
            </a:pPr>
            <a:r>
              <a:rPr lang="tr-TR" altLang="tr-TR" smtClean="0">
                <a:latin typeface="Arial" charset="0"/>
              </a:rPr>
              <a:t>Bu yaklaşım belirli ortamlarda belli kişilerin ne söylediği ile daha az ilgilenir. Söyleme insani faaliyetlerde kullanılan sosyal ve kültürel kaynaklar olarak bakar ve söylemin daha genel daha küresel işleyişi ile ilgilenir.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p:cNvSpPr>
          <p:nvPr>
            <p:ph type="body" idx="1"/>
          </p:nvPr>
        </p:nvSpPr>
        <p:spPr>
          <a:xfrm>
            <a:off x="457200" y="533400"/>
            <a:ext cx="8229600" cy="5592763"/>
          </a:xfrm>
        </p:spPr>
        <p:txBody>
          <a:bodyPr/>
          <a:lstStyle/>
          <a:p>
            <a:r>
              <a:rPr lang="tr-TR" altLang="tr-TR" smtClean="0">
                <a:latin typeface="Arial" charset="0"/>
              </a:rPr>
              <a:t>Örneğin, hocaların bir ‘çocuklar’ söylemi vardır. Türkçe’de ‘öğrenci’ kelimesi ‘talebe’ kelimesi yerine kullanılmaktadır. ‘Çocuklar’ söylemi içinde öğrenci, genç ve bilmeyen çocuk anlamlarını inşa etmekte, hocayı da yetişkin, bilen pozisyonuna oturtmakta ve böylelikle de iktidarını öğrenci üzerine en baştan kurdurmaktadır. Talebe, talip olan, isteyen, bilmeyen genç/yetişkin/yaşlı anlamlarını birbiri ardına inşa etmektedir.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1537</Words>
  <Application>Microsoft Office PowerPoint</Application>
  <PresentationFormat>Ekran Gösterisi (4:3)</PresentationFormat>
  <Paragraphs>83</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Ofis Teması</vt:lpstr>
      <vt:lpstr>Slayt 1</vt:lpstr>
      <vt:lpstr>Slayt 2</vt:lpstr>
      <vt:lpstr>Slayt 3</vt:lpstr>
      <vt:lpstr>Slayt 4</vt:lpstr>
      <vt:lpstr>Slayt 5</vt:lpstr>
      <vt:lpstr>Slayt 6</vt:lpstr>
      <vt:lpstr>Slayt 7</vt:lpstr>
      <vt:lpstr>Slayt 8</vt:lpstr>
      <vt:lpstr>Slayt 9</vt:lpstr>
      <vt:lpstr>DENEYSEL VE ELEŞTİREL SOSYAL PSİKOLOJİNİN DİLE YAKLAŞIMLARI</vt:lpstr>
      <vt:lpstr>Slayt 11</vt:lpstr>
      <vt:lpstr>Slayt 12</vt:lpstr>
      <vt:lpstr>Slayt 13</vt:lpstr>
      <vt:lpstr>DENEYSEL SOSYAL PSİKOLOJİDE DİL ÇALIŞMALARI</vt:lpstr>
      <vt:lpstr>Slayt 15</vt:lpstr>
      <vt:lpstr>Slayt 16</vt:lpstr>
      <vt:lpstr>Slayt 17</vt:lpstr>
      <vt:lpstr>Slayt 18</vt:lpstr>
      <vt:lpstr>Slayt 19</vt:lpstr>
      <vt:lpstr>Slayt 20</vt:lpstr>
      <vt:lpstr>ELEŞTİREL SOSYAL PSİKOLOJİDE DİL ÇALIŞMALARI</vt:lpstr>
      <vt:lpstr>Slayt 22</vt:lpstr>
      <vt:lpstr>Slayt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BECERIKLI</dc:creator>
  <cp:lastModifiedBy>SEMA BECERIKLI</cp:lastModifiedBy>
  <cp:revision>1</cp:revision>
  <dcterms:created xsi:type="dcterms:W3CDTF">2018-03-01T09:35:09Z</dcterms:created>
  <dcterms:modified xsi:type="dcterms:W3CDTF">2018-03-01T09:39:56Z</dcterms:modified>
</cp:coreProperties>
</file>