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6" r:id="rId9"/>
    <p:sldId id="267" r:id="rId10"/>
    <p:sldId id="268" r:id="rId11"/>
    <p:sldId id="269" r:id="rId12"/>
    <p:sldId id="27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0" d="100"/>
          <a:sy n="60" d="100"/>
        </p:scale>
        <p:origin x="6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FF514-2BA1-41C8-9241-936AAEA97D60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8685980-37D2-43D5-BD86-F6E726A0A0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8847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FF514-2BA1-41C8-9241-936AAEA97D60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8685980-37D2-43D5-BD86-F6E726A0A0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9862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FF514-2BA1-41C8-9241-936AAEA97D60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8685980-37D2-43D5-BD86-F6E726A0A0D0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17169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FF514-2BA1-41C8-9241-936AAEA97D60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8685980-37D2-43D5-BD86-F6E726A0A0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01687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FF514-2BA1-41C8-9241-936AAEA97D60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8685980-37D2-43D5-BD86-F6E726A0A0D0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586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FF514-2BA1-41C8-9241-936AAEA97D60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8685980-37D2-43D5-BD86-F6E726A0A0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52386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FF514-2BA1-41C8-9241-936AAEA97D60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5980-37D2-43D5-BD86-F6E726A0A0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6984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FF514-2BA1-41C8-9241-936AAEA97D60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5980-37D2-43D5-BD86-F6E726A0A0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1240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FF514-2BA1-41C8-9241-936AAEA97D60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5980-37D2-43D5-BD86-F6E726A0A0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7119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FF514-2BA1-41C8-9241-936AAEA97D60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8685980-37D2-43D5-BD86-F6E726A0A0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959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FF514-2BA1-41C8-9241-936AAEA97D60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8685980-37D2-43D5-BD86-F6E726A0A0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749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FF514-2BA1-41C8-9241-936AAEA97D60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8685980-37D2-43D5-BD86-F6E726A0A0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433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FF514-2BA1-41C8-9241-936AAEA97D60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5980-37D2-43D5-BD86-F6E726A0A0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382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FF514-2BA1-41C8-9241-936AAEA97D60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5980-37D2-43D5-BD86-F6E726A0A0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699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FF514-2BA1-41C8-9241-936AAEA97D60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5980-37D2-43D5-BD86-F6E726A0A0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5195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FF514-2BA1-41C8-9241-936AAEA97D60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8685980-37D2-43D5-BD86-F6E726A0A0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8812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FF514-2BA1-41C8-9241-936AAEA97D60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8685980-37D2-43D5-BD86-F6E726A0A0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0740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Ateroskleroz</a:t>
            </a:r>
            <a:r>
              <a:rPr lang="tr-TR" dirty="0" smtClean="0"/>
              <a:t> ve Diğer Lipit Metabolizması Bozuklukları</a:t>
            </a:r>
            <a:endParaRPr lang="en-GB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Zeliha </a:t>
            </a:r>
            <a:r>
              <a:rPr lang="tr-TR" dirty="0" err="1" smtClean="0"/>
              <a:t>Büyükbingöl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4974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Ateroskleroz nasıl başlar?</a:t>
            </a:r>
            <a:endParaRPr lang="tr-TR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Ateroskleroz</a:t>
            </a:r>
            <a:r>
              <a:rPr lang="tr-TR" dirty="0" smtClean="0"/>
              <a:t> </a:t>
            </a:r>
            <a:r>
              <a:rPr lang="tr-TR" dirty="0" err="1" smtClean="0"/>
              <a:t>inflamatuvar</a:t>
            </a:r>
            <a:r>
              <a:rPr lang="tr-TR" dirty="0" smtClean="0"/>
              <a:t> bir cevap olarak tanımlanmaktadır.</a:t>
            </a:r>
          </a:p>
          <a:p>
            <a:endParaRPr lang="tr-TR" dirty="0"/>
          </a:p>
          <a:p>
            <a:r>
              <a:rPr lang="tr-TR" dirty="0" err="1" smtClean="0"/>
              <a:t>Endotel</a:t>
            </a:r>
            <a:r>
              <a:rPr lang="tr-TR" dirty="0" smtClean="0"/>
              <a:t> hasarından sonra ilk aşamada yağlı çizgiler – </a:t>
            </a:r>
            <a:r>
              <a:rPr lang="tr-TR" dirty="0" err="1" smtClean="0"/>
              <a:t>fatty</a:t>
            </a:r>
            <a:r>
              <a:rPr lang="tr-TR" dirty="0" smtClean="0"/>
              <a:t> </a:t>
            </a:r>
            <a:r>
              <a:rPr lang="tr-TR" dirty="0" err="1" smtClean="0"/>
              <a:t>steaks</a:t>
            </a:r>
            <a:r>
              <a:rPr lang="tr-TR" dirty="0" smtClean="0"/>
              <a:t> -meydana gelir. Daha sonra </a:t>
            </a:r>
            <a:r>
              <a:rPr lang="tr-TR" dirty="0" err="1" smtClean="0"/>
              <a:t>fibröz</a:t>
            </a:r>
            <a:r>
              <a:rPr lang="tr-TR" dirty="0" smtClean="0"/>
              <a:t> lezyon ve </a:t>
            </a:r>
            <a:r>
              <a:rPr lang="tr-TR" dirty="0" err="1" smtClean="0"/>
              <a:t>aterosklerotik</a:t>
            </a:r>
            <a:r>
              <a:rPr lang="tr-TR" dirty="0" smtClean="0"/>
              <a:t> plak olur. </a:t>
            </a:r>
          </a:p>
          <a:p>
            <a:endParaRPr lang="tr-TR" dirty="0" smtClean="0"/>
          </a:p>
          <a:p>
            <a:r>
              <a:rPr lang="tr-TR" dirty="0" smtClean="0"/>
              <a:t>Yağlı çizgiler, lipit damlacıkları ile dolu </a:t>
            </a:r>
            <a:r>
              <a:rPr lang="tr-TR" dirty="0" err="1" smtClean="0"/>
              <a:t>makrofajların</a:t>
            </a:r>
            <a:r>
              <a:rPr lang="tr-TR" dirty="0" smtClean="0"/>
              <a:t> </a:t>
            </a:r>
            <a:r>
              <a:rPr lang="tr-TR" dirty="0" err="1" smtClean="0"/>
              <a:t>intimada</a:t>
            </a:r>
            <a:r>
              <a:rPr lang="tr-TR" dirty="0" smtClean="0"/>
              <a:t> birikmesiyle oluşur.</a:t>
            </a:r>
          </a:p>
        </p:txBody>
      </p:sp>
    </p:spTree>
    <p:extLst>
      <p:ext uri="{BB962C8B-B14F-4D97-AF65-F5344CB8AC3E}">
        <p14:creationId xmlns:p14="http://schemas.microsoft.com/office/powerpoint/2010/main" val="38914815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Nasıl devam eder?</a:t>
            </a:r>
            <a:endParaRPr lang="tr-TR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Risk faktörleri ile  </a:t>
            </a:r>
            <a:r>
              <a:rPr lang="tr-TR" dirty="0" err="1" smtClean="0"/>
              <a:t>endotel</a:t>
            </a:r>
            <a:r>
              <a:rPr lang="tr-TR" dirty="0" smtClean="0"/>
              <a:t> ,normal koruyucu fonksiyonunu kaybeder daha az NO, </a:t>
            </a:r>
            <a:r>
              <a:rPr lang="tr-TR" dirty="0" err="1" smtClean="0"/>
              <a:t>prostasiklin</a:t>
            </a:r>
            <a:r>
              <a:rPr lang="tr-TR" dirty="0" smtClean="0"/>
              <a:t>, </a:t>
            </a:r>
            <a:r>
              <a:rPr lang="tr-TR" dirty="0" err="1" smtClean="0"/>
              <a:t>tPA</a:t>
            </a:r>
            <a:r>
              <a:rPr lang="tr-TR" dirty="0" smtClean="0"/>
              <a:t> ve daha çok </a:t>
            </a:r>
            <a:r>
              <a:rPr lang="tr-TR" dirty="0" err="1" smtClean="0"/>
              <a:t>endotelin</a:t>
            </a:r>
            <a:r>
              <a:rPr lang="tr-TR" dirty="0" smtClean="0"/>
              <a:t> PAI-I üretir. </a:t>
            </a:r>
            <a:r>
              <a:rPr lang="tr-TR" dirty="0" err="1" smtClean="0"/>
              <a:t>LDL’ye</a:t>
            </a:r>
            <a:r>
              <a:rPr lang="tr-TR" dirty="0" smtClean="0"/>
              <a:t> geçirgen hale gelir ve yüzeyde oluşan </a:t>
            </a:r>
            <a:r>
              <a:rPr lang="tr-TR" dirty="0" err="1" smtClean="0"/>
              <a:t>adhezyon</a:t>
            </a:r>
            <a:r>
              <a:rPr lang="tr-TR" dirty="0" smtClean="0"/>
              <a:t> molekülleri </a:t>
            </a:r>
            <a:r>
              <a:rPr lang="tr-TR" dirty="0" err="1" smtClean="0"/>
              <a:t>monosit</a:t>
            </a:r>
            <a:r>
              <a:rPr lang="tr-TR" dirty="0" smtClean="0"/>
              <a:t> ve lenfositlerin yapışmasına sebep olur.</a:t>
            </a:r>
          </a:p>
          <a:p>
            <a:r>
              <a:rPr lang="tr-TR" dirty="0" smtClean="0"/>
              <a:t>Plazmadan </a:t>
            </a:r>
            <a:r>
              <a:rPr lang="tr-TR" dirty="0" err="1" smtClean="0"/>
              <a:t>intimaya</a:t>
            </a:r>
            <a:r>
              <a:rPr lang="tr-TR" dirty="0" smtClean="0"/>
              <a:t>  giren LDL </a:t>
            </a:r>
            <a:r>
              <a:rPr lang="tr-TR" dirty="0" err="1" smtClean="0"/>
              <a:t>modifiye</a:t>
            </a:r>
            <a:r>
              <a:rPr lang="tr-TR" dirty="0" smtClean="0"/>
              <a:t> olur ve </a:t>
            </a:r>
            <a:r>
              <a:rPr lang="tr-TR" dirty="0" err="1" smtClean="0"/>
              <a:t>endotelde</a:t>
            </a:r>
            <a:r>
              <a:rPr lang="tr-TR" dirty="0" smtClean="0"/>
              <a:t> </a:t>
            </a:r>
            <a:r>
              <a:rPr lang="tr-TR" dirty="0" err="1" smtClean="0"/>
              <a:t>monosit</a:t>
            </a:r>
            <a:r>
              <a:rPr lang="tr-TR" dirty="0" smtClean="0"/>
              <a:t> </a:t>
            </a:r>
            <a:r>
              <a:rPr lang="tr-TR" dirty="0" err="1" smtClean="0"/>
              <a:t>migrasyonuyla</a:t>
            </a:r>
            <a:r>
              <a:rPr lang="tr-TR" dirty="0" smtClean="0"/>
              <a:t> sonuçlanan değişiklikleri başlatır. </a:t>
            </a:r>
            <a:r>
              <a:rPr lang="tr-TR" dirty="0" err="1" smtClean="0"/>
              <a:t>Intimada</a:t>
            </a:r>
            <a:r>
              <a:rPr lang="tr-TR" dirty="0" smtClean="0"/>
              <a:t> daha da fazla okside olan LDL, </a:t>
            </a:r>
            <a:r>
              <a:rPr lang="tr-TR" dirty="0" err="1" smtClean="0"/>
              <a:t>makrofajlar</a:t>
            </a:r>
            <a:r>
              <a:rPr lang="tr-TR" dirty="0" smtClean="0"/>
              <a:t> tarafından aktif biçimde  hücre </a:t>
            </a:r>
            <a:r>
              <a:rPr lang="tr-TR" dirty="0" err="1" smtClean="0"/>
              <a:t>icerisine</a:t>
            </a:r>
            <a:r>
              <a:rPr lang="tr-TR" dirty="0" smtClean="0"/>
              <a:t> alındığında  köpük hücrelerine dönüşür. Köpük hücrelerindeki lipit damlacıkları, özel bir temizleyici reseptör ailesi (</a:t>
            </a:r>
            <a:r>
              <a:rPr lang="tr-TR" dirty="0" err="1" smtClean="0"/>
              <a:t>scavanger</a:t>
            </a:r>
            <a:r>
              <a:rPr lang="tr-TR" dirty="0" smtClean="0"/>
              <a:t> </a:t>
            </a:r>
            <a:r>
              <a:rPr lang="tr-TR" dirty="0" err="1" smtClean="0"/>
              <a:t>receptor</a:t>
            </a:r>
            <a:r>
              <a:rPr lang="tr-TR" dirty="0" smtClean="0"/>
              <a:t>) tarafından alınan okside LDL den kaynaklanan kolesterol esterlerinden oluşur. LDL </a:t>
            </a:r>
            <a:r>
              <a:rPr lang="tr-TR" dirty="0" err="1" smtClean="0"/>
              <a:t>leri</a:t>
            </a:r>
            <a:r>
              <a:rPr lang="tr-TR" dirty="0" smtClean="0"/>
              <a:t> başlıca,  oksijen serbest radikalleri oksitlemektedir. Okside LDL, </a:t>
            </a:r>
            <a:r>
              <a:rPr lang="tr-TR" dirty="0" err="1" smtClean="0"/>
              <a:t>Monocyte</a:t>
            </a:r>
            <a:r>
              <a:rPr lang="tr-TR" dirty="0" smtClean="0"/>
              <a:t> </a:t>
            </a:r>
            <a:r>
              <a:rPr lang="tr-TR" dirty="0" err="1" smtClean="0"/>
              <a:t>Chemoattractant</a:t>
            </a:r>
            <a:r>
              <a:rPr lang="tr-TR" dirty="0" smtClean="0"/>
              <a:t> Protein-1</a:t>
            </a:r>
            <a:r>
              <a:rPr lang="tr-TR" b="1" dirty="0" smtClean="0"/>
              <a:t> (</a:t>
            </a:r>
            <a:r>
              <a:rPr lang="tr-TR" dirty="0" smtClean="0"/>
              <a:t>MCP-1) salgılanmasını artırarak, daha fazla </a:t>
            </a:r>
            <a:r>
              <a:rPr lang="tr-TR" dirty="0" err="1" smtClean="0"/>
              <a:t>monositin</a:t>
            </a:r>
            <a:r>
              <a:rPr lang="tr-TR" dirty="0" smtClean="0"/>
              <a:t> </a:t>
            </a:r>
            <a:r>
              <a:rPr lang="tr-TR" dirty="0" err="1" smtClean="0"/>
              <a:t>endotel</a:t>
            </a:r>
            <a:r>
              <a:rPr lang="tr-TR" dirty="0" smtClean="0"/>
              <a:t> yüzeyine </a:t>
            </a:r>
            <a:r>
              <a:rPr lang="tr-TR" dirty="0" err="1" smtClean="0"/>
              <a:t>infiltrasyonuna</a:t>
            </a:r>
            <a:r>
              <a:rPr lang="tr-TR" dirty="0" smtClean="0"/>
              <a:t>, </a:t>
            </a:r>
            <a:r>
              <a:rPr lang="tr-TR" dirty="0" err="1" smtClean="0"/>
              <a:t>makrofaj</a:t>
            </a:r>
            <a:r>
              <a:rPr lang="tr-TR" dirty="0" smtClean="0"/>
              <a:t> koloni uyarıcı faktör (M-CSF)salgılanması ile daha fazla </a:t>
            </a:r>
            <a:r>
              <a:rPr lang="tr-TR" dirty="0" err="1" smtClean="0"/>
              <a:t>makrofaj</a:t>
            </a:r>
            <a:r>
              <a:rPr lang="tr-TR" dirty="0" smtClean="0"/>
              <a:t> üretilmesine ve buna bağlı olarak daha fazla köpük hücre olmasını uyarır.</a:t>
            </a:r>
          </a:p>
          <a:p>
            <a:r>
              <a:rPr lang="tr-TR" dirty="0" err="1" smtClean="0"/>
              <a:t>Endotel</a:t>
            </a:r>
            <a:r>
              <a:rPr lang="tr-TR" dirty="0" smtClean="0"/>
              <a:t> hücreleri ve </a:t>
            </a:r>
            <a:r>
              <a:rPr lang="tr-TR" dirty="0" err="1" smtClean="0"/>
              <a:t>makrofajlar</a:t>
            </a:r>
            <a:r>
              <a:rPr lang="tr-TR" dirty="0" smtClean="0"/>
              <a:t> tarafından salınan büyüme faktörleri (PDGF), düz kas hücresinde  büyümeyi ve bağ dokusu </a:t>
            </a:r>
            <a:r>
              <a:rPr lang="tr-TR" dirty="0" err="1" smtClean="0"/>
              <a:t>matriksinde</a:t>
            </a:r>
            <a:r>
              <a:rPr lang="tr-TR" dirty="0" smtClean="0"/>
              <a:t> sentezi uyarırlar ve başlangıçta sarı renkli yağlı </a:t>
            </a:r>
            <a:r>
              <a:rPr lang="tr-TR" dirty="0" err="1" smtClean="0"/>
              <a:t>cizgiler</a:t>
            </a:r>
            <a:r>
              <a:rPr lang="tr-TR" dirty="0" smtClean="0"/>
              <a:t> şeklinde başlayan lezyon zaman içerisinde damar lümenini tamamen tıkayan lezyonlara dönüşür. </a:t>
            </a:r>
            <a:endParaRPr lang="tr-TR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26971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Kaynakça</a:t>
            </a:r>
            <a:endParaRPr lang="tr-TR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Tanrıverdi B, Savaş Tetik Ş, </a:t>
            </a:r>
            <a:r>
              <a:rPr lang="tr-TR" dirty="0" err="1" smtClean="0"/>
              <a:t>Aterosklerozun</a:t>
            </a:r>
            <a:r>
              <a:rPr lang="tr-TR" dirty="0" smtClean="0"/>
              <a:t> </a:t>
            </a:r>
            <a:r>
              <a:rPr lang="tr-TR" dirty="0" err="1" smtClean="0"/>
              <a:t>Patofizyolojisi</a:t>
            </a:r>
            <a:r>
              <a:rPr lang="tr-TR" dirty="0" smtClean="0"/>
              <a:t> ve Risk Faktörleri Marmara </a:t>
            </a:r>
            <a:r>
              <a:rPr lang="tr-TR" dirty="0" err="1"/>
              <a:t>Pharmaceutical</a:t>
            </a:r>
            <a:r>
              <a:rPr lang="tr-TR" dirty="0"/>
              <a:t> </a:t>
            </a:r>
            <a:r>
              <a:rPr lang="tr-TR" dirty="0" err="1"/>
              <a:t>Journal</a:t>
            </a:r>
            <a:r>
              <a:rPr lang="tr-TR" dirty="0"/>
              <a:t> 21: 1-9, </a:t>
            </a:r>
            <a:r>
              <a:rPr lang="tr-TR" dirty="0" smtClean="0"/>
              <a:t>2017</a:t>
            </a:r>
          </a:p>
          <a:p>
            <a:r>
              <a:rPr lang="tr-TR" dirty="0" err="1" smtClean="0"/>
              <a:t>Tokgözoğlu</a:t>
            </a:r>
            <a:r>
              <a:rPr lang="tr-TR" dirty="0" smtClean="0"/>
              <a:t> L, </a:t>
            </a:r>
            <a:r>
              <a:rPr lang="tr-TR" dirty="0" err="1" smtClean="0"/>
              <a:t>Dislipidemi</a:t>
            </a:r>
            <a:r>
              <a:rPr lang="tr-TR" dirty="0" smtClean="0"/>
              <a:t>, </a:t>
            </a:r>
            <a:r>
              <a:rPr lang="tr-TR" dirty="0" err="1" smtClean="0"/>
              <a:t>ateroskleroz</a:t>
            </a:r>
            <a:r>
              <a:rPr lang="tr-TR" dirty="0" smtClean="0"/>
              <a:t> ve hassas plaklar: </a:t>
            </a:r>
            <a:r>
              <a:rPr lang="tr-TR" dirty="0" err="1" smtClean="0"/>
              <a:t>Atorvastatinin</a:t>
            </a:r>
            <a:r>
              <a:rPr lang="tr-TR" dirty="0" smtClean="0"/>
              <a:t> </a:t>
            </a:r>
            <a:r>
              <a:rPr lang="tr-TR" dirty="0" err="1" smtClean="0"/>
              <a:t>ateroskeroz</a:t>
            </a:r>
            <a:r>
              <a:rPr lang="tr-TR" dirty="0" smtClean="0"/>
              <a:t> ve plak yapısına etkisi Türk </a:t>
            </a:r>
            <a:r>
              <a:rPr lang="tr-TR" dirty="0" err="1"/>
              <a:t>Kardiyol</a:t>
            </a:r>
            <a:r>
              <a:rPr lang="tr-TR" dirty="0"/>
              <a:t> </a:t>
            </a:r>
            <a:r>
              <a:rPr lang="tr-TR" dirty="0" err="1"/>
              <a:t>Dern</a:t>
            </a:r>
            <a:r>
              <a:rPr lang="tr-TR" dirty="0"/>
              <a:t> Arş - </a:t>
            </a:r>
            <a:r>
              <a:rPr lang="tr-TR" dirty="0" err="1"/>
              <a:t>Arch</a:t>
            </a:r>
            <a:r>
              <a:rPr lang="tr-TR" dirty="0"/>
              <a:t> </a:t>
            </a:r>
            <a:r>
              <a:rPr lang="tr-TR" dirty="0" err="1"/>
              <a:t>Turk</a:t>
            </a:r>
            <a:r>
              <a:rPr lang="tr-TR" dirty="0"/>
              <a:t> </a:t>
            </a:r>
            <a:r>
              <a:rPr lang="tr-TR" dirty="0" err="1"/>
              <a:t>Soc</a:t>
            </a:r>
            <a:r>
              <a:rPr lang="tr-TR" dirty="0"/>
              <a:t> </a:t>
            </a:r>
            <a:r>
              <a:rPr lang="tr-TR" dirty="0" err="1"/>
              <a:t>Cardiol</a:t>
            </a:r>
            <a:r>
              <a:rPr lang="tr-TR" dirty="0"/>
              <a:t> </a:t>
            </a:r>
            <a:r>
              <a:rPr lang="tr-TR" dirty="0" smtClean="0"/>
              <a:t>37 </a:t>
            </a:r>
            <a:r>
              <a:rPr lang="tr-TR" dirty="0" err="1"/>
              <a:t>Suppl</a:t>
            </a:r>
            <a:r>
              <a:rPr lang="tr-TR" dirty="0"/>
              <a:t> </a:t>
            </a:r>
            <a:r>
              <a:rPr lang="tr-TR" dirty="0" smtClean="0"/>
              <a:t>2:11-16,2009</a:t>
            </a:r>
          </a:p>
          <a:p>
            <a:r>
              <a:rPr lang="tr-TR" dirty="0" err="1" smtClean="0"/>
              <a:t>Raja</a:t>
            </a:r>
            <a:r>
              <a:rPr lang="tr-TR" dirty="0" smtClean="0"/>
              <a:t> B., et </a:t>
            </a:r>
            <a:r>
              <a:rPr lang="tr-TR" dirty="0" err="1" smtClean="0"/>
              <a:t>al.Pathogenesis</a:t>
            </a:r>
            <a:r>
              <a:rPr lang="tr-TR" dirty="0" smtClean="0"/>
              <a:t> of </a:t>
            </a:r>
            <a:r>
              <a:rPr lang="tr-TR" dirty="0" err="1" smtClean="0"/>
              <a:t>atherosclerosis</a:t>
            </a:r>
            <a:r>
              <a:rPr lang="tr-TR" dirty="0" smtClean="0"/>
              <a:t>: A </a:t>
            </a:r>
            <a:r>
              <a:rPr lang="tr-TR" dirty="0" err="1" smtClean="0"/>
              <a:t>multifactorial</a:t>
            </a:r>
            <a:r>
              <a:rPr lang="tr-TR" dirty="0" smtClean="0"/>
              <a:t> </a:t>
            </a:r>
            <a:r>
              <a:rPr lang="tr-TR" dirty="0" err="1" smtClean="0"/>
              <a:t>process</a:t>
            </a:r>
            <a:r>
              <a:rPr lang="tr-TR" dirty="0" smtClean="0"/>
              <a:t> </a:t>
            </a:r>
            <a:r>
              <a:rPr lang="tr-TR" dirty="0" err="1" smtClean="0"/>
              <a:t>Exp</a:t>
            </a:r>
            <a:r>
              <a:rPr lang="tr-TR" dirty="0" smtClean="0"/>
              <a:t> </a:t>
            </a:r>
            <a:r>
              <a:rPr lang="tr-TR" dirty="0" err="1" smtClean="0"/>
              <a:t>Clin</a:t>
            </a:r>
            <a:r>
              <a:rPr lang="tr-TR" dirty="0" smtClean="0"/>
              <a:t> </a:t>
            </a:r>
            <a:r>
              <a:rPr lang="tr-TR" dirty="0" err="1" smtClean="0"/>
              <a:t>Cardiol</a:t>
            </a:r>
            <a:r>
              <a:rPr lang="tr-TR" dirty="0" smtClean="0"/>
              <a:t> 7(1): 40-53, 2002</a:t>
            </a:r>
          </a:p>
          <a:p>
            <a:r>
              <a:rPr lang="tr-TR" dirty="0" err="1" smtClean="0"/>
              <a:t>Mark’s</a:t>
            </a:r>
            <a:r>
              <a:rPr lang="tr-TR" dirty="0" smtClean="0"/>
              <a:t> Basic </a:t>
            </a:r>
            <a:r>
              <a:rPr lang="tr-TR" dirty="0" err="1" smtClean="0"/>
              <a:t>Medical</a:t>
            </a:r>
            <a:r>
              <a:rPr lang="tr-TR" dirty="0" smtClean="0"/>
              <a:t> </a:t>
            </a:r>
            <a:r>
              <a:rPr lang="tr-TR" dirty="0" err="1" smtClean="0"/>
              <a:t>Biochemistry</a:t>
            </a:r>
            <a:r>
              <a:rPr lang="tr-TR" dirty="0" smtClean="0"/>
              <a:t>  </a:t>
            </a:r>
            <a:r>
              <a:rPr lang="tr-TR" dirty="0" err="1" smtClean="0"/>
              <a:t>Lieberman</a:t>
            </a:r>
            <a:r>
              <a:rPr lang="tr-TR" dirty="0" smtClean="0"/>
              <a:t> M, Marks A, </a:t>
            </a:r>
            <a:r>
              <a:rPr lang="tr-TR" dirty="0" err="1" smtClean="0"/>
              <a:t>Peet</a:t>
            </a:r>
            <a:r>
              <a:rPr lang="tr-TR" dirty="0" smtClean="0"/>
              <a:t> A 4. Ed. S 585-678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287491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Ateroskleroz</a:t>
            </a:r>
            <a:r>
              <a:rPr lang="tr-TR" dirty="0" smtClean="0"/>
              <a:t> nedir?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Ateroskleroz</a:t>
            </a:r>
            <a:r>
              <a:rPr lang="en-GB" dirty="0" smtClean="0"/>
              <a:t>, </a:t>
            </a:r>
            <a:r>
              <a:rPr lang="tr-TR" dirty="0" smtClean="0"/>
              <a:t>arterlerin</a:t>
            </a:r>
            <a:r>
              <a:rPr lang="en-GB" dirty="0" smtClean="0"/>
              <a:t> </a:t>
            </a:r>
            <a:r>
              <a:rPr lang="en-GB" dirty="0" err="1" smtClean="0"/>
              <a:t>iç</a:t>
            </a:r>
            <a:r>
              <a:rPr lang="en-GB" dirty="0" smtClean="0"/>
              <a:t> </a:t>
            </a:r>
            <a:r>
              <a:rPr lang="en-GB" dirty="0" err="1" smtClean="0"/>
              <a:t>duvarında</a:t>
            </a:r>
            <a:r>
              <a:rPr lang="en-GB" dirty="0" smtClean="0"/>
              <a:t> </a:t>
            </a:r>
            <a:r>
              <a:rPr lang="en-GB" dirty="0" err="1" smtClean="0"/>
              <a:t>çeşitli</a:t>
            </a:r>
            <a:r>
              <a:rPr lang="en-GB" dirty="0" smtClean="0"/>
              <a:t> </a:t>
            </a:r>
            <a:r>
              <a:rPr lang="en-GB" dirty="0" err="1" smtClean="0"/>
              <a:t>maddelerin</a:t>
            </a:r>
            <a:r>
              <a:rPr lang="en-GB" dirty="0" smtClean="0"/>
              <a:t> </a:t>
            </a:r>
            <a:r>
              <a:rPr lang="en-GB" dirty="0" err="1" smtClean="0"/>
              <a:t>birikimi</a:t>
            </a:r>
            <a:r>
              <a:rPr lang="tr-TR" dirty="0" smtClean="0"/>
              <a:t> nedeniyle gelişen </a:t>
            </a:r>
            <a:r>
              <a:rPr lang="en-GB" dirty="0" smtClean="0"/>
              <a:t> </a:t>
            </a:r>
            <a:r>
              <a:rPr lang="en-GB" dirty="0" err="1" smtClean="0"/>
              <a:t>kalınlaşma</a:t>
            </a:r>
            <a:r>
              <a:rPr lang="en-GB" dirty="0" smtClean="0"/>
              <a:t> </a:t>
            </a:r>
            <a:r>
              <a:rPr lang="tr-TR" dirty="0" smtClean="0"/>
              <a:t>ve sertleşme, yani </a:t>
            </a:r>
            <a:r>
              <a:rPr lang="tr-TR" dirty="0" err="1" smtClean="0"/>
              <a:t>aterom</a:t>
            </a:r>
            <a:r>
              <a:rPr lang="tr-TR" dirty="0" smtClean="0"/>
              <a:t> plaklarının oluşmasıdır. Sonuçta a</a:t>
            </a:r>
            <a:r>
              <a:rPr lang="en-GB" dirty="0" err="1" smtClean="0"/>
              <a:t>rter</a:t>
            </a:r>
            <a:r>
              <a:rPr lang="en-GB" dirty="0" smtClean="0"/>
              <a:t> </a:t>
            </a:r>
            <a:r>
              <a:rPr lang="en-GB" dirty="0" err="1" smtClean="0"/>
              <a:t>daralır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kanın</a:t>
            </a:r>
            <a:r>
              <a:rPr lang="en-GB" dirty="0" smtClean="0"/>
              <a:t> </a:t>
            </a:r>
            <a:r>
              <a:rPr lang="en-GB" dirty="0" err="1" smtClean="0"/>
              <a:t>arter</a:t>
            </a:r>
            <a:r>
              <a:rPr lang="en-GB" dirty="0" smtClean="0"/>
              <a:t> </a:t>
            </a:r>
            <a:r>
              <a:rPr lang="en-GB" dirty="0" err="1" smtClean="0"/>
              <a:t>içindeki</a:t>
            </a:r>
            <a:r>
              <a:rPr lang="en-GB" dirty="0" smtClean="0"/>
              <a:t> </a:t>
            </a:r>
            <a:r>
              <a:rPr lang="en-GB" dirty="0" err="1" smtClean="0"/>
              <a:t>akışı</a:t>
            </a:r>
            <a:r>
              <a:rPr lang="en-GB" dirty="0" smtClean="0"/>
              <a:t> </a:t>
            </a:r>
            <a:r>
              <a:rPr lang="en-GB" dirty="0" err="1" smtClean="0"/>
              <a:t>sınırlanır</a:t>
            </a:r>
            <a:r>
              <a:rPr lang="en-GB" dirty="0" smtClean="0"/>
              <a:t>. </a:t>
            </a:r>
            <a:r>
              <a:rPr lang="tr-TR" dirty="0" err="1" smtClean="0"/>
              <a:t>Ateroskleroz</a:t>
            </a:r>
            <a:r>
              <a:rPr lang="tr-TR" dirty="0" smtClean="0"/>
              <a:t> oluşumuna bağlı olarak tüm dünyada ölüm nedenlerinin başında gelen </a:t>
            </a:r>
            <a:r>
              <a:rPr lang="tr-TR" dirty="0" err="1" smtClean="0"/>
              <a:t>kardiyovasküler</a:t>
            </a:r>
            <a:r>
              <a:rPr lang="tr-TR" dirty="0" smtClean="0"/>
              <a:t> hastalıklar ortaya çıkar.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4342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Ateroskleroz</a:t>
            </a:r>
            <a:r>
              <a:rPr lang="tr-TR" dirty="0" smtClean="0"/>
              <a:t> </a:t>
            </a:r>
            <a:r>
              <a:rPr lang="tr-TR" dirty="0" err="1" smtClean="0"/>
              <a:t>patogenezinde</a:t>
            </a:r>
            <a:r>
              <a:rPr lang="tr-TR" dirty="0" smtClean="0"/>
              <a:t> günümüzde </a:t>
            </a:r>
            <a:r>
              <a:rPr lang="tr-TR" dirty="0" smtClean="0"/>
              <a:t>en geçerli </a:t>
            </a:r>
            <a:r>
              <a:rPr lang="tr-TR" dirty="0" smtClean="0"/>
              <a:t>olan hipotez, ‘’</a:t>
            </a:r>
            <a:r>
              <a:rPr lang="tr-TR" dirty="0" err="1" smtClean="0"/>
              <a:t>lipoprotein</a:t>
            </a:r>
            <a:r>
              <a:rPr lang="tr-TR" dirty="0" smtClean="0"/>
              <a:t>- </a:t>
            </a:r>
            <a:r>
              <a:rPr lang="tr-TR" dirty="0" err="1" smtClean="0"/>
              <a:t>derived</a:t>
            </a:r>
            <a:r>
              <a:rPr lang="tr-TR" dirty="0" smtClean="0"/>
              <a:t> </a:t>
            </a:r>
            <a:r>
              <a:rPr lang="tr-TR" dirty="0" err="1" smtClean="0"/>
              <a:t>atherosclerosis</a:t>
            </a:r>
            <a:r>
              <a:rPr lang="tr-TR" dirty="0" smtClean="0"/>
              <a:t>’’  ‘’</a:t>
            </a:r>
            <a:r>
              <a:rPr lang="tr-TR" sz="1600" dirty="0" err="1" smtClean="0"/>
              <a:t>lipoprotein</a:t>
            </a:r>
            <a:r>
              <a:rPr lang="tr-TR" sz="1600" dirty="0" smtClean="0"/>
              <a:t>-güdümlü </a:t>
            </a:r>
            <a:r>
              <a:rPr lang="tr-TR" sz="1600" dirty="0" err="1" smtClean="0"/>
              <a:t>ateroskleroz</a:t>
            </a:r>
            <a:r>
              <a:rPr lang="tr-TR" sz="1600" dirty="0" smtClean="0"/>
              <a:t>’’ </a:t>
            </a:r>
            <a:r>
              <a:rPr lang="tr-TR" dirty="0" smtClean="0"/>
              <a:t>dur. Söz konusu </a:t>
            </a:r>
            <a:r>
              <a:rPr lang="tr-TR" dirty="0" err="1" smtClean="0"/>
              <a:t>lipoprotein</a:t>
            </a:r>
            <a:r>
              <a:rPr lang="tr-TR" dirty="0" smtClean="0"/>
              <a:t> LDL </a:t>
            </a:r>
            <a:r>
              <a:rPr lang="tr-TR" dirty="0" err="1" smtClean="0"/>
              <a:t>dir</a:t>
            </a:r>
            <a:r>
              <a:rPr lang="tr-TR" dirty="0" smtClean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7249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Risk Faktörleri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b="1" dirty="0" smtClean="0"/>
              <a:t>MAJÖR</a:t>
            </a:r>
          </a:p>
          <a:p>
            <a:r>
              <a:rPr lang="tr-TR" dirty="0" err="1" smtClean="0"/>
              <a:t>Dislipidemi</a:t>
            </a:r>
            <a:r>
              <a:rPr lang="tr-TR" dirty="0" smtClean="0"/>
              <a:t> (</a:t>
            </a:r>
            <a:r>
              <a:rPr lang="tr-TR" dirty="0" err="1" smtClean="0"/>
              <a:t>hiperkolesterolemi</a:t>
            </a:r>
            <a:r>
              <a:rPr lang="tr-TR" dirty="0" smtClean="0"/>
              <a:t>, HDL-kolesterol düşüklüğü),Hipertansiyon, Sigara, </a:t>
            </a:r>
            <a:r>
              <a:rPr lang="tr-TR" dirty="0" err="1" smtClean="0"/>
              <a:t>Diabetes</a:t>
            </a:r>
            <a:r>
              <a:rPr lang="tr-TR" dirty="0" smtClean="0"/>
              <a:t> </a:t>
            </a:r>
            <a:r>
              <a:rPr lang="tr-TR" dirty="0" err="1" smtClean="0"/>
              <a:t>mellitus</a:t>
            </a:r>
            <a:endParaRPr lang="tr-TR" dirty="0" smtClean="0"/>
          </a:p>
          <a:p>
            <a:r>
              <a:rPr lang="tr-TR" dirty="0" smtClean="0"/>
              <a:t>Yaş, kalıtım, cinsiyet</a:t>
            </a:r>
          </a:p>
          <a:p>
            <a:r>
              <a:rPr lang="tr-TR" b="1" dirty="0" smtClean="0"/>
              <a:t>MİNÖR</a:t>
            </a:r>
          </a:p>
          <a:p>
            <a:r>
              <a:rPr lang="tr-TR" dirty="0" err="1" smtClean="0"/>
              <a:t>Hipertrigliseridemi</a:t>
            </a:r>
            <a:endParaRPr lang="tr-TR" dirty="0" smtClean="0"/>
          </a:p>
          <a:p>
            <a:r>
              <a:rPr lang="tr-TR" dirty="0" smtClean="0"/>
              <a:t>Fiziksel aktivite azlığı</a:t>
            </a:r>
          </a:p>
          <a:p>
            <a:r>
              <a:rPr lang="tr-TR" dirty="0" smtClean="0"/>
              <a:t>Stres</a:t>
            </a:r>
          </a:p>
          <a:p>
            <a:r>
              <a:rPr lang="tr-TR" dirty="0" err="1" smtClean="0"/>
              <a:t>Obesite</a:t>
            </a:r>
            <a:endParaRPr lang="tr-TR" dirty="0" smtClean="0"/>
          </a:p>
          <a:p>
            <a:r>
              <a:rPr lang="tr-TR" b="1" dirty="0" smtClean="0"/>
              <a:t>YENİ RİSK FAKTÖRLERİ</a:t>
            </a:r>
          </a:p>
          <a:p>
            <a:r>
              <a:rPr lang="en-GB" dirty="0" smtClean="0"/>
              <a:t>1</a:t>
            </a:r>
            <a:r>
              <a:rPr lang="en-GB" dirty="0"/>
              <a:t>. </a:t>
            </a:r>
            <a:r>
              <a:rPr lang="en-GB" dirty="0" err="1" smtClean="0"/>
              <a:t>koagulasyon</a:t>
            </a:r>
            <a:r>
              <a:rPr lang="en-GB" dirty="0" smtClean="0"/>
              <a:t> </a:t>
            </a:r>
            <a:r>
              <a:rPr lang="en-GB" dirty="0" err="1" smtClean="0"/>
              <a:t>eğilimini</a:t>
            </a:r>
            <a:r>
              <a:rPr lang="en-GB" dirty="0" smtClean="0"/>
              <a:t> </a:t>
            </a:r>
            <a:r>
              <a:rPr lang="en-GB" dirty="0" err="1" smtClean="0"/>
              <a:t>arttıran</a:t>
            </a:r>
            <a:r>
              <a:rPr lang="en-GB" dirty="0" smtClean="0"/>
              <a:t> </a:t>
            </a:r>
            <a:r>
              <a:rPr lang="en-GB" dirty="0" err="1" smtClean="0"/>
              <a:t>aktörler</a:t>
            </a:r>
            <a:endParaRPr lang="tr-TR" dirty="0" smtClean="0"/>
          </a:p>
          <a:p>
            <a:r>
              <a:rPr lang="en-GB" dirty="0" smtClean="0"/>
              <a:t>• </a:t>
            </a:r>
            <a:r>
              <a:rPr lang="en-GB" dirty="0" err="1" smtClean="0"/>
              <a:t>Fibrinojen</a:t>
            </a:r>
            <a:r>
              <a:rPr lang="en-GB" dirty="0" smtClean="0"/>
              <a:t>• </a:t>
            </a:r>
            <a:r>
              <a:rPr lang="en-GB" dirty="0" err="1" smtClean="0"/>
              <a:t>Plazminojen</a:t>
            </a:r>
            <a:r>
              <a:rPr lang="en-GB" dirty="0" smtClean="0"/>
              <a:t> </a:t>
            </a:r>
            <a:r>
              <a:rPr lang="en-GB" dirty="0" err="1"/>
              <a:t>aktivatör</a:t>
            </a:r>
            <a:r>
              <a:rPr lang="en-GB" dirty="0"/>
              <a:t> inhibitör-1 (</a:t>
            </a:r>
            <a:r>
              <a:rPr lang="en-GB" dirty="0" smtClean="0"/>
              <a:t>PaI-1)• </a:t>
            </a:r>
            <a:r>
              <a:rPr lang="en-GB" dirty="0" err="1" smtClean="0"/>
              <a:t>Hiperhomosisteinemi</a:t>
            </a:r>
            <a:r>
              <a:rPr lang="en-GB" dirty="0" smtClean="0"/>
              <a:t>• Lipoprotein </a:t>
            </a:r>
            <a:r>
              <a:rPr lang="en-GB" dirty="0"/>
              <a:t>(a) </a:t>
            </a:r>
            <a:r>
              <a:rPr lang="en-GB" dirty="0" err="1" smtClean="0"/>
              <a:t>yüksekliği</a:t>
            </a:r>
            <a:r>
              <a:rPr lang="en-GB" dirty="0" smtClean="0"/>
              <a:t>• F-</a:t>
            </a:r>
            <a:r>
              <a:rPr lang="tr-TR" dirty="0" smtClean="0"/>
              <a:t>	</a:t>
            </a:r>
            <a:r>
              <a:rPr lang="en-GB" dirty="0" err="1" smtClean="0"/>
              <a:t>vII</a:t>
            </a:r>
            <a:r>
              <a:rPr lang="en-GB" dirty="0"/>
              <a:t>, F-</a:t>
            </a:r>
            <a:r>
              <a:rPr lang="en-GB" dirty="0" err="1"/>
              <a:t>vIII</a:t>
            </a:r>
            <a:r>
              <a:rPr lang="en-GB" dirty="0"/>
              <a:t>, </a:t>
            </a:r>
            <a:r>
              <a:rPr lang="en-GB" dirty="0" smtClean="0"/>
              <a:t>v-WF </a:t>
            </a:r>
            <a:r>
              <a:rPr lang="en-GB" dirty="0" err="1" smtClean="0"/>
              <a:t>yüksekliği</a:t>
            </a:r>
            <a:r>
              <a:rPr lang="tr-TR" dirty="0" smtClean="0"/>
              <a:t>….</a:t>
            </a:r>
          </a:p>
          <a:p>
            <a:r>
              <a:rPr lang="en-GB" dirty="0" smtClean="0"/>
              <a:t> 2. </a:t>
            </a:r>
            <a:r>
              <a:rPr lang="tr-TR" dirty="0" err="1" smtClean="0"/>
              <a:t>i</a:t>
            </a:r>
            <a:r>
              <a:rPr lang="en-GB" dirty="0" err="1" smtClean="0"/>
              <a:t>nflamasyon</a:t>
            </a:r>
            <a:r>
              <a:rPr lang="en-GB" dirty="0" smtClean="0"/>
              <a:t> </a:t>
            </a:r>
            <a:r>
              <a:rPr lang="en-GB" dirty="0" err="1"/>
              <a:t>göstergeleri</a:t>
            </a:r>
            <a:r>
              <a:rPr lang="en-GB" dirty="0"/>
              <a:t> </a:t>
            </a:r>
            <a:r>
              <a:rPr lang="tr-TR" dirty="0"/>
              <a:t>:</a:t>
            </a:r>
            <a:r>
              <a:rPr lang="en-GB" dirty="0" err="1" smtClean="0"/>
              <a:t>fibrinojen</a:t>
            </a:r>
            <a:r>
              <a:rPr lang="en-GB" dirty="0"/>
              <a:t>, </a:t>
            </a:r>
            <a:r>
              <a:rPr lang="en-GB" dirty="0" smtClean="0"/>
              <a:t>C</a:t>
            </a:r>
            <a:r>
              <a:rPr lang="tr-TR" dirty="0" smtClean="0"/>
              <a:t>RP</a:t>
            </a:r>
            <a:r>
              <a:rPr lang="en-GB" dirty="0" smtClean="0"/>
              <a:t>,  </a:t>
            </a:r>
            <a:r>
              <a:rPr lang="en-GB" dirty="0"/>
              <a:t>IL-6, </a:t>
            </a:r>
            <a:r>
              <a:rPr lang="en-GB" dirty="0" err="1"/>
              <a:t>TnF</a:t>
            </a:r>
            <a:r>
              <a:rPr lang="en-GB" dirty="0"/>
              <a:t>-</a:t>
            </a:r>
            <a:r>
              <a:rPr lang="el-GR" dirty="0"/>
              <a:t>α </a:t>
            </a:r>
            <a:r>
              <a:rPr lang="tr-TR" dirty="0" smtClean="0"/>
              <a:t>….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5041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Dislipidemi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en-US" dirty="0" smtClean="0"/>
              <a:t>Kan lipitlerinin düzeylerinin sağlığı bozacak şekilde </a:t>
            </a:r>
            <a:r>
              <a:rPr lang="tr-TR" altLang="en-US" dirty="0" err="1" smtClean="0"/>
              <a:t>degisiklikleri</a:t>
            </a:r>
            <a:r>
              <a:rPr lang="tr-TR" altLang="en-US" dirty="0" smtClean="0"/>
              <a:t>; plazma </a:t>
            </a:r>
            <a:r>
              <a:rPr lang="tr-TR" altLang="en-US" dirty="0" err="1" smtClean="0"/>
              <a:t>lipoprotein</a:t>
            </a:r>
            <a:r>
              <a:rPr lang="tr-TR" altLang="en-US" dirty="0" smtClean="0"/>
              <a:t> ve </a:t>
            </a:r>
            <a:r>
              <a:rPr lang="tr-TR" altLang="en-US" dirty="0" err="1" smtClean="0"/>
              <a:t>trigliserid</a:t>
            </a:r>
            <a:r>
              <a:rPr lang="tr-TR" altLang="en-US" dirty="0" smtClean="0"/>
              <a:t> düzeyinin artmasıdır. Nedeni </a:t>
            </a:r>
            <a:r>
              <a:rPr lang="tr-TR" altLang="en-US" dirty="0" err="1" smtClean="0"/>
              <a:t>primer</a:t>
            </a:r>
            <a:r>
              <a:rPr lang="tr-TR" altLang="en-US" dirty="0" smtClean="0"/>
              <a:t> ya da </a:t>
            </a:r>
            <a:r>
              <a:rPr lang="tr-TR" altLang="en-US" dirty="0" err="1" smtClean="0"/>
              <a:t>sekonder</a:t>
            </a:r>
            <a:r>
              <a:rPr lang="tr-TR" altLang="en-US" dirty="0" smtClean="0"/>
              <a:t> kaynaklı olabilir.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7929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Kan lipitleri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Kolesterol</a:t>
            </a:r>
          </a:p>
          <a:p>
            <a:r>
              <a:rPr lang="tr-TR" dirty="0" err="1" smtClean="0"/>
              <a:t>Trigliserit</a:t>
            </a:r>
            <a:endParaRPr lang="tr-TR" dirty="0" smtClean="0"/>
          </a:p>
          <a:p>
            <a:r>
              <a:rPr lang="tr-TR" dirty="0" smtClean="0"/>
              <a:t>LDL</a:t>
            </a:r>
          </a:p>
          <a:p>
            <a:r>
              <a:rPr lang="tr-TR" dirty="0" smtClean="0"/>
              <a:t>HDL</a:t>
            </a:r>
          </a:p>
          <a:p>
            <a:r>
              <a:rPr lang="tr-TR" dirty="0" smtClean="0"/>
              <a:t>VLDL</a:t>
            </a:r>
          </a:p>
          <a:p>
            <a:r>
              <a:rPr lang="tr-TR" dirty="0" smtClean="0"/>
              <a:t>IDL</a:t>
            </a:r>
          </a:p>
          <a:p>
            <a:r>
              <a:rPr lang="tr-TR" dirty="0" err="1" smtClean="0"/>
              <a:t>Lp</a:t>
            </a:r>
            <a:r>
              <a:rPr lang="tr-TR" dirty="0" smtClean="0"/>
              <a:t>(a)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5808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Lipit profili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Lipid </a:t>
            </a:r>
            <a:r>
              <a:rPr lang="en-GB" b="1" dirty="0" err="1" smtClean="0"/>
              <a:t>Profili</a:t>
            </a:r>
            <a:r>
              <a:rPr lang="en-GB" b="1" dirty="0" smtClean="0"/>
              <a:t> </a:t>
            </a:r>
            <a:r>
              <a:rPr lang="en-GB" b="1" dirty="0" err="1" smtClean="0"/>
              <a:t>testlerinin</a:t>
            </a:r>
            <a:r>
              <a:rPr lang="en-GB" b="1" dirty="0" smtClean="0"/>
              <a:t> </a:t>
            </a:r>
            <a:r>
              <a:rPr lang="en-GB" b="1" dirty="0" err="1" smtClean="0"/>
              <a:t>başlıcalar</a:t>
            </a:r>
            <a:r>
              <a:rPr lang="tr-TR" b="1" dirty="0" smtClean="0"/>
              <a:t>ı</a:t>
            </a:r>
            <a:r>
              <a:rPr lang="en-GB" b="1" dirty="0" smtClean="0"/>
              <a:t>: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1.Total </a:t>
            </a:r>
            <a:r>
              <a:rPr lang="en-GB" dirty="0" err="1" smtClean="0"/>
              <a:t>kolesterol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2.HDL </a:t>
            </a:r>
            <a:br>
              <a:rPr lang="en-GB" dirty="0" smtClean="0"/>
            </a:br>
            <a:r>
              <a:rPr lang="en-GB" dirty="0" smtClean="0"/>
              <a:t>3.LDL </a:t>
            </a:r>
            <a:br>
              <a:rPr lang="en-GB" dirty="0" smtClean="0"/>
            </a:br>
            <a:r>
              <a:rPr lang="en-GB" dirty="0" smtClean="0"/>
              <a:t>4.Trigliserit</a:t>
            </a:r>
            <a:endParaRPr lang="tr-TR" dirty="0" smtClean="0"/>
          </a:p>
          <a:p>
            <a:pPr marL="0" indent="0">
              <a:buNone/>
            </a:pPr>
            <a:r>
              <a:rPr lang="en-GB" dirty="0" smtClean="0"/>
              <a:t>5.VLDL</a:t>
            </a:r>
            <a:endParaRPr lang="tr-TR" dirty="0" smtClean="0"/>
          </a:p>
          <a:p>
            <a:pPr marL="0" indent="0">
              <a:buNone/>
            </a:pPr>
            <a:r>
              <a:rPr lang="en-GB" dirty="0" smtClean="0"/>
              <a:t>6.HDL </a:t>
            </a:r>
            <a:r>
              <a:rPr lang="en-GB" dirty="0" err="1" smtClean="0"/>
              <a:t>dışı</a:t>
            </a:r>
            <a:r>
              <a:rPr lang="en-GB" dirty="0" smtClean="0"/>
              <a:t> </a:t>
            </a:r>
            <a:r>
              <a:rPr lang="en-GB" dirty="0" err="1" smtClean="0"/>
              <a:t>kolesterol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7166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Ateroskleroz nedir?</a:t>
            </a:r>
            <a:endParaRPr lang="tr-TR" b="1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Ateroskleroz</a:t>
            </a:r>
            <a:r>
              <a:rPr lang="tr-TR" dirty="0" smtClean="0"/>
              <a:t> ve buna bağlı olarak gelişen başta </a:t>
            </a:r>
            <a:r>
              <a:rPr lang="tr-TR" dirty="0" err="1" smtClean="0"/>
              <a:t>kardiyovasküler</a:t>
            </a:r>
            <a:r>
              <a:rPr lang="tr-TR" dirty="0" smtClean="0"/>
              <a:t> hastalıklar olmak üzere, inme gibi diğer hastalıklar, tüm dünyada başlıca ölüm nedenidir. </a:t>
            </a:r>
            <a:r>
              <a:rPr lang="tr-TR" dirty="0" err="1" smtClean="0"/>
              <a:t>Aterosklerozda</a:t>
            </a:r>
            <a:r>
              <a:rPr lang="tr-TR" dirty="0" smtClean="0"/>
              <a:t> tipik lezyon, arterlerde </a:t>
            </a:r>
            <a:r>
              <a:rPr lang="tr-TR" dirty="0" err="1" smtClean="0"/>
              <a:t>aterom</a:t>
            </a:r>
            <a:r>
              <a:rPr lang="tr-TR" dirty="0" smtClean="0"/>
              <a:t> plaklarının oluşmasıdır. </a:t>
            </a:r>
            <a:r>
              <a:rPr lang="tr-TR" dirty="0" err="1" smtClean="0"/>
              <a:t>Endotel</a:t>
            </a:r>
            <a:r>
              <a:rPr lang="tr-TR" dirty="0" smtClean="0"/>
              <a:t> </a:t>
            </a:r>
            <a:r>
              <a:rPr lang="tr-TR" dirty="0" err="1" smtClean="0"/>
              <a:t>disfonksiyonu</a:t>
            </a:r>
            <a:r>
              <a:rPr lang="tr-TR" dirty="0" smtClean="0"/>
              <a:t> süreçteki en önemli mekanizmadır. Risk faktörleri süreci başlatır. </a:t>
            </a:r>
            <a:r>
              <a:rPr lang="tr-TR" dirty="0" err="1" smtClean="0"/>
              <a:t>Endotelde</a:t>
            </a:r>
            <a:r>
              <a:rPr lang="tr-TR" dirty="0" smtClean="0"/>
              <a:t> oluşan </a:t>
            </a:r>
            <a:r>
              <a:rPr lang="tr-TR" dirty="0" err="1" smtClean="0"/>
              <a:t>vazokonstrüksüyon</a:t>
            </a:r>
            <a:r>
              <a:rPr lang="tr-TR" dirty="0" smtClean="0"/>
              <a:t>, </a:t>
            </a:r>
            <a:r>
              <a:rPr lang="tr-TR" dirty="0" err="1" smtClean="0"/>
              <a:t>inflamatuar</a:t>
            </a:r>
            <a:r>
              <a:rPr lang="tr-TR" dirty="0" smtClean="0"/>
              <a:t> hücrelerin birikimi, düz kas hücrelerinin göçü, </a:t>
            </a:r>
            <a:r>
              <a:rPr lang="tr-TR" dirty="0" err="1" smtClean="0"/>
              <a:t>sitokin</a:t>
            </a:r>
            <a:r>
              <a:rPr lang="tr-TR" dirty="0" smtClean="0"/>
              <a:t> üretiminin artması plak oluşumuna yol açar. Bu olaylar, aynı zamanda, plağın büyümesine ve ardışık olarak gelişen olayların uyarılmasına neden olur. </a:t>
            </a:r>
            <a:r>
              <a:rPr lang="tr-TR" dirty="0" err="1" smtClean="0"/>
              <a:t>Hiperkolesterolemi</a:t>
            </a:r>
            <a:r>
              <a:rPr lang="tr-TR" dirty="0" smtClean="0"/>
              <a:t>, </a:t>
            </a:r>
            <a:r>
              <a:rPr lang="tr-TR" dirty="0" err="1" smtClean="0"/>
              <a:t>patogenezdeki</a:t>
            </a:r>
            <a:r>
              <a:rPr lang="tr-TR" dirty="0" smtClean="0"/>
              <a:t> en önemli faktördür.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6696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Normal arter duvarı</a:t>
            </a:r>
            <a:endParaRPr lang="tr-TR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sz="3200" dirty="0" smtClean="0"/>
              <a:t>Lümene bakan </a:t>
            </a:r>
            <a:r>
              <a:rPr lang="tr-TR" sz="3200" dirty="0" err="1" smtClean="0"/>
              <a:t>intima</a:t>
            </a:r>
            <a:r>
              <a:rPr lang="tr-TR" sz="3200" dirty="0" smtClean="0"/>
              <a:t> tabakası ( </a:t>
            </a:r>
            <a:r>
              <a:rPr lang="tr-TR" sz="3200" dirty="0" err="1" smtClean="0"/>
              <a:t>Tunica</a:t>
            </a:r>
            <a:r>
              <a:rPr lang="tr-TR" sz="3200" dirty="0" smtClean="0"/>
              <a:t> </a:t>
            </a:r>
            <a:r>
              <a:rPr lang="tr-TR" sz="3200" dirty="0" err="1" smtClean="0"/>
              <a:t>intima</a:t>
            </a:r>
            <a:r>
              <a:rPr lang="tr-TR" sz="3200" dirty="0" smtClean="0"/>
              <a:t>), üst yüzünü kaplayan tek katlı </a:t>
            </a:r>
            <a:r>
              <a:rPr lang="tr-TR" sz="3200" dirty="0" err="1" smtClean="0"/>
              <a:t>endotel</a:t>
            </a:r>
            <a:r>
              <a:rPr lang="tr-TR" sz="3200" dirty="0" smtClean="0"/>
              <a:t> tabakası, </a:t>
            </a:r>
            <a:r>
              <a:rPr lang="tr-TR" sz="3200" dirty="0" err="1" smtClean="0"/>
              <a:t>subendoteliyal</a:t>
            </a:r>
            <a:r>
              <a:rPr lang="tr-TR" sz="3200" dirty="0" smtClean="0"/>
              <a:t> </a:t>
            </a:r>
            <a:r>
              <a:rPr lang="tr-TR" sz="3200" dirty="0" err="1" smtClean="0"/>
              <a:t>matriks</a:t>
            </a:r>
            <a:r>
              <a:rPr lang="tr-TR" sz="3200" dirty="0" smtClean="0"/>
              <a:t> ve bazal </a:t>
            </a:r>
            <a:r>
              <a:rPr lang="tr-TR" sz="3200" dirty="0" err="1" smtClean="0"/>
              <a:t>membran</a:t>
            </a:r>
            <a:r>
              <a:rPr lang="tr-TR" sz="3200" dirty="0" smtClean="0"/>
              <a:t> </a:t>
            </a:r>
            <a:r>
              <a:rPr lang="tr-TR" sz="3200" dirty="0" err="1" smtClean="0"/>
              <a:t>intimasından</a:t>
            </a:r>
            <a:r>
              <a:rPr lang="tr-TR" sz="3200" dirty="0" smtClean="0"/>
              <a:t> oluşur. Orta tabaka olan medya (</a:t>
            </a:r>
            <a:r>
              <a:rPr lang="tr-TR" sz="3200" dirty="0" err="1" smtClean="0"/>
              <a:t>Tunica</a:t>
            </a:r>
            <a:r>
              <a:rPr lang="tr-TR" sz="3200" dirty="0" smtClean="0"/>
              <a:t> </a:t>
            </a:r>
            <a:r>
              <a:rPr lang="tr-TR" sz="3200" dirty="0" err="1" smtClean="0"/>
              <a:t>media</a:t>
            </a:r>
            <a:r>
              <a:rPr lang="tr-TR" sz="3200" dirty="0" smtClean="0"/>
              <a:t>) tabakası </a:t>
            </a:r>
            <a:r>
              <a:rPr lang="tr-TR" sz="3200" dirty="0" err="1" smtClean="0"/>
              <a:t>kolajen</a:t>
            </a:r>
            <a:r>
              <a:rPr lang="tr-TR" sz="3200" dirty="0" smtClean="0"/>
              <a:t> elastik lifler ve </a:t>
            </a:r>
            <a:r>
              <a:rPr lang="tr-TR" sz="3200" dirty="0" err="1" smtClean="0"/>
              <a:t>glukozaminoglikanlardan</a:t>
            </a:r>
            <a:r>
              <a:rPr lang="tr-TR" sz="3200" dirty="0" smtClean="0"/>
              <a:t> oluşan </a:t>
            </a:r>
            <a:r>
              <a:rPr lang="tr-TR" sz="3200" dirty="0" err="1" smtClean="0"/>
              <a:t>matriks</a:t>
            </a:r>
            <a:r>
              <a:rPr lang="tr-TR" sz="3200" dirty="0" smtClean="0"/>
              <a:t> içinde, düz kas hücrelerini bulundurur. </a:t>
            </a:r>
            <a:r>
              <a:rPr lang="tr-TR" sz="3200" dirty="0" err="1" smtClean="0"/>
              <a:t>Adventisiya</a:t>
            </a:r>
            <a:r>
              <a:rPr lang="tr-TR" sz="3200" dirty="0" smtClean="0"/>
              <a:t> (</a:t>
            </a:r>
            <a:r>
              <a:rPr lang="tr-TR" sz="3200" dirty="0" err="1" smtClean="0"/>
              <a:t>Tunica</a:t>
            </a:r>
            <a:r>
              <a:rPr lang="tr-TR" sz="3200" dirty="0" smtClean="0"/>
              <a:t> </a:t>
            </a:r>
            <a:r>
              <a:rPr lang="tr-TR" sz="3200" dirty="0" err="1" smtClean="0"/>
              <a:t>adventitia</a:t>
            </a:r>
            <a:r>
              <a:rPr lang="tr-TR" sz="3200" dirty="0" smtClean="0"/>
              <a:t>) en iç tabakadır.</a:t>
            </a:r>
          </a:p>
          <a:p>
            <a:r>
              <a:rPr lang="tr-TR" sz="3200" dirty="0" err="1" smtClean="0"/>
              <a:t>Endotel</a:t>
            </a:r>
            <a:r>
              <a:rPr lang="tr-TR" sz="3200" dirty="0" smtClean="0"/>
              <a:t> çeşitli </a:t>
            </a:r>
            <a:r>
              <a:rPr lang="tr-TR" sz="3200" dirty="0" err="1" smtClean="0"/>
              <a:t>vasküler</a:t>
            </a:r>
            <a:r>
              <a:rPr lang="tr-TR" sz="3200" dirty="0" smtClean="0"/>
              <a:t> etkileri olan maddeler üretir. Bunlardan bazıları nitrik </a:t>
            </a:r>
            <a:r>
              <a:rPr lang="tr-TR" sz="3200" dirty="0" err="1" smtClean="0"/>
              <a:t>oksid</a:t>
            </a:r>
            <a:r>
              <a:rPr lang="tr-TR" sz="3200" dirty="0" smtClean="0"/>
              <a:t>, </a:t>
            </a:r>
            <a:r>
              <a:rPr lang="tr-TR" sz="3200" dirty="0" err="1" smtClean="0"/>
              <a:t>endotelin</a:t>
            </a:r>
            <a:r>
              <a:rPr lang="tr-TR" sz="3200" dirty="0" smtClean="0"/>
              <a:t>, </a:t>
            </a:r>
            <a:r>
              <a:rPr lang="tr-TR" sz="3200" dirty="0" err="1" smtClean="0"/>
              <a:t>tPA</a:t>
            </a:r>
            <a:r>
              <a:rPr lang="tr-TR" sz="3200" dirty="0" smtClean="0"/>
              <a:t> ve PAI-I’dır.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303528405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41</TotalTime>
  <Words>673</Words>
  <Application>Microsoft Office PowerPoint</Application>
  <PresentationFormat>Geniş ekran</PresentationFormat>
  <Paragraphs>55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Duman</vt:lpstr>
      <vt:lpstr>Ateroskleroz ve Diğer Lipit Metabolizması Bozuklukları</vt:lpstr>
      <vt:lpstr>Ateroskleroz nedir?</vt:lpstr>
      <vt:lpstr>PowerPoint Sunusu</vt:lpstr>
      <vt:lpstr>Risk Faktörleri</vt:lpstr>
      <vt:lpstr>Dislipidemi</vt:lpstr>
      <vt:lpstr>Kan lipitleri</vt:lpstr>
      <vt:lpstr>Lipit profili</vt:lpstr>
      <vt:lpstr>Ateroskleroz nedir?</vt:lpstr>
      <vt:lpstr>Normal arter duvarı</vt:lpstr>
      <vt:lpstr>Ateroskleroz nasıl başlar?</vt:lpstr>
      <vt:lpstr>Nasıl devam eder?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Ateroskleroz ve Diğer Lipit Metabolizması Bozuklukları</dc:title>
  <dc:creator>zeliha</dc:creator>
  <cp:lastModifiedBy>zeliha</cp:lastModifiedBy>
  <cp:revision>11</cp:revision>
  <dcterms:created xsi:type="dcterms:W3CDTF">2018-04-05T13:34:14Z</dcterms:created>
  <dcterms:modified xsi:type="dcterms:W3CDTF">2018-04-06T06:49:49Z</dcterms:modified>
</cp:coreProperties>
</file>