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23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08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008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99D54-BB8B-474A-A460-790192C8A92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23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3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98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43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63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47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09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87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4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2CFC8-3846-432F-8214-16990B79884E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704CC-2B70-4A34-9089-CB5199002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08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1 Başlık"/>
          <p:cNvSpPr>
            <a:spLocks noGrp="1"/>
          </p:cNvSpPr>
          <p:nvPr>
            <p:ph type="title"/>
          </p:nvPr>
        </p:nvSpPr>
        <p:spPr>
          <a:xfrm>
            <a:off x="2024063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EPİDEMİYOLOJİ</a:t>
            </a:r>
          </a:p>
        </p:txBody>
      </p:sp>
    </p:spTree>
    <p:extLst>
      <p:ext uri="{BB962C8B-B14F-4D97-AF65-F5344CB8AC3E}">
        <p14:creationId xmlns:p14="http://schemas.microsoft.com/office/powerpoint/2010/main" val="6275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a) Direkt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mikroskopi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b) İzolasyon</a:t>
            </a:r>
          </a:p>
          <a:p>
            <a:pPr lvl="1">
              <a:lnSpc>
                <a:spcPct val="150000"/>
              </a:lnSpc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İdentifikasyon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Koloni özellikleri</a:t>
            </a:r>
          </a:p>
          <a:p>
            <a:pPr lvl="2">
              <a:lnSpc>
                <a:spcPct val="150000"/>
              </a:lnSpc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Makrokonidiaların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incelenmesi</a:t>
            </a:r>
          </a:p>
          <a:p>
            <a:pPr lvl="2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Belirli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mayalarda biyokimyasal testler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6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"/>
            <a:ext cx="8229600" cy="692695"/>
          </a:xfrm>
        </p:spPr>
        <p:txBody>
          <a:bodyPr/>
          <a:lstStyle/>
          <a:p>
            <a:r>
              <a:rPr lang="tr-TR" sz="28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a-) Mantarların  Direkt  </a:t>
            </a:r>
            <a:r>
              <a:rPr lang="tr-TR" sz="28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Mikroskopisi</a:t>
            </a:r>
            <a:endParaRPr lang="tr-TR" sz="28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15420" name="Group 60"/>
          <p:cNvGraphicFramePr>
            <a:graphicFrameLocks noGrp="1"/>
          </p:cNvGraphicFramePr>
          <p:nvPr/>
        </p:nvGraphicFramePr>
        <p:xfrm>
          <a:off x="1991545" y="609250"/>
          <a:ext cx="8230368" cy="6132119"/>
        </p:xfrm>
        <a:graphic>
          <a:graphicData uri="http://schemas.openxmlformats.org/drawingml/2006/table">
            <a:tbl>
              <a:tblPr/>
              <a:tblGrid>
                <a:gridCol w="2743456"/>
                <a:gridCol w="2743456"/>
                <a:gridCol w="2743456"/>
              </a:tblGrid>
              <a:tr h="564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Teknik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Kullanım Amacı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Mantarlar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4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%10-20 KOH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preparasyonu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Örnekleri temizleyerek mantarları görülür hale getirir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Çoğu mantar ve maya,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dimorfik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formlar, dokulardaki maya benzeri formlar, kıl ve saç örneklerinde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artrosporlar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Calcofluor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beyazı (%0.1)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UV mikroskopta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fungal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elementlerin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floresansı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Sürme preparatlar ve doku kesitlerinde mantar saptanması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Nigrosin veya Hint boyası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Cerebrospinal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sıvı ya da temiz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eksudatlar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Cryptococcus</a:t>
                      </a:r>
                      <a:r>
                        <a:rPr kumimoji="0" lang="tr-T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neoformans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karakteristik kapsülü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Gram boyama / metilen mavisi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Fikse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edilmiş doku ve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eksudatlar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Candida</a:t>
                      </a:r>
                      <a:r>
                        <a:rPr kumimoji="0" lang="tr-T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albicans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gibi maya hücrelerini görüntülemek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Fluoresan Antikor Tekniği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Dondurulmuş seksiyonlar /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fikse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edilmiş sürme preparatlar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Blastomyces dermatitidis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gibi dimorfik mantarlarda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9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Periodik asit-Schiff (PAS) + kontrast boya (hematoksilin)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Biyopsi veya dokulardan hazırlanmış parafinli / dondurulmuş dokular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Çoğu mantarlar dokularda pembe renkli boyanır + doku reaksiyonları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Metanamine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gümüş + kontrast boya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“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Çoğu mantarlar dokularda kahverengi boyanır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Wright /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Giemsa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boyası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Fikse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edilmiş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kemikiliği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sürmeleri, biyopsi tuşe  preparatları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r>
                        <a:rPr kumimoji="0" lang="tr-T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capsulatum</a:t>
                      </a:r>
                      <a:endParaRPr kumimoji="0" lang="tr-T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0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Laktofenol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Pamuk Mavisi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Mantar Etkenleri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Çoğu mantar ve maya,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dimorfik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formlar, dokulardaki maya benzeri formlar</a:t>
                      </a:r>
                      <a:endParaRPr kumimoji="0" lang="tr-T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2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60"/>
          <p:cNvGraphicFramePr>
            <a:graphicFrameLocks noGrp="1"/>
          </p:cNvGraphicFramePr>
          <p:nvPr/>
        </p:nvGraphicFramePr>
        <p:xfrm>
          <a:off x="1775520" y="188640"/>
          <a:ext cx="8590408" cy="6508302"/>
        </p:xfrm>
        <a:graphic>
          <a:graphicData uri="http://schemas.openxmlformats.org/drawingml/2006/table">
            <a:tbl>
              <a:tblPr/>
              <a:tblGrid>
                <a:gridCol w="2253704"/>
                <a:gridCol w="2952328"/>
                <a:gridCol w="3384376"/>
              </a:tblGrid>
              <a:tr h="564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Teknik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Kullanım Amacı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Mantarlar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029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Hair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Perforation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Test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Saç ve kıllarda meydana gelecek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perforasyona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göre değerlendirme yapılır.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Microsporum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canis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tr-TR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equinum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ve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Trichophyton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mentagrophytes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T.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rubrum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arasında ayrım yapmak için kullanılır.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Wood's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Lamp</a:t>
                      </a:r>
                      <a:r>
                        <a:rPr lang="tr-TR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Uygulaması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Saç ve kılların, </a:t>
                      </a:r>
                      <a:r>
                        <a:rPr lang="tr-TR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dermatofitlerle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infekte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olduğu durumların tespitinde kullanılarak tespit edilmesinde kullanılır.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Karanlık bir odada, kıllara tutunmuş sporların sarı yeşil renkli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floresan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yansıması ile tespit edilmesi esasına dayanır.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Hayvan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İnokulasyon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Tekniği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Yapay</a:t>
                      </a:r>
                      <a:r>
                        <a:rPr lang="tr-TR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besiyeri</a:t>
                      </a:r>
                      <a:r>
                        <a:rPr lang="tr-TR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ortamlarında saf kültürler elde edilir. Beyaz fareler ve </a:t>
                      </a:r>
                      <a:r>
                        <a:rPr lang="tr-TR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guinea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pig</a:t>
                      </a:r>
                      <a:r>
                        <a:rPr lang="tr-TR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tercih edilir.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Klinik materyallerden izole edilmiş mantar etkenleri, hayvan etik komitesinin izni ile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laboratuvar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hayvanlarına </a:t>
                      </a: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inokule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edilir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Serolojik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Testler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Spesifik mantar antikorları tespit edebilir.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İmmun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sistem baskılanmış hastalarda da hiç antikor olmayabilir ya da çok düşük miktarda üretilir.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Moleküler </a:t>
                      </a:r>
                      <a:r>
                        <a:rPr lang="tr-TR" sz="18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Biyotekbolojik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Yöntemler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Güncel ve alternatif yaklaşım. Daha spesifik,</a:t>
                      </a:r>
                      <a:r>
                        <a:rPr lang="tr-TR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kesin sonuç alınabilir.</a:t>
                      </a:r>
                      <a:endParaRPr lang="tr-TR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Çoğu mantar ve maya,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dimorfik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formlar, dokulardaki maya benzeri formlar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9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63" y="764704"/>
            <a:ext cx="8229600" cy="5760640"/>
          </a:xfrm>
        </p:spPr>
        <p:txBody>
          <a:bodyPr/>
          <a:lstStyle/>
          <a:p>
            <a:pPr algn="just">
              <a:lnSpc>
                <a:spcPts val="2600"/>
              </a:lnSpc>
            </a:pPr>
            <a:r>
              <a:rPr lang="tr-TR" sz="2000" dirty="0">
                <a:ea typeface="ＭＳ Ｐゴシック" pitchFamily="34" charset="-128"/>
              </a:rPr>
              <a:t>Mantarlar doğada her yerde bulunmakta ve insan ve diğer memeliler onlara sürekli maruz kalabilmektedir.</a:t>
            </a:r>
          </a:p>
          <a:p>
            <a:pPr algn="just">
              <a:lnSpc>
                <a:spcPts val="2600"/>
              </a:lnSpc>
            </a:pPr>
            <a:endParaRPr lang="tr-TR" sz="2000" dirty="0">
              <a:ea typeface="ＭＳ Ｐゴシック" pitchFamily="34" charset="-128"/>
            </a:endParaRPr>
          </a:p>
          <a:p>
            <a:pPr algn="just">
              <a:lnSpc>
                <a:spcPts val="2600"/>
              </a:lnSpc>
            </a:pPr>
            <a:r>
              <a:rPr lang="tr-TR" sz="2000" dirty="0">
                <a:ea typeface="ＭＳ Ｐゴシック" pitchFamily="34" charset="-128"/>
              </a:rPr>
              <a:t>Mantar etkenlerinin çoğu toprak saprofiti olup </a:t>
            </a:r>
            <a:r>
              <a:rPr lang="tr-TR" sz="2000" dirty="0" err="1">
                <a:ea typeface="ＭＳ Ｐゴシック" pitchFamily="34" charset="-128"/>
              </a:rPr>
              <a:t>mikotik</a:t>
            </a:r>
            <a:r>
              <a:rPr lang="tr-TR" sz="2000" dirty="0">
                <a:ea typeface="ＭＳ Ｐゴシック" pitchFamily="34" charset="-128"/>
              </a:rPr>
              <a:t> hastalıklar genellikle insandan insana (hayvandan hayvana) bulaşıcı özellikte değildir (</a:t>
            </a:r>
            <a:r>
              <a:rPr lang="tr-TR" sz="2000" i="1" dirty="0" err="1">
                <a:ea typeface="ＭＳ Ｐゴシック" pitchFamily="34" charset="-128"/>
              </a:rPr>
              <a:t>Candida</a:t>
            </a:r>
            <a:r>
              <a:rPr lang="tr-TR" sz="2000" dirty="0">
                <a:ea typeface="ＭＳ Ｐゴシック" pitchFamily="34" charset="-128"/>
              </a:rPr>
              <a:t> ve bazı </a:t>
            </a:r>
            <a:r>
              <a:rPr lang="tr-TR" sz="2000" dirty="0" err="1">
                <a:ea typeface="ＭＳ Ｐゴシック" pitchFamily="34" charset="-128"/>
              </a:rPr>
              <a:t>dermatofitler</a:t>
            </a:r>
            <a:r>
              <a:rPr lang="tr-TR" sz="2000" dirty="0">
                <a:ea typeface="ＭＳ Ｐゴシック" pitchFamily="34" charset="-128"/>
              </a:rPr>
              <a:t> hariç!!!)</a:t>
            </a:r>
          </a:p>
          <a:p>
            <a:pPr algn="just">
              <a:lnSpc>
                <a:spcPts val="2600"/>
              </a:lnSpc>
            </a:pPr>
            <a:endParaRPr lang="tr-TR" sz="2000" dirty="0">
              <a:ea typeface="ＭＳ Ｐゴシック" pitchFamily="34" charset="-128"/>
            </a:endParaRPr>
          </a:p>
          <a:p>
            <a:pPr algn="just">
              <a:lnSpc>
                <a:spcPts val="2600"/>
              </a:lnSpc>
            </a:pPr>
            <a:r>
              <a:rPr lang="tr-TR" sz="2000" dirty="0">
                <a:ea typeface="ＭＳ Ｐゴシック" pitchFamily="34" charset="-128"/>
              </a:rPr>
              <a:t>Bununla birlikte mantar hastalık salgınları görülebilmekte, ancak bunlar bulaşma ile ilişkili değil yoğun çevresel </a:t>
            </a:r>
            <a:r>
              <a:rPr lang="tr-TR" sz="2000" dirty="0" err="1">
                <a:ea typeface="ＭＳ Ｐゴシック" pitchFamily="34" charset="-128"/>
              </a:rPr>
              <a:t>maruziyete</a:t>
            </a:r>
            <a:r>
              <a:rPr lang="tr-TR" sz="2000" dirty="0">
                <a:ea typeface="ＭＳ Ｐゴシック" pitchFamily="34" charset="-128"/>
              </a:rPr>
              <a:t> bağlı şekillenmektedir.</a:t>
            </a:r>
          </a:p>
          <a:p>
            <a:pPr algn="just">
              <a:lnSpc>
                <a:spcPts val="2600"/>
              </a:lnSpc>
            </a:pPr>
            <a:endParaRPr lang="tr-TR" sz="2000" dirty="0">
              <a:ea typeface="ＭＳ Ｐゴシック" pitchFamily="34" charset="-128"/>
            </a:endParaRPr>
          </a:p>
          <a:p>
            <a:pPr algn="just">
              <a:lnSpc>
                <a:spcPts val="2600"/>
              </a:lnSpc>
            </a:pPr>
            <a:r>
              <a:rPr lang="tr-TR" sz="2000" dirty="0">
                <a:ea typeface="ＭＳ Ｐゴシック" pitchFamily="34" charset="-128"/>
              </a:rPr>
              <a:t>Bir </a:t>
            </a:r>
            <a:r>
              <a:rPr lang="tr-TR" sz="2000" dirty="0" err="1">
                <a:ea typeface="ＭＳ Ｐゴシック" pitchFamily="34" charset="-128"/>
              </a:rPr>
              <a:t>mikotik</a:t>
            </a:r>
            <a:r>
              <a:rPr lang="tr-TR" sz="2000" dirty="0">
                <a:ea typeface="ＭＳ Ｐゴシック" pitchFamily="34" charset="-128"/>
              </a:rPr>
              <a:t> </a:t>
            </a:r>
            <a:r>
              <a:rPr lang="tr-TR" sz="2000" dirty="0" err="1">
                <a:ea typeface="ＭＳ Ｐゴシック" pitchFamily="34" charset="-128"/>
              </a:rPr>
              <a:t>infeksiyonun</a:t>
            </a:r>
            <a:r>
              <a:rPr lang="tr-TR" sz="2000" dirty="0">
                <a:ea typeface="ＭＳ Ｐゴシック" pitchFamily="34" charset="-128"/>
              </a:rPr>
              <a:t> başlaması </a:t>
            </a:r>
            <a:r>
              <a:rPr lang="tr-TR" sz="2000" dirty="0" err="1">
                <a:ea typeface="ＭＳ Ｐゴシック" pitchFamily="34" charset="-128"/>
              </a:rPr>
              <a:t>inokulum</a:t>
            </a:r>
            <a:r>
              <a:rPr lang="tr-TR" sz="2000" dirty="0">
                <a:ea typeface="ＭＳ Ｐゴシック" pitchFamily="34" charset="-128"/>
              </a:rPr>
              <a:t> (mantar etkeni sayısı) miktarına ve konakçının direncine bağlı olmaktadır.</a:t>
            </a:r>
          </a:p>
        </p:txBody>
      </p:sp>
    </p:spTree>
    <p:extLst>
      <p:ext uri="{BB962C8B-B14F-4D97-AF65-F5344CB8AC3E}">
        <p14:creationId xmlns:p14="http://schemas.microsoft.com/office/powerpoint/2010/main" val="27536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48456"/>
            <a:ext cx="8229600" cy="5576888"/>
          </a:xfrm>
        </p:spPr>
        <p:txBody>
          <a:bodyPr/>
          <a:lstStyle/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Dolayısıyla, Veteriner Hekim  klinik parametrelere, hastanın genel durumuna,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laboratuvar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sonuçlarına bakarak kararını vermelidir.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Karar gelişi güzel olamaz, olmamalıdır. Çünkü, sistemik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sağaltımı değişken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toksisitedeki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ilaçların uzun süreli ve ısrarlı kullanımını gerektirmektedir.</a:t>
            </a:r>
          </a:p>
          <a:p>
            <a:pPr eaLnBrk="1" hangingPunct="1"/>
            <a:endParaRPr lang="tr-TR" sz="2000" dirty="0">
              <a:ea typeface="ＭＳ Ｐゴシック" pitchFamily="34" charset="-128"/>
            </a:endParaRPr>
          </a:p>
          <a:p>
            <a:pPr eaLnBrk="1" hangingPunct="1"/>
            <a:r>
              <a:rPr lang="tr-TR" sz="2000" dirty="0">
                <a:ea typeface="ＭＳ Ｐゴシック" pitchFamily="34" charset="-128"/>
              </a:rPr>
              <a:t>Hastalığın şiddeti daha çok etkilenen bireyin veya konakçının </a:t>
            </a:r>
            <a:r>
              <a:rPr lang="tr-TR" sz="2000" dirty="0" err="1">
                <a:ea typeface="ＭＳ Ｐゴシック" pitchFamily="34" charset="-128"/>
              </a:rPr>
              <a:t>immunolojik</a:t>
            </a:r>
            <a:r>
              <a:rPr lang="tr-TR" sz="2000" dirty="0">
                <a:ea typeface="ＭＳ Ｐゴシック" pitchFamily="34" charset="-128"/>
              </a:rPr>
              <a:t> durumuna bağlı olmaktadır. Dolayısıyla, </a:t>
            </a:r>
            <a:r>
              <a:rPr lang="tr-TR" sz="2000" dirty="0" err="1">
                <a:ea typeface="ＭＳ Ｐゴシック" pitchFamily="34" charset="-128"/>
              </a:rPr>
              <a:t>intravenöz</a:t>
            </a:r>
            <a:r>
              <a:rPr lang="tr-TR" sz="2000" dirty="0">
                <a:ea typeface="ＭＳ Ｐゴシック" pitchFamily="34" charset="-128"/>
              </a:rPr>
              <a:t> </a:t>
            </a:r>
            <a:r>
              <a:rPr lang="tr-TR" sz="2000" dirty="0" err="1">
                <a:ea typeface="ＭＳ Ｐゴシック" pitchFamily="34" charset="-128"/>
              </a:rPr>
              <a:t>kataterden</a:t>
            </a:r>
            <a:r>
              <a:rPr lang="tr-TR" sz="2000" dirty="0">
                <a:ea typeface="ＭＳ Ｐゴシック" pitchFamily="34" charset="-128"/>
              </a:rPr>
              <a:t> çekilen kanda gösterilen mantar, </a:t>
            </a:r>
            <a:r>
              <a:rPr lang="tr-TR" sz="2000" b="1" dirty="0" err="1">
                <a:ea typeface="ＭＳ Ｐゴシック" pitchFamily="34" charset="-128"/>
              </a:rPr>
              <a:t>kataterin</a:t>
            </a:r>
            <a:r>
              <a:rPr lang="tr-TR" sz="2000" b="1" dirty="0">
                <a:ea typeface="ＭＳ Ｐゴシック" pitchFamily="34" charset="-128"/>
              </a:rPr>
              <a:t> o mantar etkeni ile </a:t>
            </a:r>
            <a:r>
              <a:rPr lang="tr-TR" sz="2000" b="1" dirty="0" err="1">
                <a:ea typeface="ＭＳ Ｐゴシック" pitchFamily="34" charset="-128"/>
              </a:rPr>
              <a:t>kolonizasyonunu</a:t>
            </a:r>
            <a:r>
              <a:rPr lang="tr-TR" sz="2000" dirty="0">
                <a:ea typeface="ＭＳ Ｐゴシック" pitchFamily="34" charset="-128"/>
              </a:rPr>
              <a:t>, </a:t>
            </a:r>
            <a:r>
              <a:rPr lang="tr-TR" sz="2000" b="1" dirty="0">
                <a:ea typeface="ＭＳ Ｐゴシック" pitchFamily="34" charset="-128"/>
              </a:rPr>
              <a:t>geçici </a:t>
            </a:r>
            <a:r>
              <a:rPr lang="tr-TR" sz="2000" b="1" dirty="0" err="1">
                <a:ea typeface="ＭＳ Ｐゴシック" pitchFamily="34" charset="-128"/>
              </a:rPr>
              <a:t>fungemiyi</a:t>
            </a:r>
            <a:r>
              <a:rPr lang="tr-TR" sz="2000" dirty="0">
                <a:ea typeface="ＭＳ Ｐゴシック" pitchFamily="34" charset="-128"/>
              </a:rPr>
              <a:t> (hastalık görülmeden mantarın kan ile geçici yayılması) ya da </a:t>
            </a:r>
            <a:r>
              <a:rPr lang="tr-TR" sz="2000" b="1" dirty="0">
                <a:ea typeface="ＭＳ Ｐゴシック" pitchFamily="34" charset="-128"/>
              </a:rPr>
              <a:t>gerçek bir </a:t>
            </a:r>
            <a:r>
              <a:rPr lang="tr-TR" sz="2000" b="1" dirty="0" err="1">
                <a:ea typeface="ＭＳ Ｐゴシック" pitchFamily="34" charset="-128"/>
              </a:rPr>
              <a:t>infeksiyonu</a:t>
            </a:r>
            <a:r>
              <a:rPr lang="tr-TR" sz="2000" dirty="0">
                <a:ea typeface="ＭＳ Ｐゴシック" pitchFamily="34" charset="-128"/>
              </a:rPr>
              <a:t> gösterebilir. 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>
          <a:xfrm>
            <a:off x="2402904" y="260350"/>
            <a:ext cx="8229600" cy="649288"/>
          </a:xfrm>
        </p:spPr>
        <p:txBody>
          <a:bodyPr/>
          <a:lstStyle/>
          <a:p>
            <a:pPr algn="l" eaLnBrk="1" hangingPunct="1"/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Coğrafik Dağılım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6"/>
            <a:ext cx="8229600" cy="5040213"/>
          </a:xfrm>
        </p:spPr>
        <p:txBody>
          <a:bodyPr/>
          <a:lstStyle/>
          <a:p>
            <a:pPr algn="just"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Sistemik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neden olan mantarların çoğu doğada karakteristik bir </a:t>
            </a:r>
            <a:r>
              <a:rPr lang="tr-TR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ekolojik niş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 bulunmaktadır.</a:t>
            </a:r>
          </a:p>
          <a:p>
            <a:pPr algn="just"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habitat bazı mantarlar için spesifiktir. Örn.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</a:t>
            </a:r>
          </a:p>
          <a:p>
            <a:pPr algn="just"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çevrede normal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saprofitik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organizmalar üreyip çoğalırken, aynı zamanda insan ve hayvanların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infeksiyöz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partiküllere maruz kaldıkları mantar etkenleri ya da sporlarının bulunduğu kaynaklar olabilmektedir.</a:t>
            </a:r>
          </a:p>
          <a:p>
            <a:pPr algn="just"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hastalıklara tanı koyarken bu ilişkilere hakim olunması gerekmektedir. </a:t>
            </a:r>
          </a:p>
          <a:p>
            <a:pPr algn="just"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Veteriner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hastaya ilişkin kapsamlı anamneze ve hayvanların yetiştirildiği ve insanların yaşadığı bölgelere, hayvanların yetiştirme tipi, insanların seyahat geçmişi, hayvanların transport geçmişi gibi bilgilere sahip olması gerekir.</a:t>
            </a:r>
          </a:p>
          <a:p>
            <a:pPr algn="just"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bilgiler aynı zamanda hekimin tanısını doğrulaması ve ayırt edici teşhis için gereklidir.</a:t>
            </a:r>
          </a:p>
        </p:txBody>
      </p:sp>
    </p:spTree>
    <p:extLst>
      <p:ext uri="{BB962C8B-B14F-4D97-AF65-F5344CB8AC3E}">
        <p14:creationId xmlns:p14="http://schemas.microsoft.com/office/powerpoint/2010/main" val="16874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970856" y="2874437"/>
            <a:ext cx="8229600" cy="11091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Mantar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İmmunolojisi</a:t>
            </a:r>
            <a:endParaRPr lang="tr-TR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2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1350"/>
          </a:xfrm>
        </p:spPr>
        <p:txBody>
          <a:bodyPr>
            <a:normAutofit fontScale="92500"/>
          </a:bodyPr>
          <a:lstStyle/>
          <a:p>
            <a:pPr>
              <a:lnSpc>
                <a:spcPts val="24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Kronik mantar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konakçıda bir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granülomatöz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reaksiyona yol açar.</a:t>
            </a:r>
          </a:p>
          <a:p>
            <a:pPr>
              <a:lnSpc>
                <a:spcPts val="24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karşı şekillenen bağışıklık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humoral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bağışıklıktan çok hücresel bağışıklık şeklindedir.</a:t>
            </a:r>
          </a:p>
          <a:p>
            <a:pPr>
              <a:lnSpc>
                <a:spcPts val="24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Antikorlar 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dışında çoğu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mikoziste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oluşmasına karşın koruyucu olmamaktadır.</a:t>
            </a:r>
          </a:p>
          <a:p>
            <a:pPr>
              <a:lnSpc>
                <a:spcPts val="24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İnfekte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olan veya maruz kalan konakçılarda belirli bir mantara karşı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hipersensitivite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gelişebilir. Bu da insanlarda deri kızarıklıklarına neden olur.</a:t>
            </a:r>
          </a:p>
          <a:p>
            <a:pPr>
              <a:lnSpc>
                <a:spcPts val="2400"/>
              </a:lnSpc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Mikozisler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bazen derin (sistemik) ve yüzeysel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mikozisler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sınıflandırılırlar, ancak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fumigatus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gibi birtakım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 türü hem yüzeysel ve hem de sistemik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yol açabilmektedir.  </a:t>
            </a:r>
          </a:p>
        </p:txBody>
      </p:sp>
    </p:spTree>
    <p:extLst>
      <p:ext uri="{BB962C8B-B14F-4D97-AF65-F5344CB8AC3E}">
        <p14:creationId xmlns:p14="http://schemas.microsoft.com/office/powerpoint/2010/main" val="177255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1 Başlık"/>
          <p:cNvSpPr>
            <a:spLocks noGrp="1"/>
          </p:cNvSpPr>
          <p:nvPr>
            <p:ph type="title"/>
          </p:nvPr>
        </p:nvSpPr>
        <p:spPr>
          <a:xfrm>
            <a:off x="1991544" y="2780644"/>
            <a:ext cx="8229600" cy="129671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TEŞHİS</a:t>
            </a:r>
          </a:p>
        </p:txBody>
      </p:sp>
    </p:spTree>
    <p:extLst>
      <p:ext uri="{BB962C8B-B14F-4D97-AF65-F5344CB8AC3E}">
        <p14:creationId xmlns:p14="http://schemas.microsoft.com/office/powerpoint/2010/main" val="5696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13792"/>
            <a:ext cx="8229600" cy="1143000"/>
          </a:xfrm>
        </p:spPr>
        <p:txBody>
          <a:bodyPr/>
          <a:lstStyle/>
          <a:p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</a:t>
            </a:r>
            <a:r>
              <a:rPr lang="tr-TR" sz="36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İnfeksiyonlarının</a:t>
            </a:r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b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Teşhisinde Kullanılan Yöntem</a:t>
            </a:r>
          </a:p>
        </p:txBody>
      </p:sp>
      <p:sp>
        <p:nvSpPr>
          <p:cNvPr id="1167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7224" y="1789362"/>
            <a:ext cx="6995120" cy="3367831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1-)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Anamnez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2-) Klinik Bulgular</a:t>
            </a:r>
          </a:p>
          <a:p>
            <a:pPr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3-)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Nekropsi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Bulguları</a:t>
            </a:r>
          </a:p>
          <a:p>
            <a:pPr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4-)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İntradermal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Deri Testleri</a:t>
            </a:r>
          </a:p>
          <a:p>
            <a:pPr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5-) Klinik Örnekler</a:t>
            </a:r>
          </a:p>
        </p:txBody>
      </p:sp>
    </p:spTree>
    <p:extLst>
      <p:ext uri="{BB962C8B-B14F-4D97-AF65-F5344CB8AC3E}">
        <p14:creationId xmlns:p14="http://schemas.microsoft.com/office/powerpoint/2010/main" val="25887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332657"/>
            <a:ext cx="8229600" cy="6103069"/>
          </a:xfrm>
        </p:spPr>
        <p:txBody>
          <a:bodyPr/>
          <a:lstStyle/>
          <a:p>
            <a:pPr lvl="1">
              <a:buNone/>
            </a:pPr>
            <a:r>
              <a:rPr lang="tr-TR" b="1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5-) Klinik Örnekler</a:t>
            </a:r>
          </a:p>
          <a:p>
            <a:pPr algn="just">
              <a:lnSpc>
                <a:spcPts val="3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patojenleri içerdiği düşünülen saç (kıl, tüy) örnekleri ve deri kazıntıları</a:t>
            </a:r>
          </a:p>
          <a:p>
            <a:pPr algn="just">
              <a:lnSpc>
                <a:spcPts val="3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Eksudatlar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biyopsi ve dokular</a:t>
            </a:r>
          </a:p>
          <a:p>
            <a:pPr algn="just"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Çoğu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patojen çevrede yaygın olarak bulunduğu için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histopatolojik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muayene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maya hücreleri ya da bunların doku reaksiyonlarının görüntülenmesi için dokunun da alınması gerekir</a:t>
            </a:r>
          </a:p>
          <a:p>
            <a:pPr algn="just">
              <a:lnSpc>
                <a:spcPts val="3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Eğer izole edilen etken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histopatolojik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bulgular uyuşuyorsa bu teşhisi doğrular!!!</a:t>
            </a:r>
          </a:p>
          <a:p>
            <a:pPr algn="just">
              <a:lnSpc>
                <a:spcPts val="3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Histopatolojik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kesitler biyopsi örnekleri ya da dokulardan hazırlanabilir. Dondurulmuş kesitler taze dokulardan hazırlanırken, daha kalıcı doku kesitleri %10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formalin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fikse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edilmiş materyalden hazırlanır.</a:t>
            </a:r>
          </a:p>
          <a:p>
            <a:pPr>
              <a:buFontTx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6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820</Words>
  <Application>Microsoft Office PowerPoint</Application>
  <PresentationFormat>Geniş ekran</PresentationFormat>
  <Paragraphs>98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EPİDEMİYOLOJİ</vt:lpstr>
      <vt:lpstr>PowerPoint Sunusu</vt:lpstr>
      <vt:lpstr>PowerPoint Sunusu</vt:lpstr>
      <vt:lpstr>Coğrafik Dağılım</vt:lpstr>
      <vt:lpstr>Mantar İmmunolojisi</vt:lpstr>
      <vt:lpstr>PowerPoint Sunusu</vt:lpstr>
      <vt:lpstr>TEŞHİS</vt:lpstr>
      <vt:lpstr>Mantar İnfeksiyonlarının  Teşhisinde Kullanılan Yöntem</vt:lpstr>
      <vt:lpstr>PowerPoint Sunusu</vt:lpstr>
      <vt:lpstr>PowerPoint Sunusu</vt:lpstr>
      <vt:lpstr>a-) Mantarların  Direkt  Mikroskopisi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</dc:title>
  <dc:creator>Inci Basak Kaya</dc:creator>
  <cp:lastModifiedBy>Inci Basak Kaya</cp:lastModifiedBy>
  <cp:revision>1</cp:revision>
  <dcterms:created xsi:type="dcterms:W3CDTF">2019-09-27T09:01:29Z</dcterms:created>
  <dcterms:modified xsi:type="dcterms:W3CDTF">2019-09-27T09:01:38Z</dcterms:modified>
</cp:coreProperties>
</file>