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5"/>
  </p:notesMasterIdLst>
  <p:sldIdLst>
    <p:sldId id="334" r:id="rId2"/>
    <p:sldId id="335" r:id="rId3"/>
    <p:sldId id="256" r:id="rId4"/>
    <p:sldId id="257" r:id="rId5"/>
    <p:sldId id="258" r:id="rId6"/>
    <p:sldId id="259" r:id="rId7"/>
    <p:sldId id="295" r:id="rId8"/>
    <p:sldId id="261" r:id="rId9"/>
    <p:sldId id="262" r:id="rId10"/>
    <p:sldId id="296" r:id="rId11"/>
    <p:sldId id="336" r:id="rId12"/>
    <p:sldId id="337" r:id="rId13"/>
    <p:sldId id="266" r:id="rId14"/>
    <p:sldId id="267" r:id="rId15"/>
    <p:sldId id="268" r:id="rId16"/>
    <p:sldId id="269" r:id="rId17"/>
    <p:sldId id="338" r:id="rId18"/>
    <p:sldId id="270" r:id="rId19"/>
    <p:sldId id="339" r:id="rId20"/>
    <p:sldId id="271" r:id="rId21"/>
    <p:sldId id="272" r:id="rId22"/>
    <p:sldId id="273" r:id="rId23"/>
    <p:sldId id="297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38" autoAdjust="0"/>
    <p:restoredTop sz="93702"/>
  </p:normalViewPr>
  <p:slideViewPr>
    <p:cSldViewPr snapToGrid="0">
      <p:cViewPr varScale="1">
        <p:scale>
          <a:sx n="81" d="100"/>
          <a:sy n="81" d="100"/>
        </p:scale>
        <p:origin x="9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535818-8EF2-4F8B-A9D0-275318A0703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DBD380C-FD00-4ED0-A411-A11153A57CD6}">
      <dgm:prSet phldrT="[Metin]"/>
      <dgm:spPr/>
      <dgm:t>
        <a:bodyPr/>
        <a:lstStyle/>
        <a:p>
          <a:r>
            <a:rPr lang="tr-TR" dirty="0"/>
            <a:t>Pastörizasyon</a:t>
          </a:r>
        </a:p>
      </dgm:t>
    </dgm:pt>
    <dgm:pt modelId="{09D6769B-F2B8-45DE-AB8A-D6280A31F682}" type="parTrans" cxnId="{E1DB877C-2630-4362-A021-33277B92F1E0}">
      <dgm:prSet/>
      <dgm:spPr/>
      <dgm:t>
        <a:bodyPr/>
        <a:lstStyle/>
        <a:p>
          <a:endParaRPr lang="tr-TR"/>
        </a:p>
      </dgm:t>
    </dgm:pt>
    <dgm:pt modelId="{CEF73832-375A-48F9-8178-4F666318ACD3}" type="sibTrans" cxnId="{E1DB877C-2630-4362-A021-33277B92F1E0}">
      <dgm:prSet/>
      <dgm:spPr/>
      <dgm:t>
        <a:bodyPr/>
        <a:lstStyle/>
        <a:p>
          <a:endParaRPr lang="tr-TR"/>
        </a:p>
      </dgm:t>
    </dgm:pt>
    <dgm:pt modelId="{CEB9BF1A-1391-46DB-B3A3-2CAF25030F5F}">
      <dgm:prSet phldrT="[Metin]" custT="1"/>
      <dgm:spPr/>
      <dgm:t>
        <a:bodyPr/>
        <a:lstStyle/>
        <a:p>
          <a:r>
            <a:rPr lang="tr-TR" sz="2200" u="sng" dirty="0"/>
            <a:t>Uzun süreli (kesikli) ısıtma (LTLT)</a:t>
          </a:r>
          <a:r>
            <a:rPr lang="tr-TR" sz="2200" dirty="0"/>
            <a:t>     62-65 </a:t>
          </a:r>
          <a:r>
            <a:rPr lang="tr-TR" sz="2200" b="0" i="0" dirty="0"/>
            <a:t>°</a:t>
          </a:r>
          <a:r>
            <a:rPr lang="tr-TR" sz="2200" dirty="0"/>
            <a:t>C’de 30-32 </a:t>
          </a:r>
          <a:r>
            <a:rPr lang="tr-TR" sz="2200" dirty="0" err="1"/>
            <a:t>dk</a:t>
          </a:r>
          <a:endParaRPr lang="tr-TR" sz="2200" dirty="0"/>
        </a:p>
      </dgm:t>
    </dgm:pt>
    <dgm:pt modelId="{97DAD7C9-0510-432D-852D-559395A056E5}" type="parTrans" cxnId="{3E32A6C5-1DE9-47C2-A98B-E719109A028F}">
      <dgm:prSet/>
      <dgm:spPr/>
      <dgm:t>
        <a:bodyPr/>
        <a:lstStyle/>
        <a:p>
          <a:endParaRPr lang="tr-TR"/>
        </a:p>
      </dgm:t>
    </dgm:pt>
    <dgm:pt modelId="{200A0699-A8A8-41E6-AC42-53F092CD4D92}" type="sibTrans" cxnId="{3E32A6C5-1DE9-47C2-A98B-E719109A028F}">
      <dgm:prSet/>
      <dgm:spPr/>
      <dgm:t>
        <a:bodyPr/>
        <a:lstStyle/>
        <a:p>
          <a:endParaRPr lang="tr-TR"/>
        </a:p>
      </dgm:t>
    </dgm:pt>
    <dgm:pt modelId="{7306DC24-4492-4AD2-B6CB-2EAE9F14E5E1}">
      <dgm:prSet phldrT="[Metin]" custT="1"/>
      <dgm:spPr/>
      <dgm:t>
        <a:bodyPr/>
        <a:lstStyle/>
        <a:p>
          <a:r>
            <a:rPr lang="tr-TR" sz="2200" u="sng" dirty="0"/>
            <a:t>Kısa süreli ısıtma (HTST)</a:t>
          </a:r>
          <a:r>
            <a:rPr lang="tr-TR" sz="2200" dirty="0"/>
            <a:t>                   72-75 </a:t>
          </a:r>
          <a:r>
            <a:rPr lang="tr-TR" sz="2200" b="0" i="0" dirty="0"/>
            <a:t>°</a:t>
          </a:r>
          <a:r>
            <a:rPr lang="tr-TR" sz="2200" dirty="0"/>
            <a:t>C’de 15-30 </a:t>
          </a:r>
          <a:r>
            <a:rPr lang="tr-TR" sz="2200" dirty="0" err="1"/>
            <a:t>sn</a:t>
          </a:r>
          <a:endParaRPr lang="tr-TR" sz="2200" dirty="0"/>
        </a:p>
      </dgm:t>
    </dgm:pt>
    <dgm:pt modelId="{B826E62C-B4EA-41F8-8E3B-0D82DB03508D}" type="parTrans" cxnId="{DF948D08-1941-45D6-B4F5-192640E0D3B3}">
      <dgm:prSet/>
      <dgm:spPr/>
      <dgm:t>
        <a:bodyPr/>
        <a:lstStyle/>
        <a:p>
          <a:endParaRPr lang="tr-TR"/>
        </a:p>
      </dgm:t>
    </dgm:pt>
    <dgm:pt modelId="{537620B2-18C8-4380-904A-E172C9A32E00}" type="sibTrans" cxnId="{DF948D08-1941-45D6-B4F5-192640E0D3B3}">
      <dgm:prSet/>
      <dgm:spPr/>
      <dgm:t>
        <a:bodyPr/>
        <a:lstStyle/>
        <a:p>
          <a:endParaRPr lang="tr-TR"/>
        </a:p>
      </dgm:t>
    </dgm:pt>
    <dgm:pt modelId="{962DAB7C-ECA3-4BD9-A68C-ED3DFB590DB0}">
      <dgm:prSet phldrT="[Metin]"/>
      <dgm:spPr/>
      <dgm:t>
        <a:bodyPr/>
        <a:lstStyle/>
        <a:p>
          <a:r>
            <a:rPr lang="tr-TR" dirty="0"/>
            <a:t>Sterilizasyon</a:t>
          </a:r>
        </a:p>
      </dgm:t>
    </dgm:pt>
    <dgm:pt modelId="{5E29E16E-8114-423A-9991-F0063C05C192}" type="parTrans" cxnId="{217C299F-DCBE-45E7-8E80-0F9CC132B7C3}">
      <dgm:prSet/>
      <dgm:spPr/>
      <dgm:t>
        <a:bodyPr/>
        <a:lstStyle/>
        <a:p>
          <a:endParaRPr lang="tr-TR"/>
        </a:p>
      </dgm:t>
    </dgm:pt>
    <dgm:pt modelId="{ED1CCA58-563C-4204-9216-9432AD97B797}" type="sibTrans" cxnId="{217C299F-DCBE-45E7-8E80-0F9CC132B7C3}">
      <dgm:prSet/>
      <dgm:spPr/>
      <dgm:t>
        <a:bodyPr/>
        <a:lstStyle/>
        <a:p>
          <a:endParaRPr lang="tr-TR"/>
        </a:p>
      </dgm:t>
    </dgm:pt>
    <dgm:pt modelId="{E01009C0-D0C4-44BE-B062-2E0DC0BAFF81}">
      <dgm:prSet phldrT="[Metin]" custT="1"/>
      <dgm:spPr/>
      <dgm:t>
        <a:bodyPr/>
        <a:lstStyle/>
        <a:p>
          <a:pPr algn="l">
            <a:buNone/>
          </a:pPr>
          <a:r>
            <a:rPr lang="tr-TR" sz="2200" u="sng" dirty="0"/>
            <a:t>Klasik yöntem (şişede/kutuda)</a:t>
          </a:r>
          <a:r>
            <a:rPr lang="tr-TR" sz="2200" u="none" dirty="0"/>
            <a:t>   109-120 </a:t>
          </a:r>
          <a:r>
            <a:rPr lang="tr-TR" sz="2200" b="0" i="0" dirty="0"/>
            <a:t>°</a:t>
          </a:r>
          <a:r>
            <a:rPr lang="tr-TR" sz="2200" u="none" dirty="0"/>
            <a:t>C’de 20-40 </a:t>
          </a:r>
          <a:r>
            <a:rPr lang="tr-TR" sz="2200" u="none" dirty="0" err="1"/>
            <a:t>dk</a:t>
          </a:r>
          <a:endParaRPr lang="tr-TR" sz="2200" u="sng" dirty="0"/>
        </a:p>
      </dgm:t>
    </dgm:pt>
    <dgm:pt modelId="{2E4AE9A5-B8BE-4B21-85B7-E1E9706436A7}" type="parTrans" cxnId="{4FBCF29D-859F-4174-AFFC-6343911FDAF1}">
      <dgm:prSet/>
      <dgm:spPr/>
      <dgm:t>
        <a:bodyPr/>
        <a:lstStyle/>
        <a:p>
          <a:endParaRPr lang="tr-TR"/>
        </a:p>
      </dgm:t>
    </dgm:pt>
    <dgm:pt modelId="{1812043B-0419-4950-B653-969A7BBF10DD}" type="sibTrans" cxnId="{4FBCF29D-859F-4174-AFFC-6343911FDAF1}">
      <dgm:prSet/>
      <dgm:spPr/>
      <dgm:t>
        <a:bodyPr/>
        <a:lstStyle/>
        <a:p>
          <a:endParaRPr lang="tr-TR"/>
        </a:p>
      </dgm:t>
    </dgm:pt>
    <dgm:pt modelId="{E3F360D2-288D-4F09-A9B7-3ADA03D520AE}">
      <dgm:prSet phldrT="[Metin]" custT="1"/>
      <dgm:spPr/>
      <dgm:t>
        <a:bodyPr/>
        <a:lstStyle/>
        <a:p>
          <a:pPr algn="l">
            <a:buNone/>
          </a:pPr>
          <a:r>
            <a:rPr lang="tr-TR" sz="2200" u="sng" dirty="0"/>
            <a:t>Ultra-Yüksek Sıcaklıkta (UHT)</a:t>
          </a:r>
          <a:r>
            <a:rPr lang="tr-TR" sz="2200" u="none" dirty="0"/>
            <a:t>       135-150 </a:t>
          </a:r>
          <a:r>
            <a:rPr lang="tr-TR" sz="2200" b="0" i="0" dirty="0"/>
            <a:t>°</a:t>
          </a:r>
          <a:r>
            <a:rPr lang="tr-TR" sz="2200" u="none" dirty="0"/>
            <a:t>C’de 2-20 </a:t>
          </a:r>
          <a:r>
            <a:rPr lang="tr-TR" sz="2200" u="none" dirty="0" err="1"/>
            <a:t>sn</a:t>
          </a:r>
          <a:r>
            <a:rPr lang="tr-TR" sz="2200" u="none" dirty="0"/>
            <a:t>  </a:t>
          </a:r>
          <a:r>
            <a:rPr lang="tr-TR" sz="2200" u="none" dirty="0" err="1"/>
            <a:t>İndirektDirekt</a:t>
          </a:r>
          <a:r>
            <a:rPr lang="tr-TR" sz="2200" u="none" dirty="0"/>
            <a:t> (enjeksiyon veya </a:t>
          </a:r>
          <a:r>
            <a:rPr lang="tr-TR" sz="2200" u="none" dirty="0" err="1"/>
            <a:t>infüzyon</a:t>
          </a:r>
          <a:r>
            <a:rPr lang="tr-TR" sz="2200" u="none" dirty="0"/>
            <a:t>)</a:t>
          </a:r>
          <a:endParaRPr lang="tr-TR" sz="2200" u="sng" dirty="0"/>
        </a:p>
      </dgm:t>
    </dgm:pt>
    <dgm:pt modelId="{914E9A90-34F8-4432-9BB9-F3F0647FBFBB}" type="parTrans" cxnId="{F4903743-CA1D-47D9-B354-1577546E6DA8}">
      <dgm:prSet/>
      <dgm:spPr/>
      <dgm:t>
        <a:bodyPr/>
        <a:lstStyle/>
        <a:p>
          <a:endParaRPr lang="tr-TR"/>
        </a:p>
      </dgm:t>
    </dgm:pt>
    <dgm:pt modelId="{0A4AB00D-ECE7-435D-8439-B995CC3F83AC}" type="sibTrans" cxnId="{F4903743-CA1D-47D9-B354-1577546E6DA8}">
      <dgm:prSet/>
      <dgm:spPr/>
      <dgm:t>
        <a:bodyPr/>
        <a:lstStyle/>
        <a:p>
          <a:endParaRPr lang="tr-TR"/>
        </a:p>
      </dgm:t>
    </dgm:pt>
    <dgm:pt modelId="{522501AC-782F-4685-8E7D-2DB2D6BA7D0D}">
      <dgm:prSet phldrT="[Metin]" custT="1"/>
      <dgm:spPr/>
      <dgm:t>
        <a:bodyPr/>
        <a:lstStyle/>
        <a:p>
          <a:r>
            <a:rPr lang="tr-TR" sz="2200" u="sng" dirty="0"/>
            <a:t>Yüksek sıcaklıkta ısıtma (HP)</a:t>
          </a:r>
          <a:r>
            <a:rPr lang="tr-TR" sz="2200" dirty="0"/>
            <a:t>          85-127 </a:t>
          </a:r>
          <a:r>
            <a:rPr lang="tr-TR" sz="2200" b="0" i="0" dirty="0"/>
            <a:t>°</a:t>
          </a:r>
          <a:r>
            <a:rPr lang="tr-TR" sz="2200" dirty="0"/>
            <a:t>C’de 2-4 </a:t>
          </a:r>
          <a:r>
            <a:rPr lang="tr-TR" sz="2200" dirty="0" err="1"/>
            <a:t>sn</a:t>
          </a:r>
          <a:endParaRPr lang="tr-TR" sz="2200" dirty="0"/>
        </a:p>
      </dgm:t>
    </dgm:pt>
    <dgm:pt modelId="{8E7AE463-33C1-44EA-80FB-0B05D38B31CA}" type="parTrans" cxnId="{3C89EA65-B2A3-4887-85A9-0C68FFC25D45}">
      <dgm:prSet/>
      <dgm:spPr/>
      <dgm:t>
        <a:bodyPr/>
        <a:lstStyle/>
        <a:p>
          <a:endParaRPr lang="en-US"/>
        </a:p>
      </dgm:t>
    </dgm:pt>
    <dgm:pt modelId="{7D1C7BCD-9C17-4394-904D-38B953DED0CB}" type="sibTrans" cxnId="{3C89EA65-B2A3-4887-85A9-0C68FFC25D45}">
      <dgm:prSet/>
      <dgm:spPr/>
      <dgm:t>
        <a:bodyPr/>
        <a:lstStyle/>
        <a:p>
          <a:endParaRPr lang="en-US"/>
        </a:p>
      </dgm:t>
    </dgm:pt>
    <dgm:pt modelId="{8969FF92-77E9-4FB7-9D55-EDD36D885CD6}" type="pres">
      <dgm:prSet presAssocID="{17535818-8EF2-4F8B-A9D0-275318A07036}" presName="Name0" presStyleCnt="0">
        <dgm:presLayoutVars>
          <dgm:dir val="rev"/>
          <dgm:animLvl val="lvl"/>
          <dgm:resizeHandles val="exact"/>
        </dgm:presLayoutVars>
      </dgm:prSet>
      <dgm:spPr/>
    </dgm:pt>
    <dgm:pt modelId="{58692734-58D0-403C-BBBB-27B35469E796}" type="pres">
      <dgm:prSet presAssocID="{BDBD380C-FD00-4ED0-A411-A11153A57CD6}" presName="linNode" presStyleCnt="0"/>
      <dgm:spPr/>
    </dgm:pt>
    <dgm:pt modelId="{C18ED43F-AECE-46B4-AE5D-F58697EA038A}" type="pres">
      <dgm:prSet presAssocID="{BDBD380C-FD00-4ED0-A411-A11153A57CD6}" presName="parentText" presStyleLbl="node1" presStyleIdx="0" presStyleCnt="2" custScaleX="65036" custScaleY="86643">
        <dgm:presLayoutVars>
          <dgm:chMax val="1"/>
          <dgm:bulletEnabled val="1"/>
        </dgm:presLayoutVars>
      </dgm:prSet>
      <dgm:spPr/>
    </dgm:pt>
    <dgm:pt modelId="{5D28E040-6EB8-492E-A566-653C399063D0}" type="pres">
      <dgm:prSet presAssocID="{BDBD380C-FD00-4ED0-A411-A11153A57CD6}" presName="descendantText" presStyleLbl="alignAccFollowNode1" presStyleIdx="0" presStyleCnt="2" custScaleX="108155" custScaleY="119178">
        <dgm:presLayoutVars>
          <dgm:bulletEnabled val="1"/>
        </dgm:presLayoutVars>
      </dgm:prSet>
      <dgm:spPr/>
    </dgm:pt>
    <dgm:pt modelId="{C0A3C63C-D1A5-42F1-913A-EA059C4F1149}" type="pres">
      <dgm:prSet presAssocID="{CEF73832-375A-48F9-8178-4F666318ACD3}" presName="sp" presStyleCnt="0"/>
      <dgm:spPr/>
    </dgm:pt>
    <dgm:pt modelId="{78CB7DFF-E46E-49E7-A7E6-17EF4D7D0A0B}" type="pres">
      <dgm:prSet presAssocID="{962DAB7C-ECA3-4BD9-A68C-ED3DFB590DB0}" presName="linNode" presStyleCnt="0"/>
      <dgm:spPr/>
    </dgm:pt>
    <dgm:pt modelId="{40A5AD2A-3A5F-4A48-9412-66C24FB59A71}" type="pres">
      <dgm:prSet presAssocID="{962DAB7C-ECA3-4BD9-A68C-ED3DFB590DB0}" presName="parentText" presStyleLbl="node1" presStyleIdx="1" presStyleCnt="2" custScaleX="63540" custScaleY="85622">
        <dgm:presLayoutVars>
          <dgm:chMax val="1"/>
          <dgm:bulletEnabled val="1"/>
        </dgm:presLayoutVars>
      </dgm:prSet>
      <dgm:spPr/>
    </dgm:pt>
    <dgm:pt modelId="{FC73FE0B-E74D-41AE-8C84-1E0A67CD3E96}" type="pres">
      <dgm:prSet presAssocID="{962DAB7C-ECA3-4BD9-A68C-ED3DFB590DB0}" presName="descendantText" presStyleLbl="alignAccFollowNode1" presStyleIdx="1" presStyleCnt="2" custScaleX="109532" custScaleY="107789">
        <dgm:presLayoutVars>
          <dgm:bulletEnabled val="1"/>
        </dgm:presLayoutVars>
      </dgm:prSet>
      <dgm:spPr/>
    </dgm:pt>
  </dgm:ptLst>
  <dgm:cxnLst>
    <dgm:cxn modelId="{DF948D08-1941-45D6-B4F5-192640E0D3B3}" srcId="{BDBD380C-FD00-4ED0-A411-A11153A57CD6}" destId="{7306DC24-4492-4AD2-B6CB-2EAE9F14E5E1}" srcOrd="1" destOrd="0" parTransId="{B826E62C-B4EA-41F8-8E3B-0D82DB03508D}" sibTransId="{537620B2-18C8-4380-904A-E172C9A32E00}"/>
    <dgm:cxn modelId="{F108330B-F31D-4D6A-965F-E9F96DCE8A24}" type="presOf" srcId="{7306DC24-4492-4AD2-B6CB-2EAE9F14E5E1}" destId="{5D28E040-6EB8-492E-A566-653C399063D0}" srcOrd="0" destOrd="1" presId="urn:microsoft.com/office/officeart/2005/8/layout/vList5"/>
    <dgm:cxn modelId="{F4903743-CA1D-47D9-B354-1577546E6DA8}" srcId="{962DAB7C-ECA3-4BD9-A68C-ED3DFB590DB0}" destId="{E3F360D2-288D-4F09-A9B7-3ADA03D520AE}" srcOrd="1" destOrd="0" parTransId="{914E9A90-34F8-4432-9BB9-F3F0647FBFBB}" sibTransId="{0A4AB00D-ECE7-435D-8439-B995CC3F83AC}"/>
    <dgm:cxn modelId="{3C89EA65-B2A3-4887-85A9-0C68FFC25D45}" srcId="{BDBD380C-FD00-4ED0-A411-A11153A57CD6}" destId="{522501AC-782F-4685-8E7D-2DB2D6BA7D0D}" srcOrd="2" destOrd="0" parTransId="{8E7AE463-33C1-44EA-80FB-0B05D38B31CA}" sibTransId="{7D1C7BCD-9C17-4394-904D-38B953DED0CB}"/>
    <dgm:cxn modelId="{FDDD4867-E261-4FBE-9460-B9D7FA6019F8}" type="presOf" srcId="{522501AC-782F-4685-8E7D-2DB2D6BA7D0D}" destId="{5D28E040-6EB8-492E-A566-653C399063D0}" srcOrd="0" destOrd="2" presId="urn:microsoft.com/office/officeart/2005/8/layout/vList5"/>
    <dgm:cxn modelId="{01729848-919C-496F-910D-BFC485315B3D}" type="presOf" srcId="{E3F360D2-288D-4F09-A9B7-3ADA03D520AE}" destId="{FC73FE0B-E74D-41AE-8C84-1E0A67CD3E96}" srcOrd="0" destOrd="1" presId="urn:microsoft.com/office/officeart/2005/8/layout/vList5"/>
    <dgm:cxn modelId="{24D4C76A-7FB4-4DD9-AE1D-875B819839CD}" type="presOf" srcId="{962DAB7C-ECA3-4BD9-A68C-ED3DFB590DB0}" destId="{40A5AD2A-3A5F-4A48-9412-66C24FB59A71}" srcOrd="0" destOrd="0" presId="urn:microsoft.com/office/officeart/2005/8/layout/vList5"/>
    <dgm:cxn modelId="{E1DB877C-2630-4362-A021-33277B92F1E0}" srcId="{17535818-8EF2-4F8B-A9D0-275318A07036}" destId="{BDBD380C-FD00-4ED0-A411-A11153A57CD6}" srcOrd="0" destOrd="0" parTransId="{09D6769B-F2B8-45DE-AB8A-D6280A31F682}" sibTransId="{CEF73832-375A-48F9-8178-4F666318ACD3}"/>
    <dgm:cxn modelId="{B7765E82-A7CE-415F-AD72-FCAFAAF4DE3F}" type="presOf" srcId="{E01009C0-D0C4-44BE-B062-2E0DC0BAFF81}" destId="{FC73FE0B-E74D-41AE-8C84-1E0A67CD3E96}" srcOrd="0" destOrd="0" presId="urn:microsoft.com/office/officeart/2005/8/layout/vList5"/>
    <dgm:cxn modelId="{4FBCF29D-859F-4174-AFFC-6343911FDAF1}" srcId="{962DAB7C-ECA3-4BD9-A68C-ED3DFB590DB0}" destId="{E01009C0-D0C4-44BE-B062-2E0DC0BAFF81}" srcOrd="0" destOrd="0" parTransId="{2E4AE9A5-B8BE-4B21-85B7-E1E9706436A7}" sibTransId="{1812043B-0419-4950-B653-969A7BBF10DD}"/>
    <dgm:cxn modelId="{217C299F-DCBE-45E7-8E80-0F9CC132B7C3}" srcId="{17535818-8EF2-4F8B-A9D0-275318A07036}" destId="{962DAB7C-ECA3-4BD9-A68C-ED3DFB590DB0}" srcOrd="1" destOrd="0" parTransId="{5E29E16E-8114-423A-9991-F0063C05C192}" sibTransId="{ED1CCA58-563C-4204-9216-9432AD97B797}"/>
    <dgm:cxn modelId="{6799ADC0-5D4D-404B-813B-A8E23FA76407}" type="presOf" srcId="{17535818-8EF2-4F8B-A9D0-275318A07036}" destId="{8969FF92-77E9-4FB7-9D55-EDD36D885CD6}" srcOrd="0" destOrd="0" presId="urn:microsoft.com/office/officeart/2005/8/layout/vList5"/>
    <dgm:cxn modelId="{3E32A6C5-1DE9-47C2-A98B-E719109A028F}" srcId="{BDBD380C-FD00-4ED0-A411-A11153A57CD6}" destId="{CEB9BF1A-1391-46DB-B3A3-2CAF25030F5F}" srcOrd="0" destOrd="0" parTransId="{97DAD7C9-0510-432D-852D-559395A056E5}" sibTransId="{200A0699-A8A8-41E6-AC42-53F092CD4D92}"/>
    <dgm:cxn modelId="{5531A5CB-B5EA-4426-99DA-BA5796AC4B74}" type="presOf" srcId="{CEB9BF1A-1391-46DB-B3A3-2CAF25030F5F}" destId="{5D28E040-6EB8-492E-A566-653C399063D0}" srcOrd="0" destOrd="0" presId="urn:microsoft.com/office/officeart/2005/8/layout/vList5"/>
    <dgm:cxn modelId="{2AAFE8D8-C0DF-4784-B80A-9A4A7D2707AC}" type="presOf" srcId="{BDBD380C-FD00-4ED0-A411-A11153A57CD6}" destId="{C18ED43F-AECE-46B4-AE5D-F58697EA038A}" srcOrd="0" destOrd="0" presId="urn:microsoft.com/office/officeart/2005/8/layout/vList5"/>
    <dgm:cxn modelId="{D46F2A22-AAD8-48BB-BB16-8AF706CD5935}" type="presParOf" srcId="{8969FF92-77E9-4FB7-9D55-EDD36D885CD6}" destId="{58692734-58D0-403C-BBBB-27B35469E796}" srcOrd="0" destOrd="0" presId="urn:microsoft.com/office/officeart/2005/8/layout/vList5"/>
    <dgm:cxn modelId="{F5DDE7C7-ACB8-4799-8068-C8F71F6D1153}" type="presParOf" srcId="{58692734-58D0-403C-BBBB-27B35469E796}" destId="{C18ED43F-AECE-46B4-AE5D-F58697EA038A}" srcOrd="0" destOrd="0" presId="urn:microsoft.com/office/officeart/2005/8/layout/vList5"/>
    <dgm:cxn modelId="{BA90B0AE-CF1D-4D6D-B3FD-991D5FF108F4}" type="presParOf" srcId="{58692734-58D0-403C-BBBB-27B35469E796}" destId="{5D28E040-6EB8-492E-A566-653C399063D0}" srcOrd="1" destOrd="0" presId="urn:microsoft.com/office/officeart/2005/8/layout/vList5"/>
    <dgm:cxn modelId="{9449FFA6-C69D-4672-9F9C-B2F50239C6E1}" type="presParOf" srcId="{8969FF92-77E9-4FB7-9D55-EDD36D885CD6}" destId="{C0A3C63C-D1A5-42F1-913A-EA059C4F1149}" srcOrd="1" destOrd="0" presId="urn:microsoft.com/office/officeart/2005/8/layout/vList5"/>
    <dgm:cxn modelId="{A2428431-5BC2-492F-BA21-67188AC99156}" type="presParOf" srcId="{8969FF92-77E9-4FB7-9D55-EDD36D885CD6}" destId="{78CB7DFF-E46E-49E7-A7E6-17EF4D7D0A0B}" srcOrd="2" destOrd="0" presId="urn:microsoft.com/office/officeart/2005/8/layout/vList5"/>
    <dgm:cxn modelId="{F9E9D664-AA28-43B9-BEAF-085F2189DB17}" type="presParOf" srcId="{78CB7DFF-E46E-49E7-A7E6-17EF4D7D0A0B}" destId="{40A5AD2A-3A5F-4A48-9412-66C24FB59A71}" srcOrd="0" destOrd="0" presId="urn:microsoft.com/office/officeart/2005/8/layout/vList5"/>
    <dgm:cxn modelId="{7D242A34-0216-4247-9A99-05691C2A07CA}" type="presParOf" srcId="{78CB7DFF-E46E-49E7-A7E6-17EF4D7D0A0B}" destId="{FC73FE0B-E74D-41AE-8C84-1E0A67CD3E9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8E040-6EB8-492E-A566-653C399063D0}">
      <dsp:nvSpPr>
        <dsp:cNvPr id="0" name=""/>
        <dsp:cNvSpPr/>
      </dsp:nvSpPr>
      <dsp:spPr>
        <a:xfrm rot="16200000">
          <a:off x="3346986" y="-2892032"/>
          <a:ext cx="2314663" cy="810571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200" u="sng" kern="1200" dirty="0"/>
            <a:t>Uzun süreli (kesikli) ısıtma (LTLT)</a:t>
          </a:r>
          <a:r>
            <a:rPr lang="tr-TR" sz="2200" kern="1200" dirty="0"/>
            <a:t>     62-65 </a:t>
          </a:r>
          <a:r>
            <a:rPr lang="tr-TR" sz="2200" b="0" i="0" kern="1200" dirty="0"/>
            <a:t>°</a:t>
          </a:r>
          <a:r>
            <a:rPr lang="tr-TR" sz="2200" kern="1200" dirty="0"/>
            <a:t>C’de 30-32 </a:t>
          </a:r>
          <a:r>
            <a:rPr lang="tr-TR" sz="2200" kern="1200" dirty="0" err="1"/>
            <a:t>dk</a:t>
          </a:r>
          <a:endParaRPr lang="tr-TR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200" u="sng" kern="1200" dirty="0"/>
            <a:t>Kısa süreli ısıtma (HTST)</a:t>
          </a:r>
          <a:r>
            <a:rPr lang="tr-TR" sz="2200" kern="1200" dirty="0"/>
            <a:t>                   72-75 </a:t>
          </a:r>
          <a:r>
            <a:rPr lang="tr-TR" sz="2200" b="0" i="0" kern="1200" dirty="0"/>
            <a:t>°</a:t>
          </a:r>
          <a:r>
            <a:rPr lang="tr-TR" sz="2200" kern="1200" dirty="0"/>
            <a:t>C’de 15-30 </a:t>
          </a:r>
          <a:r>
            <a:rPr lang="tr-TR" sz="2200" kern="1200" dirty="0" err="1"/>
            <a:t>sn</a:t>
          </a:r>
          <a:endParaRPr lang="tr-TR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200" u="sng" kern="1200" dirty="0"/>
            <a:t>Yüksek sıcaklıkta ısıtma (HP)</a:t>
          </a:r>
          <a:r>
            <a:rPr lang="tr-TR" sz="2200" kern="1200" dirty="0"/>
            <a:t>          85-127 </a:t>
          </a:r>
          <a:r>
            <a:rPr lang="tr-TR" sz="2200" b="0" i="0" kern="1200" dirty="0"/>
            <a:t>°</a:t>
          </a:r>
          <a:r>
            <a:rPr lang="tr-TR" sz="2200" kern="1200" dirty="0"/>
            <a:t>C’de 2-4 </a:t>
          </a:r>
          <a:r>
            <a:rPr lang="tr-TR" sz="2200" kern="1200" dirty="0" err="1"/>
            <a:t>sn</a:t>
          </a:r>
          <a:endParaRPr lang="tr-TR" sz="2200" kern="1200" dirty="0"/>
        </a:p>
      </dsp:txBody>
      <dsp:txXfrm rot="5400000">
        <a:off x="564455" y="116485"/>
        <a:ext cx="7992720" cy="2088677"/>
      </dsp:txXfrm>
    </dsp:sp>
    <dsp:sp modelId="{C18ED43F-AECE-46B4-AE5D-F58697EA038A}">
      <dsp:nvSpPr>
        <dsp:cNvPr id="0" name=""/>
        <dsp:cNvSpPr/>
      </dsp:nvSpPr>
      <dsp:spPr>
        <a:xfrm>
          <a:off x="8557175" y="109091"/>
          <a:ext cx="2741706" cy="21034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Pastörizasyon</a:t>
          </a:r>
        </a:p>
      </dsp:txBody>
      <dsp:txXfrm>
        <a:off x="8659858" y="211774"/>
        <a:ext cx="2536340" cy="1898098"/>
      </dsp:txXfrm>
    </dsp:sp>
    <dsp:sp modelId="{FC73FE0B-E74D-41AE-8C84-1E0A67CD3E96}">
      <dsp:nvSpPr>
        <dsp:cNvPr id="0" name=""/>
        <dsp:cNvSpPr/>
      </dsp:nvSpPr>
      <dsp:spPr>
        <a:xfrm rot="16200000">
          <a:off x="3469051" y="-618180"/>
          <a:ext cx="2093467" cy="820891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tr-TR" sz="2200" u="sng" kern="1200" dirty="0"/>
            <a:t>Klasik yöntem (şişede/kutuda)</a:t>
          </a:r>
          <a:r>
            <a:rPr lang="tr-TR" sz="2200" u="none" kern="1200" dirty="0"/>
            <a:t>   109-120 </a:t>
          </a:r>
          <a:r>
            <a:rPr lang="tr-TR" sz="2200" b="0" i="0" kern="1200" dirty="0"/>
            <a:t>°</a:t>
          </a:r>
          <a:r>
            <a:rPr lang="tr-TR" sz="2200" u="none" kern="1200" dirty="0"/>
            <a:t>C’de 20-40 </a:t>
          </a:r>
          <a:r>
            <a:rPr lang="tr-TR" sz="2200" u="none" kern="1200" dirty="0" err="1"/>
            <a:t>dk</a:t>
          </a:r>
          <a:endParaRPr lang="tr-TR" sz="2200" u="sng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tr-TR" sz="2200" u="sng" kern="1200" dirty="0"/>
            <a:t>Ultra-Yüksek Sıcaklıkta (UHT)</a:t>
          </a:r>
          <a:r>
            <a:rPr lang="tr-TR" sz="2200" u="none" kern="1200" dirty="0"/>
            <a:t>       135-150 </a:t>
          </a:r>
          <a:r>
            <a:rPr lang="tr-TR" sz="2200" b="0" i="0" kern="1200" dirty="0"/>
            <a:t>°</a:t>
          </a:r>
          <a:r>
            <a:rPr lang="tr-TR" sz="2200" u="none" kern="1200" dirty="0"/>
            <a:t>C’de 2-20 </a:t>
          </a:r>
          <a:r>
            <a:rPr lang="tr-TR" sz="2200" u="none" kern="1200" dirty="0" err="1"/>
            <a:t>sn</a:t>
          </a:r>
          <a:r>
            <a:rPr lang="tr-TR" sz="2200" u="none" kern="1200" dirty="0"/>
            <a:t>  </a:t>
          </a:r>
          <a:r>
            <a:rPr lang="tr-TR" sz="2200" u="none" kern="1200" dirty="0" err="1"/>
            <a:t>İndirektDirekt</a:t>
          </a:r>
          <a:r>
            <a:rPr lang="tr-TR" sz="2200" u="none" kern="1200" dirty="0"/>
            <a:t> (enjeksiyon veya </a:t>
          </a:r>
          <a:r>
            <a:rPr lang="tr-TR" sz="2200" u="none" kern="1200" dirty="0" err="1"/>
            <a:t>infüzyon</a:t>
          </a:r>
          <a:r>
            <a:rPr lang="tr-TR" sz="2200" u="none" kern="1200" dirty="0"/>
            <a:t>)</a:t>
          </a:r>
          <a:endParaRPr lang="tr-TR" sz="2200" u="sng" kern="1200" dirty="0"/>
        </a:p>
      </dsp:txBody>
      <dsp:txXfrm rot="5400000">
        <a:off x="513524" y="2541737"/>
        <a:ext cx="8106718" cy="1889077"/>
      </dsp:txXfrm>
    </dsp:sp>
    <dsp:sp modelId="{40A5AD2A-3A5F-4A48-9412-66C24FB59A71}">
      <dsp:nvSpPr>
        <dsp:cNvPr id="0" name=""/>
        <dsp:cNvSpPr/>
      </dsp:nvSpPr>
      <dsp:spPr>
        <a:xfrm>
          <a:off x="8620241" y="2446937"/>
          <a:ext cx="2678640" cy="2078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Sterilizasyon</a:t>
          </a:r>
        </a:p>
      </dsp:txBody>
      <dsp:txXfrm>
        <a:off x="8721714" y="2548410"/>
        <a:ext cx="2475694" cy="1875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6B153-7938-8D4A-85BD-F5203EC6EC00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36BB1-8387-0646-B075-F36C8F6AC5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987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73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72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548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700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483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232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040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537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12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11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14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78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899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50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46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7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11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433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/>
              <a:t>ISIL İŞLEMİN SÜTÜN NİTELİKLERİ ÜZERİNE ETKİSİ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32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id="{DF1E0CA4-86C6-4D3A-BBA8-31E36F2D4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1717"/>
            <a:ext cx="10515600" cy="748058"/>
          </a:xfrm>
        </p:spPr>
        <p:txBody>
          <a:bodyPr>
            <a:normAutofit/>
          </a:bodyPr>
          <a:lstStyle/>
          <a:p>
            <a:r>
              <a:rPr lang="tr-TR" sz="3200" dirty="0"/>
              <a:t>Sütte ısıl işlem uygulaması;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E9FA1A49-B1E2-4186-A3B3-8400CE8F5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28396"/>
            <a:ext cx="11168743" cy="462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           </a:t>
            </a:r>
          </a:p>
          <a:p>
            <a:pPr marL="719138" indent="-273050"/>
            <a:r>
              <a:rPr lang="tr-TR" sz="2200" dirty="0"/>
              <a:t>Serum proteinlerinde </a:t>
            </a:r>
            <a:r>
              <a:rPr lang="tr-TR" sz="2200" dirty="0" err="1"/>
              <a:t>denatürasyona</a:t>
            </a:r>
            <a:r>
              <a:rPr lang="tr-TR" sz="2200" dirty="0"/>
              <a:t> neden olmaktadır. </a:t>
            </a:r>
          </a:p>
          <a:p>
            <a:pPr marL="446088" indent="0">
              <a:buNone/>
            </a:pPr>
            <a:r>
              <a:rPr lang="tr-TR" sz="2200" dirty="0" err="1"/>
              <a:t>Denaturasyon</a:t>
            </a:r>
            <a:r>
              <a:rPr lang="tr-TR" sz="2200" dirty="0"/>
              <a:t> beslenme açısından herhangi bir olumsuzluk yaratmamakta, aksine </a:t>
            </a:r>
            <a:r>
              <a:rPr lang="tr-TR" sz="2200" dirty="0" err="1"/>
              <a:t>denatürasyona</a:t>
            </a:r>
            <a:r>
              <a:rPr lang="tr-TR" sz="2200" dirty="0"/>
              <a:t> uğrayan serum proteinlerinin </a:t>
            </a:r>
            <a:r>
              <a:rPr lang="tr-TR" sz="2200" dirty="0" err="1"/>
              <a:t>sindirilebilirliği</a:t>
            </a:r>
            <a:r>
              <a:rPr lang="tr-TR" sz="2200" dirty="0"/>
              <a:t> artış göstermektedir.</a:t>
            </a:r>
          </a:p>
          <a:p>
            <a:pPr marL="446088" indent="0">
              <a:buNone/>
            </a:pPr>
            <a:r>
              <a:rPr lang="tr-TR" sz="2200" dirty="0"/>
              <a:t>Isıtma sonucu; </a:t>
            </a:r>
          </a:p>
          <a:p>
            <a:pPr marL="788988"/>
            <a:r>
              <a:rPr lang="tr-TR" sz="2200" dirty="0"/>
              <a:t>Proteinler açılmakta ve enzimlerin kolay parçalayacağı hale gelmektedir.</a:t>
            </a:r>
          </a:p>
          <a:p>
            <a:pPr marL="788988"/>
            <a:r>
              <a:rPr lang="tr-TR" sz="2200" dirty="0"/>
              <a:t>Isıtılmış süt proteinlerinin midedeki asitli ortamda daha ince </a:t>
            </a:r>
            <a:r>
              <a:rPr lang="tr-TR" sz="2200" dirty="0" err="1"/>
              <a:t>zerreli</a:t>
            </a:r>
            <a:r>
              <a:rPr lang="tr-TR" sz="2200" dirty="0"/>
              <a:t> pıhtı oluşturması ve </a:t>
            </a:r>
          </a:p>
          <a:p>
            <a:pPr marL="788988"/>
            <a:r>
              <a:rPr lang="tr-TR" sz="2200" dirty="0"/>
              <a:t>ısıl işlemle </a:t>
            </a:r>
            <a:r>
              <a:rPr lang="tr-TR" sz="2200" dirty="0" err="1"/>
              <a:t>tripsin</a:t>
            </a:r>
            <a:r>
              <a:rPr lang="tr-TR" sz="2200" dirty="0"/>
              <a:t> inhibitörlerinin </a:t>
            </a:r>
            <a:r>
              <a:rPr lang="tr-TR" sz="2200" dirty="0" err="1"/>
              <a:t>inaktif</a:t>
            </a:r>
            <a:r>
              <a:rPr lang="tr-TR" sz="2200" dirty="0"/>
              <a:t> olması da </a:t>
            </a:r>
            <a:r>
              <a:rPr lang="tr-TR" sz="2200" dirty="0" err="1"/>
              <a:t>sindirebilirliği</a:t>
            </a:r>
            <a:r>
              <a:rPr lang="tr-TR" sz="2200" dirty="0"/>
              <a:t> artırır. </a:t>
            </a:r>
          </a:p>
          <a:p>
            <a:pPr marL="446088" indent="0">
              <a:buNone/>
            </a:pPr>
            <a:endParaRPr lang="tr-TR" sz="2200" dirty="0"/>
          </a:p>
          <a:p>
            <a:pPr marL="457200" lvl="1" indent="0">
              <a:spcBef>
                <a:spcPts val="400"/>
              </a:spcBef>
              <a:buNone/>
            </a:pPr>
            <a:endParaRPr lang="tr-TR" sz="2200" dirty="0"/>
          </a:p>
          <a:p>
            <a:pPr lvl="1">
              <a:spcBef>
                <a:spcPts val="400"/>
              </a:spcBef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00784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780" y="2429328"/>
            <a:ext cx="10111760" cy="3873500"/>
          </a:xfrm>
        </p:spPr>
        <p:txBody>
          <a:bodyPr>
            <a:normAutofit lnSpcReduction="10000"/>
          </a:bodyPr>
          <a:lstStyle/>
          <a:p>
            <a:pPr lvl="1">
              <a:spcBef>
                <a:spcPts val="400"/>
              </a:spcBef>
            </a:pPr>
            <a:r>
              <a:rPr lang="tr-TR" sz="2400" dirty="0"/>
              <a:t>Proteinlerin </a:t>
            </a:r>
            <a:r>
              <a:rPr lang="tr-TR" sz="2400" dirty="0" err="1"/>
              <a:t>sindirilebilirliği</a:t>
            </a:r>
            <a:r>
              <a:rPr lang="tr-TR" sz="2400" dirty="0"/>
              <a:t> yalnızca </a:t>
            </a:r>
            <a:r>
              <a:rPr lang="tr-TR" sz="2400" u="sng" dirty="0"/>
              <a:t>120 </a:t>
            </a:r>
            <a:r>
              <a:rPr lang="tr-TR" sz="2400" dirty="0"/>
              <a:t>°</a:t>
            </a:r>
            <a:r>
              <a:rPr lang="tr-TR" sz="2400" u="sng" dirty="0"/>
              <a:t>C’de 80 </a:t>
            </a:r>
            <a:r>
              <a:rPr lang="tr-TR" sz="2400" u="sng" dirty="0" err="1"/>
              <a:t>dk</a:t>
            </a:r>
            <a:r>
              <a:rPr lang="tr-TR" sz="2400" u="sng" dirty="0"/>
              <a:t> </a:t>
            </a:r>
            <a:r>
              <a:rPr lang="tr-TR" sz="2400" dirty="0"/>
              <a:t>süreyle ısıtma sırasında olumsuz yönde etkilenmektedir.</a:t>
            </a:r>
          </a:p>
          <a:p>
            <a:pPr lvl="1">
              <a:spcBef>
                <a:spcPts val="400"/>
              </a:spcBef>
            </a:pPr>
            <a:endParaRPr lang="tr-TR" sz="2400" dirty="0"/>
          </a:p>
          <a:p>
            <a:pPr lvl="1">
              <a:spcBef>
                <a:spcPts val="400"/>
              </a:spcBef>
            </a:pPr>
            <a:r>
              <a:rPr lang="tr-TR" sz="2400" dirty="0"/>
              <a:t>Serum proteinlerinin ısıyla </a:t>
            </a:r>
            <a:r>
              <a:rPr lang="tr-TR" sz="2400" dirty="0" err="1"/>
              <a:t>denatürasyona</a:t>
            </a:r>
            <a:r>
              <a:rPr lang="tr-TR" sz="2400" dirty="0"/>
              <a:t> uğraması sonucu </a:t>
            </a:r>
            <a:r>
              <a:rPr lang="tr-TR" sz="2400" u="sng" dirty="0" err="1"/>
              <a:t>alerjenik</a:t>
            </a:r>
            <a:r>
              <a:rPr lang="tr-TR" sz="2400" u="sng" dirty="0"/>
              <a:t> kapasitesi</a:t>
            </a:r>
            <a:r>
              <a:rPr lang="tr-TR" sz="2400" dirty="0"/>
              <a:t> azalmaktadır.</a:t>
            </a:r>
          </a:p>
          <a:p>
            <a:pPr lvl="1">
              <a:spcBef>
                <a:spcPts val="400"/>
              </a:spcBef>
            </a:pPr>
            <a:endParaRPr lang="tr-TR" sz="2400" dirty="0"/>
          </a:p>
          <a:p>
            <a:pPr lvl="1">
              <a:spcBef>
                <a:spcPts val="400"/>
              </a:spcBef>
            </a:pPr>
            <a:r>
              <a:rPr lang="tr-TR" sz="2400" dirty="0"/>
              <a:t>Sütün serum proteinleri fraksiyonlarında yer alan </a:t>
            </a:r>
            <a:r>
              <a:rPr lang="tr-TR" sz="2400" dirty="0" err="1"/>
              <a:t>antimikrobiyel</a:t>
            </a:r>
            <a:r>
              <a:rPr lang="tr-TR" sz="2400" dirty="0"/>
              <a:t> özelliklere sahip maddelerin (</a:t>
            </a:r>
            <a:r>
              <a:rPr lang="tr-TR" sz="2400" dirty="0" err="1"/>
              <a:t>laktoferrin</a:t>
            </a:r>
            <a:r>
              <a:rPr lang="tr-TR" sz="2400" dirty="0"/>
              <a:t>, </a:t>
            </a:r>
            <a:r>
              <a:rPr lang="tr-TR" sz="2400" dirty="0" err="1"/>
              <a:t>lizozim</a:t>
            </a:r>
            <a:r>
              <a:rPr lang="tr-TR" sz="2400" dirty="0"/>
              <a:t> ve </a:t>
            </a:r>
            <a:r>
              <a:rPr lang="tr-TR" sz="2400" dirty="0" err="1"/>
              <a:t>laktoperoksidaz</a:t>
            </a:r>
            <a:r>
              <a:rPr lang="tr-TR" sz="2400" dirty="0"/>
              <a:t> gibi) </a:t>
            </a:r>
            <a:r>
              <a:rPr lang="tr-TR" sz="2400" dirty="0" err="1"/>
              <a:t>denatürasyona</a:t>
            </a:r>
            <a:r>
              <a:rPr lang="tr-TR" sz="2400" dirty="0"/>
              <a:t> uğraması sütün </a:t>
            </a:r>
            <a:r>
              <a:rPr lang="tr-TR" sz="2400" dirty="0" err="1"/>
              <a:t>antimikrobiyel</a:t>
            </a:r>
            <a:r>
              <a:rPr lang="tr-TR" sz="2400" dirty="0"/>
              <a:t> niteliğini olumsuz yönde etkilemektedir.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07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417013" cy="3496675"/>
          </a:xfrm>
        </p:spPr>
        <p:txBody>
          <a:bodyPr/>
          <a:lstStyle/>
          <a:p>
            <a:pPr lvl="1">
              <a:spcBef>
                <a:spcPts val="400"/>
              </a:spcBef>
            </a:pPr>
            <a:r>
              <a:rPr lang="tr-TR" sz="2200" dirty="0"/>
              <a:t>Sütte </a:t>
            </a:r>
            <a:r>
              <a:rPr lang="tr-TR" sz="2200" dirty="0" err="1"/>
              <a:t>folat</a:t>
            </a:r>
            <a:r>
              <a:rPr lang="tr-TR" sz="2200" dirty="0"/>
              <a:t> bağlayan proteinler olumsuz etkilenmektedir.</a:t>
            </a:r>
          </a:p>
          <a:p>
            <a:pPr lvl="1">
              <a:spcBef>
                <a:spcPts val="400"/>
              </a:spcBef>
            </a:pPr>
            <a:r>
              <a:rPr lang="tr-TR" sz="2200" dirty="0" err="1"/>
              <a:t>Folat</a:t>
            </a:r>
            <a:r>
              <a:rPr lang="tr-TR" sz="2200" dirty="0"/>
              <a:t> bağlayan proteinler </a:t>
            </a:r>
            <a:r>
              <a:rPr lang="tr-TR" sz="2200" dirty="0" err="1"/>
              <a:t>folik</a:t>
            </a:r>
            <a:r>
              <a:rPr lang="tr-TR" sz="2200" dirty="0"/>
              <a:t> </a:t>
            </a:r>
            <a:r>
              <a:rPr lang="tr-TR" sz="2200" dirty="0" err="1"/>
              <a:t>asitin</a:t>
            </a:r>
            <a:r>
              <a:rPr lang="tr-TR" sz="2200" dirty="0"/>
              <a:t> bağırsakta yaşayan mikroorganizmalara bağlanmasını engellemekte ve böylece bağırsaktan emilim düzeyi artmaktadır</a:t>
            </a:r>
            <a:r>
              <a:rPr lang="tr-TR" dirty="0"/>
              <a:t>.</a:t>
            </a:r>
          </a:p>
          <a:p>
            <a:pPr lvl="1">
              <a:spcBef>
                <a:spcPts val="400"/>
              </a:spcBef>
            </a:pPr>
            <a:r>
              <a:rPr lang="tr-TR" sz="2200" dirty="0"/>
              <a:t>Süt 75 C </a:t>
            </a:r>
            <a:r>
              <a:rPr lang="tr-TR" sz="2200" dirty="0" err="1"/>
              <a:t>nin</a:t>
            </a:r>
            <a:r>
              <a:rPr lang="tr-TR" sz="2200" dirty="0"/>
              <a:t> üzerine ısıtıldığında kükürtlü aminoasitlerden </a:t>
            </a:r>
            <a:r>
              <a:rPr lang="tr-TR" sz="2200" dirty="0" err="1"/>
              <a:t>sülfidril</a:t>
            </a:r>
            <a:r>
              <a:rPr lang="tr-TR" sz="2200" dirty="0"/>
              <a:t> grupları, </a:t>
            </a:r>
            <a:r>
              <a:rPr lang="tr-TR" sz="2200" dirty="0" err="1"/>
              <a:t>hidrojensülfür</a:t>
            </a:r>
            <a:r>
              <a:rPr lang="tr-TR" sz="2200" dirty="0"/>
              <a:t>, </a:t>
            </a:r>
            <a:r>
              <a:rPr lang="tr-TR" sz="2200" dirty="0" err="1"/>
              <a:t>merkaptanlar</a:t>
            </a:r>
            <a:r>
              <a:rPr lang="tr-TR" sz="2200" dirty="0"/>
              <a:t>, ve sülfitler açığa çıkmaktadır. </a:t>
            </a:r>
            <a:r>
              <a:rPr lang="tr-TR" sz="2200" dirty="0" err="1"/>
              <a:t>Metiyonin</a:t>
            </a:r>
            <a:r>
              <a:rPr lang="tr-TR" sz="2200" dirty="0"/>
              <a:t> ve sistin miktarlarında azalma meydana gelir. </a:t>
            </a:r>
          </a:p>
        </p:txBody>
      </p:sp>
    </p:spTree>
    <p:extLst>
      <p:ext uri="{BB962C8B-B14F-4D97-AF65-F5344CB8AC3E}">
        <p14:creationId xmlns:p14="http://schemas.microsoft.com/office/powerpoint/2010/main" val="2104148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D2235EB-8A07-4A13-8250-F69C9E246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  Yararlanılabilir </a:t>
            </a:r>
            <a:r>
              <a:rPr lang="tr-TR" dirty="0" err="1"/>
              <a:t>Lisindeki</a:t>
            </a:r>
            <a:r>
              <a:rPr lang="tr-TR" dirty="0"/>
              <a:t> Kayıplar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46FAA6-827E-490B-A86B-FD1C7F395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095" y="2379618"/>
            <a:ext cx="10783957" cy="4246287"/>
          </a:xfrm>
        </p:spPr>
        <p:txBody>
          <a:bodyPr>
            <a:normAutofit/>
          </a:bodyPr>
          <a:lstStyle/>
          <a:p>
            <a:r>
              <a:rPr lang="tr-TR" sz="2200" dirty="0"/>
              <a:t>Süt </a:t>
            </a:r>
            <a:r>
              <a:rPr lang="tr-TR" sz="2200" dirty="0" err="1"/>
              <a:t>lisin</a:t>
            </a:r>
            <a:r>
              <a:rPr lang="tr-TR" sz="2200" dirty="0"/>
              <a:t> </a:t>
            </a:r>
            <a:r>
              <a:rPr lang="tr-TR" sz="2200" dirty="0" err="1"/>
              <a:t>aminoasiti</a:t>
            </a:r>
            <a:r>
              <a:rPr lang="tr-TR" sz="2200" dirty="0"/>
              <a:t> yönünden zengin bir kaynaktır.</a:t>
            </a:r>
          </a:p>
          <a:p>
            <a:r>
              <a:rPr lang="tr-TR" sz="2200" u="sng" dirty="0" err="1"/>
              <a:t>Maillard</a:t>
            </a:r>
            <a:r>
              <a:rPr lang="tr-TR" sz="2200" u="sng" dirty="0"/>
              <a:t> reaksiyonu</a:t>
            </a:r>
            <a:r>
              <a:rPr lang="tr-TR" sz="2200" dirty="0"/>
              <a:t>; sütün 80 °C’den daha yüksek sıcaklık derecelerine ısıtılması sırasında </a:t>
            </a:r>
            <a:r>
              <a:rPr lang="tr-TR" sz="2200" dirty="0" err="1"/>
              <a:t>lisinin</a:t>
            </a:r>
            <a:r>
              <a:rPr lang="tr-TR" sz="2200" dirty="0"/>
              <a:t> e-amino grubu ile laktoz arasında meydana gelen reaksiyona </a:t>
            </a:r>
            <a:r>
              <a:rPr lang="tr-TR" sz="2200" dirty="0" err="1"/>
              <a:t>Maillard</a:t>
            </a:r>
            <a:r>
              <a:rPr lang="tr-TR" sz="2200" dirty="0"/>
              <a:t> reaksiyonu denir. Reaksiyon sonucu sütteki yarayışlı </a:t>
            </a:r>
            <a:r>
              <a:rPr lang="tr-TR" sz="2200" dirty="0" err="1"/>
              <a:t>lisin</a:t>
            </a:r>
            <a:r>
              <a:rPr lang="tr-TR" sz="2200" dirty="0"/>
              <a:t> miktarında azalma meydana gelir. </a:t>
            </a:r>
            <a:r>
              <a:rPr lang="tr-TR" sz="2200" dirty="0" err="1"/>
              <a:t>Lisin</a:t>
            </a:r>
            <a:r>
              <a:rPr lang="tr-TR" sz="2200" dirty="0"/>
              <a:t>-şeker türevleri (</a:t>
            </a:r>
            <a:r>
              <a:rPr lang="tr-TR" sz="2200" dirty="0" err="1"/>
              <a:t>laktulozil</a:t>
            </a:r>
            <a:r>
              <a:rPr lang="tr-TR" sz="2200" dirty="0"/>
              <a:t> </a:t>
            </a:r>
            <a:r>
              <a:rPr lang="tr-TR" sz="2200" dirty="0" err="1"/>
              <a:t>lisin</a:t>
            </a:r>
            <a:r>
              <a:rPr lang="tr-TR" sz="2200" dirty="0"/>
              <a:t>) oluşur.</a:t>
            </a:r>
          </a:p>
          <a:p>
            <a:r>
              <a:rPr lang="tr-TR" sz="2200" dirty="0"/>
              <a:t>Süt ısıtıldığında, </a:t>
            </a:r>
            <a:r>
              <a:rPr lang="tr-TR" sz="2200" dirty="0" err="1"/>
              <a:t>lisin</a:t>
            </a:r>
            <a:r>
              <a:rPr lang="tr-TR" sz="2200" dirty="0"/>
              <a:t> ile </a:t>
            </a:r>
            <a:r>
              <a:rPr lang="tr-TR" sz="2200" dirty="0" err="1"/>
              <a:t>dehidroalanin</a:t>
            </a:r>
            <a:r>
              <a:rPr lang="tr-TR" sz="2200" dirty="0"/>
              <a:t> arasındaki reaksiyon sonucu </a:t>
            </a:r>
            <a:r>
              <a:rPr lang="tr-TR" sz="2200" dirty="0" err="1"/>
              <a:t>modifiye</a:t>
            </a:r>
            <a:r>
              <a:rPr lang="tr-TR" sz="2200" dirty="0"/>
              <a:t> bir aminoasit olan </a:t>
            </a:r>
            <a:r>
              <a:rPr lang="tr-TR" sz="2200" dirty="0" err="1"/>
              <a:t>lisino-alanin</a:t>
            </a:r>
            <a:r>
              <a:rPr lang="tr-TR" sz="2200" dirty="0"/>
              <a:t> oluşur. Bu bileşik toplam </a:t>
            </a:r>
            <a:r>
              <a:rPr lang="tr-TR" sz="2200" dirty="0" err="1"/>
              <a:t>lisin</a:t>
            </a:r>
            <a:r>
              <a:rPr lang="tr-TR" sz="2200" dirty="0"/>
              <a:t> kaybına katkıda bulunmaktadır.</a:t>
            </a:r>
          </a:p>
          <a:p>
            <a:endParaRPr lang="tr-TR" sz="2200" dirty="0"/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575673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79CACAB-A644-46D5-9724-F8E8A53F3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dirty="0"/>
              <a:t>Farklı ısıl işlem uygulamalarının yararlanılabilir </a:t>
            </a:r>
            <a:r>
              <a:rPr lang="tr-TR" sz="3200" dirty="0" err="1"/>
              <a:t>lisinde</a:t>
            </a:r>
            <a:r>
              <a:rPr lang="tr-TR" sz="3200" dirty="0"/>
              <a:t> yarattığı kayıplar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705A2C1A-D436-439F-B04C-A1704AD8C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074896"/>
              </p:ext>
            </p:extLst>
          </p:nvPr>
        </p:nvGraphicFramePr>
        <p:xfrm>
          <a:off x="2032000" y="2316480"/>
          <a:ext cx="8740384" cy="31072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70192">
                  <a:extLst>
                    <a:ext uri="{9D8B030D-6E8A-4147-A177-3AD203B41FA5}">
                      <a16:colId xmlns:a16="http://schemas.microsoft.com/office/drawing/2014/main" val="3918022995"/>
                    </a:ext>
                  </a:extLst>
                </a:gridCol>
                <a:gridCol w="4370192">
                  <a:extLst>
                    <a:ext uri="{9D8B030D-6E8A-4147-A177-3AD203B41FA5}">
                      <a16:colId xmlns:a16="http://schemas.microsoft.com/office/drawing/2014/main" val="3522582842"/>
                    </a:ext>
                  </a:extLst>
                </a:gridCol>
              </a:tblGrid>
              <a:tr h="517882">
                <a:tc>
                  <a:txBody>
                    <a:bodyPr/>
                    <a:lstStyle/>
                    <a:p>
                      <a:pPr algn="ctr"/>
                      <a:r>
                        <a:rPr lang="tr-TR" sz="2200" b="1" dirty="0"/>
                        <a:t>Isıl işlem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200" b="1" dirty="0" err="1"/>
                        <a:t>Lisin</a:t>
                      </a:r>
                      <a:r>
                        <a:rPr lang="tr-TR" sz="2200" b="1" dirty="0"/>
                        <a:t> Kaybı (%)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0645939"/>
                  </a:ext>
                </a:extLst>
              </a:tr>
              <a:tr h="517882">
                <a:tc>
                  <a:txBody>
                    <a:bodyPr/>
                    <a:lstStyle/>
                    <a:p>
                      <a:pPr algn="ctr"/>
                      <a:r>
                        <a:rPr lang="tr-TR" sz="2200" b="1" dirty="0"/>
                        <a:t>Kısa süreli Kaynatma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200" kern="1200" dirty="0">
                          <a:effectLst/>
                        </a:rPr>
                        <a:t>~5</a:t>
                      </a:r>
                      <a:endParaRPr lang="tr-TR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66119699"/>
                  </a:ext>
                </a:extLst>
              </a:tr>
              <a:tr h="517882">
                <a:tc>
                  <a:txBody>
                    <a:bodyPr/>
                    <a:lstStyle/>
                    <a:p>
                      <a:pPr algn="ctr"/>
                      <a:r>
                        <a:rPr lang="tr-TR" sz="2200" b="1" dirty="0"/>
                        <a:t>Pastörizasyon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200" dirty="0"/>
                        <a:t>0.61-2.0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42448831"/>
                  </a:ext>
                </a:extLst>
              </a:tr>
              <a:tr h="517882">
                <a:tc>
                  <a:txBody>
                    <a:bodyPr/>
                    <a:lstStyle/>
                    <a:p>
                      <a:pPr algn="ctr"/>
                      <a:r>
                        <a:rPr lang="tr-TR" sz="2200" b="1" dirty="0"/>
                        <a:t>UHT direkt sterilizasyon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200" dirty="0"/>
                        <a:t>0-4.3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73408363"/>
                  </a:ext>
                </a:extLst>
              </a:tr>
              <a:tr h="517882">
                <a:tc>
                  <a:txBody>
                    <a:bodyPr/>
                    <a:lstStyle/>
                    <a:p>
                      <a:pPr algn="ctr"/>
                      <a:r>
                        <a:rPr lang="tr-TR" sz="2200" b="1" dirty="0"/>
                        <a:t>UHT </a:t>
                      </a:r>
                      <a:r>
                        <a:rPr lang="tr-TR" sz="2200" b="1" dirty="0" err="1"/>
                        <a:t>indirekt</a:t>
                      </a:r>
                      <a:r>
                        <a:rPr lang="tr-TR" sz="2200" b="1" dirty="0"/>
                        <a:t> sterilizasyon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200" dirty="0"/>
                        <a:t>0.86-6.5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51310664"/>
                  </a:ext>
                </a:extLst>
              </a:tr>
              <a:tr h="517882">
                <a:tc>
                  <a:txBody>
                    <a:bodyPr/>
                    <a:lstStyle/>
                    <a:p>
                      <a:pPr algn="ctr"/>
                      <a:r>
                        <a:rPr lang="tr-TR" sz="2200" b="1" dirty="0"/>
                        <a:t>Klasik sterilizasyon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200" dirty="0">
                          <a:solidFill>
                            <a:srgbClr val="FF0000"/>
                          </a:solidFill>
                        </a:rPr>
                        <a:t>3.3-13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844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173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714C3B-7FBC-45E0-B25F-8348C13DA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  </a:t>
            </a:r>
            <a:r>
              <a:rPr lang="tr-TR" dirty="0" err="1"/>
              <a:t>Laktuloz</a:t>
            </a:r>
            <a:r>
              <a:rPr lang="tr-TR" dirty="0"/>
              <a:t> Oluşumu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D4C8EE-50BB-44DC-B7E5-31350F5B7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200" dirty="0" err="1"/>
              <a:t>Laktuloz</a:t>
            </a:r>
            <a:r>
              <a:rPr lang="tr-TR" sz="2200" dirty="0"/>
              <a:t>, </a:t>
            </a:r>
            <a:r>
              <a:rPr lang="tr-TR" sz="2200" dirty="0" err="1"/>
              <a:t>galaktoz</a:t>
            </a:r>
            <a:r>
              <a:rPr lang="tr-TR" sz="2200" dirty="0"/>
              <a:t> ve </a:t>
            </a:r>
            <a:r>
              <a:rPr lang="tr-TR" sz="2200" dirty="0" err="1"/>
              <a:t>fruktozdan</a:t>
            </a:r>
            <a:r>
              <a:rPr lang="tr-TR" sz="2200" dirty="0"/>
              <a:t> oluşan bir </a:t>
            </a:r>
            <a:r>
              <a:rPr lang="tr-TR" sz="2200" dirty="0" err="1"/>
              <a:t>disakkarittir</a:t>
            </a:r>
            <a:r>
              <a:rPr lang="tr-TR" sz="2200" dirty="0"/>
              <a:t>. </a:t>
            </a:r>
          </a:p>
          <a:p>
            <a:r>
              <a:rPr lang="tr-TR" sz="2200" dirty="0"/>
              <a:t>Süt ısıtıldığında, proteinlerin amino gruplarının veya inorganik tuzların (</a:t>
            </a:r>
            <a:r>
              <a:rPr lang="tr-TR" sz="2200" dirty="0" err="1"/>
              <a:t>sitrat</a:t>
            </a:r>
            <a:r>
              <a:rPr lang="tr-TR" sz="2200" dirty="0"/>
              <a:t> ve fosfatlar) </a:t>
            </a:r>
            <a:r>
              <a:rPr lang="tr-TR" sz="2200" dirty="0" err="1"/>
              <a:t>katalizlediği</a:t>
            </a:r>
            <a:r>
              <a:rPr lang="tr-TR" sz="2200" dirty="0"/>
              <a:t> bir reaksiyon sonucu laktozdan </a:t>
            </a:r>
            <a:r>
              <a:rPr lang="tr-TR" sz="2200" dirty="0" err="1"/>
              <a:t>laktuloz</a:t>
            </a:r>
            <a:r>
              <a:rPr lang="tr-TR" sz="2200" dirty="0"/>
              <a:t> oluşur.</a:t>
            </a:r>
          </a:p>
          <a:p>
            <a:r>
              <a:rPr lang="tr-TR" sz="2200" dirty="0"/>
              <a:t>Isıtılmış sütlerde </a:t>
            </a:r>
            <a:r>
              <a:rPr lang="tr-TR" sz="2200" dirty="0" err="1"/>
              <a:t>laktuloz</a:t>
            </a:r>
            <a:r>
              <a:rPr lang="tr-TR" sz="2200" dirty="0"/>
              <a:t> oluşumu, pastörize, UHT sterilize (direkt ve </a:t>
            </a:r>
            <a:r>
              <a:rPr lang="tr-TR" sz="2200" dirty="0" err="1"/>
              <a:t>indirekt</a:t>
            </a:r>
            <a:r>
              <a:rPr lang="tr-TR" sz="2200" dirty="0"/>
              <a:t>) ve klasik sterilize sütlerin birbirlerinden ayırt edilmesinde yararlanılabilecek bir gösterge olması açısından önem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1995856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2F5F20-0D3D-489B-86AA-AAC190D37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097" y="517676"/>
            <a:ext cx="10515600" cy="1325563"/>
          </a:xfrm>
        </p:spPr>
        <p:txBody>
          <a:bodyPr/>
          <a:lstStyle/>
          <a:p>
            <a:r>
              <a:rPr lang="tr-TR" dirty="0"/>
              <a:t>5.    Mineral Maddelerin </a:t>
            </a:r>
            <a:r>
              <a:rPr lang="tr-TR" dirty="0" err="1"/>
              <a:t>Biyoyarayışlılığı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9A18D6-907E-4A1E-B458-C53A71D28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2702"/>
            <a:ext cx="10254097" cy="4351338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Sütün ısıtılması sırasında ısıl işlemin şiddetine bağlı olarak çözünür kalsiyum ve fosfor içeriğinde bir miktar azalma meydana gelmektedir.</a:t>
            </a:r>
          </a:p>
          <a:p>
            <a:pPr marL="0" indent="0" algn="just">
              <a:buNone/>
            </a:pPr>
            <a:endParaRPr lang="tr-TR" sz="2200" dirty="0"/>
          </a:p>
          <a:p>
            <a:pPr algn="just"/>
            <a:r>
              <a:rPr lang="tr-TR" sz="2200" dirty="0"/>
              <a:t>Bu azalma pastörizasyon sıcaklığında önemsiz düzeyde olduğu için, pastörize sütteki mineral maddelerin </a:t>
            </a:r>
            <a:r>
              <a:rPr lang="tr-TR" sz="2200" dirty="0" err="1"/>
              <a:t>yarayışlılığının</a:t>
            </a:r>
            <a:r>
              <a:rPr lang="tr-TR" sz="2200" dirty="0"/>
              <a:t> çiğ süttekinden farklı olmadığı kabul edilmektedir.</a:t>
            </a:r>
          </a:p>
        </p:txBody>
      </p:sp>
    </p:spTree>
    <p:extLst>
      <p:ext uri="{BB962C8B-B14F-4D97-AF65-F5344CB8AC3E}">
        <p14:creationId xmlns:p14="http://schemas.microsoft.com/office/powerpoint/2010/main" val="264908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200" dirty="0"/>
              <a:t>UHT ve klasik sterilizasyonda sütün çözünür kalsiyum miktarında yaklaşık        % 50’ye ulaşan bir oranda bir azalma meydana gelmektedir. Ancak yapılan çalışmalarda bu sütlerdeki kalsiyum </a:t>
            </a:r>
            <a:r>
              <a:rPr lang="tr-TR" sz="2200" dirty="0" err="1"/>
              <a:t>biyoyarayışlılığının</a:t>
            </a:r>
            <a:r>
              <a:rPr lang="tr-TR" sz="2200" dirty="0"/>
              <a:t> çiğ süttekinden farklı olmadığı ortaya konulmuştur.</a:t>
            </a:r>
          </a:p>
          <a:p>
            <a:pPr algn="just"/>
            <a:r>
              <a:rPr lang="tr-TR" sz="2200" dirty="0"/>
              <a:t>UHT sütteki kalsiyum ve potasyumun vücutta tutulma düzeyinin pastörize süttekinden daha yüksek olduğu ve fosforun tutulma düzeyinin her iki sütte benzerlik gösterdiği saptanmıştır. </a:t>
            </a:r>
          </a:p>
        </p:txBody>
      </p:sp>
    </p:spTree>
    <p:extLst>
      <p:ext uri="{BB962C8B-B14F-4D97-AF65-F5344CB8AC3E}">
        <p14:creationId xmlns:p14="http://schemas.microsoft.com/office/powerpoint/2010/main" val="188042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F9937D-BCD8-41DF-95FD-89146D582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  Vitaminlerdeki Kayıplar</a:t>
            </a: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46DBF01D-0FA5-484A-9002-ADEA24A91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650563"/>
              </p:ext>
            </p:extLst>
          </p:nvPr>
        </p:nvGraphicFramePr>
        <p:xfrm>
          <a:off x="954157" y="2154475"/>
          <a:ext cx="9925879" cy="4522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6278">
                  <a:extLst>
                    <a:ext uri="{9D8B030D-6E8A-4147-A177-3AD203B41FA5}">
                      <a16:colId xmlns:a16="http://schemas.microsoft.com/office/drawing/2014/main" val="3091847419"/>
                    </a:ext>
                  </a:extLst>
                </a:gridCol>
                <a:gridCol w="2796208">
                  <a:extLst>
                    <a:ext uri="{9D8B030D-6E8A-4147-A177-3AD203B41FA5}">
                      <a16:colId xmlns:a16="http://schemas.microsoft.com/office/drawing/2014/main" val="659096742"/>
                    </a:ext>
                  </a:extLst>
                </a:gridCol>
                <a:gridCol w="1895061">
                  <a:extLst>
                    <a:ext uri="{9D8B030D-6E8A-4147-A177-3AD203B41FA5}">
                      <a16:colId xmlns:a16="http://schemas.microsoft.com/office/drawing/2014/main" val="1116565053"/>
                    </a:ext>
                  </a:extLst>
                </a:gridCol>
                <a:gridCol w="2001079">
                  <a:extLst>
                    <a:ext uri="{9D8B030D-6E8A-4147-A177-3AD203B41FA5}">
                      <a16:colId xmlns:a16="http://schemas.microsoft.com/office/drawing/2014/main" val="64662890"/>
                    </a:ext>
                  </a:extLst>
                </a:gridCol>
                <a:gridCol w="1537253">
                  <a:extLst>
                    <a:ext uri="{9D8B030D-6E8A-4147-A177-3AD203B41FA5}">
                      <a16:colId xmlns:a16="http://schemas.microsoft.com/office/drawing/2014/main" val="2859884214"/>
                    </a:ext>
                  </a:extLst>
                </a:gridCol>
              </a:tblGrid>
              <a:tr h="545313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 dirty="0">
                          <a:effectLst/>
                        </a:rPr>
                        <a:t> 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 dirty="0">
                          <a:effectLst/>
                        </a:rPr>
                        <a:t>Vitaminler 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 dirty="0">
                          <a:effectLst/>
                        </a:rPr>
                        <a:t>Ortalama Miktar (mg/l)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>
                          <a:effectLst/>
                        </a:rPr>
                        <a:t>Besin yoğunluğu (%)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 dirty="0">
                          <a:effectLst/>
                        </a:rPr>
                        <a:t>Isı Duyarlılığı*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731757"/>
                  </a:ext>
                </a:extLst>
              </a:tr>
              <a:tr h="28342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800" u="none" strike="noStrike" dirty="0">
                          <a:effectLst/>
                        </a:rPr>
                        <a:t>Yağda Çözünün Vitaminler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A Vitamini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0.37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230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hafif 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5167020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D Vitamini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0.0008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143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duyarsız 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47748382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E Vitamini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1.1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49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hafif 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70877657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K Vitamini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0.03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134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?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816227"/>
                  </a:ext>
                </a:extLst>
              </a:tr>
              <a:tr h="28342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 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C Vitamini (</a:t>
                      </a:r>
                      <a:r>
                        <a:rPr lang="tr-TR" sz="1800" u="none" strike="noStrike" dirty="0" err="1">
                          <a:effectLst/>
                        </a:rPr>
                        <a:t>askorbik</a:t>
                      </a:r>
                      <a:r>
                        <a:rPr lang="tr-TR" sz="1800" u="none" strike="noStrike" dirty="0">
                          <a:effectLst/>
                        </a:rPr>
                        <a:t> asit)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18.00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269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956806"/>
                  </a:ext>
                </a:extLst>
              </a:tr>
              <a:tr h="28342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1800" u="none" strike="noStrike" dirty="0">
                          <a:effectLst/>
                        </a:rPr>
                        <a:t>B kompleksi vitaminler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B1 vitamini (</a:t>
                      </a:r>
                      <a:r>
                        <a:rPr lang="tr-TR" sz="1800" u="none" strike="noStrike" dirty="0" err="1">
                          <a:effectLst/>
                        </a:rPr>
                        <a:t>tiyamin</a:t>
                      </a:r>
                      <a:r>
                        <a:rPr lang="tr-TR" sz="1800" u="none" strike="noStrike" dirty="0">
                          <a:effectLst/>
                        </a:rPr>
                        <a:t>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0.42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160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5817756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B2 vitamini (</a:t>
                      </a:r>
                      <a:r>
                        <a:rPr lang="tr-TR" sz="1800" u="none" strike="noStrike" dirty="0" err="1">
                          <a:effectLst/>
                        </a:rPr>
                        <a:t>riboflavin</a:t>
                      </a:r>
                      <a:r>
                        <a:rPr lang="tr-TR" sz="1800" u="none" strike="noStrike" dirty="0">
                          <a:effectLst/>
                        </a:rPr>
                        <a:t>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1.72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450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hafif 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74729598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B3 vitamini (</a:t>
                      </a:r>
                      <a:r>
                        <a:rPr lang="tr-TR" sz="1800" u="none" strike="noStrike" dirty="0" err="1">
                          <a:effectLst/>
                        </a:rPr>
                        <a:t>pantotenik</a:t>
                      </a:r>
                      <a:r>
                        <a:rPr lang="tr-TR" sz="1800" u="none" strike="noStrike" dirty="0">
                          <a:effectLst/>
                        </a:rPr>
                        <a:t> asit)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3.6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201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duyarsız 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771591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B6 vitamini (</a:t>
                      </a:r>
                      <a:r>
                        <a:rPr lang="tr-TR" sz="1800" u="none" strike="noStrike" dirty="0" err="1">
                          <a:effectLst/>
                        </a:rPr>
                        <a:t>piridoksin</a:t>
                      </a:r>
                      <a:r>
                        <a:rPr lang="tr-TR" sz="1800" u="none" strike="noStrike" dirty="0">
                          <a:effectLst/>
                        </a:rPr>
                        <a:t>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0.48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90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29657157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B9 vitamini (</a:t>
                      </a:r>
                      <a:r>
                        <a:rPr lang="tr-TR" sz="1800" u="none" strike="noStrike" dirty="0" err="1">
                          <a:effectLst/>
                        </a:rPr>
                        <a:t>folik</a:t>
                      </a:r>
                      <a:r>
                        <a:rPr lang="tr-TR" sz="1800" u="none" strike="noStrike" dirty="0">
                          <a:effectLst/>
                        </a:rPr>
                        <a:t> asit)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0.053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120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3149940"/>
                  </a:ext>
                </a:extLst>
              </a:tr>
              <a:tr h="2834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B12 vitamini (</a:t>
                      </a:r>
                      <a:r>
                        <a:rPr lang="tr-TR" sz="1800" u="none" strike="noStrike" dirty="0" err="1">
                          <a:effectLst/>
                        </a:rPr>
                        <a:t>kolalamin</a:t>
                      </a:r>
                      <a:r>
                        <a:rPr lang="tr-TR" sz="1800" u="none" strike="noStrike" dirty="0">
                          <a:effectLst/>
                        </a:rPr>
                        <a:t>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0.0045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1050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duyarlı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91811"/>
                  </a:ext>
                </a:extLst>
              </a:tr>
              <a:tr h="28342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 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 err="1">
                          <a:effectLst/>
                        </a:rPr>
                        <a:t>Nikotinik</a:t>
                      </a:r>
                      <a:r>
                        <a:rPr lang="tr-TR" sz="1800" u="none" strike="noStrike" dirty="0">
                          <a:effectLst/>
                        </a:rPr>
                        <a:t> asit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0.92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21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duyarsız 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16113560"/>
                  </a:ext>
                </a:extLst>
              </a:tr>
              <a:tr h="28342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>
                          <a:effectLst/>
                        </a:rPr>
                        <a:t> 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 err="1">
                          <a:effectLst/>
                        </a:rPr>
                        <a:t>Biyotin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0.036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107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duyarsız 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458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90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154954" y="2603499"/>
                <a:ext cx="10444147" cy="352172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tr-TR" sz="2200" b="0" dirty="0"/>
                  <a:t>B</a:t>
                </a:r>
                <a14:m>
                  <m:oMath xmlns:m="http://schemas.openxmlformats.org/officeDocument/2006/math">
                    <m:r>
                      <a:rPr lang="tr-TR" sz="2200" b="0" i="1" smtClean="0">
                        <a:latin typeface="Cambria Math" panose="02040503050406030204" pitchFamily="18" charset="0"/>
                      </a:rPr>
                      <m:t>𝑒𝑠𝑖𝑛</m:t>
                    </m:r>
                    <m:r>
                      <a:rPr lang="tr-TR" sz="2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200" b="0" i="1" smtClean="0">
                        <a:latin typeface="Cambria Math" panose="02040503050406030204" pitchFamily="18" charset="0"/>
                      </a:rPr>
                      <m:t>𝑦𝑜</m:t>
                    </m:r>
                    <m:r>
                      <a:rPr lang="tr-TR" sz="2200" b="0" i="1" smtClean="0">
                        <a:latin typeface="Cambria Math" panose="02040503050406030204" pitchFamily="18" charset="0"/>
                      </a:rPr>
                      <m:t>ğ</m:t>
                    </m:r>
                    <m:r>
                      <a:rPr lang="tr-TR" sz="2200" b="0" i="1" smtClean="0">
                        <a:latin typeface="Cambria Math" panose="02040503050406030204" pitchFamily="18" charset="0"/>
                      </a:rPr>
                      <m:t>𝑢𝑛𝑙𝑢</m:t>
                    </m:r>
                    <m:r>
                      <a:rPr lang="tr-TR" sz="2200" b="0" i="1" smtClean="0">
                        <a:latin typeface="Cambria Math" panose="02040503050406030204" pitchFamily="18" charset="0"/>
                      </a:rPr>
                      <m:t>ğ</m:t>
                    </m:r>
                    <m:r>
                      <a:rPr lang="tr-TR" sz="22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tr-TR" sz="2200" b="0" i="1" smtClean="0"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=</m:t>
                    </m:r>
                    <m:f>
                      <m:fPr>
                        <m:ctrlPr>
                          <a:rPr lang="bg-BG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fPr>
                      <m:num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1 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𝑗𝑜𝑢𝑙𝑒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𝑒𝑛𝑒𝑟𝑗𝑖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𝑠𝑎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ğ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𝑙𝑎𝑦𝑎𝑛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𝑏𝑒𝑠𝑖𝑛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𝑚𝑎𝑑𝑑𝑒𝑠𝑖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𝑖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ç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𝑒𝑟𝑖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ğ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𝑖</m:t>
                        </m:r>
                      </m:num>
                      <m:den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1 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𝑗𝑜𝑢𝑙𝑒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𝑒𝑛𝑒𝑟𝑗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𝑡𝑒𝑚𝑖𝑛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𝑒𝑡𝑚𝑒𝑘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𝑖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ç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𝑖𝑛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𝑎𝑙𝚤𝑛𝑚𝑎𝑠𝚤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ö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𝑛𝑒𝑟𝑖𝑙𝑒𝑛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𝑏𝑒𝑠𝑖𝑛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𝑚𝑎𝑑𝑑𝑒𝑠𝑖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tr-TR" sz="2200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𝑚𝑖𝑘𝑡𝑎𝑟𝚤</m:t>
                        </m:r>
                      </m:den>
                    </m:f>
                  </m:oMath>
                </a14:m>
                <a:endParaRPr lang="tr-TR" sz="2200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4954" y="2603499"/>
                <a:ext cx="10444147" cy="3521727"/>
              </a:xfrm>
              <a:blipFill rotWithShape="0">
                <a:blip r:embed="rId2"/>
                <a:stretch>
                  <a:fillRect l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306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Isıl işlemin amacı;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142932" cy="3644900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/>
              <a:t>Patojen mikroorganizmaların tamamının</a:t>
            </a:r>
          </a:p>
          <a:p>
            <a:r>
              <a:rPr lang="tr-TR" sz="2400" dirty="0"/>
              <a:t>Sütün bozulmasına neden olan mikroorganizmaların büyük kısmının (%99)yok edilmesini</a:t>
            </a:r>
          </a:p>
          <a:p>
            <a:r>
              <a:rPr lang="tr-TR" sz="2400" dirty="0"/>
              <a:t>Tat kusurlarına ve bozulmalara yol açan enzimlerin </a:t>
            </a:r>
            <a:r>
              <a:rPr lang="tr-TR" sz="2400" dirty="0" err="1"/>
              <a:t>inaktif</a:t>
            </a:r>
            <a:r>
              <a:rPr lang="tr-TR" sz="2400" dirty="0"/>
              <a:t> olması</a:t>
            </a:r>
          </a:p>
          <a:p>
            <a:r>
              <a:rPr lang="tr-TR" sz="2400" dirty="0"/>
              <a:t>Kalitenin uzun süre korunmasını sağlamaktır.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Ancak ısıl işlemin sırasında,</a:t>
            </a:r>
          </a:p>
          <a:p>
            <a:r>
              <a:rPr lang="tr-TR" sz="2400" dirty="0"/>
              <a:t>ısıya duyarlı süt bileşenleri zarar görmekte veya kayba uğrayabilmektedir.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428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7C1DDD-5D25-41BE-95C1-692268EC8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992" y="2347180"/>
            <a:ext cx="10515600" cy="5597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200" dirty="0"/>
              <a:t>Sütteki ısıya duyarlı vitaminlerin günlük beslenmedeki katkı payları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63E2B7BA-2456-4AC0-944D-5282CC9C8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68224"/>
              </p:ext>
            </p:extLst>
          </p:nvPr>
        </p:nvGraphicFramePr>
        <p:xfrm>
          <a:off x="3533096" y="3013136"/>
          <a:ext cx="4925392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2696">
                  <a:extLst>
                    <a:ext uri="{9D8B030D-6E8A-4147-A177-3AD203B41FA5}">
                      <a16:colId xmlns:a16="http://schemas.microsoft.com/office/drawing/2014/main" val="1313399700"/>
                    </a:ext>
                  </a:extLst>
                </a:gridCol>
                <a:gridCol w="2462696">
                  <a:extLst>
                    <a:ext uri="{9D8B030D-6E8A-4147-A177-3AD203B41FA5}">
                      <a16:colId xmlns:a16="http://schemas.microsoft.com/office/drawing/2014/main" val="3120096192"/>
                    </a:ext>
                  </a:extLst>
                </a:gridCol>
              </a:tblGrid>
              <a:tr h="308008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Vitamin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Katkı Oranı (%)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278633"/>
                  </a:ext>
                </a:extLst>
              </a:tr>
              <a:tr h="308008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C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59474951"/>
                  </a:ext>
                </a:extLst>
              </a:tr>
              <a:tr h="308008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4909398"/>
                  </a:ext>
                </a:extLst>
              </a:tr>
              <a:tr h="308008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FF0000"/>
                          </a:solidFill>
                        </a:rPr>
                        <a:t>49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81625617"/>
                  </a:ext>
                </a:extLst>
              </a:tr>
              <a:tr h="308008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3299809"/>
                  </a:ext>
                </a:extLst>
              </a:tr>
              <a:tr h="308008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23896616"/>
                  </a:ext>
                </a:extLst>
              </a:tr>
              <a:tr h="308008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275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410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F72EA9-B94B-4393-8D17-1DCB8D314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8147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Isıya duyarlı vitaminlerde en tahrip edici etkiyi klasik sterilizasyon işlemi yaratmaktadır.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Pastörizasyon işlemiyle ısıya duyarlı vitaminlerde meydana gelen kayıpların sütün besleyici değerini azaltmayacak düzeyde olduğu kabul edilmektedir.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Direkt ya da </a:t>
            </a:r>
            <a:r>
              <a:rPr lang="tr-TR" sz="2200" dirty="0" err="1"/>
              <a:t>indirekt</a:t>
            </a:r>
            <a:r>
              <a:rPr lang="tr-TR" sz="2200" dirty="0"/>
              <a:t> UHT sterilizasyon sırasında ısıya duyarlı vitaminler pastörizasyon işlemine göre genellikle biraz daha fazla kayba uğramaktadır.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UHT sterilizasyon işleminin vitamin kayıpları üzerindeki etkisi hemen hemen sütün kaynatılmasının yol açtığı etkiye eşit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994132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2ED7AB-011B-4882-A1F5-7479B1F9B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96467"/>
            <a:ext cx="10515600" cy="877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200" dirty="0">
                <a:solidFill>
                  <a:schemeClr val="bg1"/>
                </a:solidFill>
              </a:rPr>
              <a:t>Farklı ısıl işlem uygulamalarının sütteki ısıya duyarlı vitaminlerde yarattığı kayıplar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4D8FB0EB-95F3-4B81-A4E3-5A9263DEC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79051"/>
              </p:ext>
            </p:extLst>
          </p:nvPr>
        </p:nvGraphicFramePr>
        <p:xfrm>
          <a:off x="2849218" y="2342367"/>
          <a:ext cx="6493564" cy="19035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8552">
                  <a:extLst>
                    <a:ext uri="{9D8B030D-6E8A-4147-A177-3AD203B41FA5}">
                      <a16:colId xmlns:a16="http://schemas.microsoft.com/office/drawing/2014/main" val="1011197539"/>
                    </a:ext>
                  </a:extLst>
                </a:gridCol>
                <a:gridCol w="1091355">
                  <a:extLst>
                    <a:ext uri="{9D8B030D-6E8A-4147-A177-3AD203B41FA5}">
                      <a16:colId xmlns:a16="http://schemas.microsoft.com/office/drawing/2014/main" val="1738349389"/>
                    </a:ext>
                  </a:extLst>
                </a:gridCol>
                <a:gridCol w="509299">
                  <a:extLst>
                    <a:ext uri="{9D8B030D-6E8A-4147-A177-3AD203B41FA5}">
                      <a16:colId xmlns:a16="http://schemas.microsoft.com/office/drawing/2014/main" val="2286632071"/>
                    </a:ext>
                  </a:extLst>
                </a:gridCol>
                <a:gridCol w="509299">
                  <a:extLst>
                    <a:ext uri="{9D8B030D-6E8A-4147-A177-3AD203B41FA5}">
                      <a16:colId xmlns:a16="http://schemas.microsoft.com/office/drawing/2014/main" val="2374079115"/>
                    </a:ext>
                  </a:extLst>
                </a:gridCol>
                <a:gridCol w="527489">
                  <a:extLst>
                    <a:ext uri="{9D8B030D-6E8A-4147-A177-3AD203B41FA5}">
                      <a16:colId xmlns:a16="http://schemas.microsoft.com/office/drawing/2014/main" val="3548653369"/>
                    </a:ext>
                  </a:extLst>
                </a:gridCol>
                <a:gridCol w="727570">
                  <a:extLst>
                    <a:ext uri="{9D8B030D-6E8A-4147-A177-3AD203B41FA5}">
                      <a16:colId xmlns:a16="http://schemas.microsoft.com/office/drawing/2014/main" val="978054890"/>
                    </a:ext>
                  </a:extLst>
                </a:gridCol>
              </a:tblGrid>
              <a:tr h="3319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>
                          <a:effectLst/>
                        </a:rPr>
                        <a:t>Isıl İşlem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Vitamin Kayıpları (%)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859058"/>
                  </a:ext>
                </a:extLst>
              </a:tr>
              <a:tr h="30010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B1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B6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B9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B12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C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204751"/>
                  </a:ext>
                </a:extLst>
              </a:tr>
              <a:tr h="30010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</a:rPr>
                        <a:t>Kaynatma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10-20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5-8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15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20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15-20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60170841"/>
                  </a:ext>
                </a:extLst>
              </a:tr>
              <a:tr h="30010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HTST Pastörizasyon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&lt;10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&lt;10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&lt;10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&lt;10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53613975"/>
                  </a:ext>
                </a:extLst>
              </a:tr>
              <a:tr h="30010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</a:rPr>
                        <a:t>UHT Sterilizasyon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15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10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25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64706335"/>
                  </a:ext>
                </a:extLst>
              </a:tr>
              <a:tr h="30010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Klasik Sterilizasyon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30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20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tr-TR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&lt;90</a:t>
                      </a:r>
                      <a:endParaRPr lang="tr-TR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90</a:t>
                      </a:r>
                      <a:endParaRPr lang="tr-TR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963526"/>
                  </a:ext>
                </a:extLst>
              </a:tr>
            </a:tbl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C8373DEC-A3B5-4D0E-AB21-1EF79B10913C}"/>
              </a:ext>
            </a:extLst>
          </p:cNvPr>
          <p:cNvSpPr txBox="1"/>
          <p:nvPr/>
        </p:nvSpPr>
        <p:spPr>
          <a:xfrm>
            <a:off x="1179442" y="4456542"/>
            <a:ext cx="98331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200" dirty="0"/>
              <a:t>Yağda çözünen A,D,E vitaminleri ile suda çözünen vitaminlerden </a:t>
            </a:r>
            <a:r>
              <a:rPr lang="tr-TR" sz="2200" dirty="0" err="1"/>
              <a:t>riboflavin</a:t>
            </a:r>
            <a:r>
              <a:rPr lang="tr-TR" sz="2200" dirty="0"/>
              <a:t> (B2), </a:t>
            </a:r>
            <a:r>
              <a:rPr lang="tr-TR" sz="2200" dirty="0" err="1"/>
              <a:t>pantotenik</a:t>
            </a:r>
            <a:r>
              <a:rPr lang="tr-TR" sz="2200" dirty="0"/>
              <a:t> asit (B3), </a:t>
            </a:r>
            <a:r>
              <a:rPr lang="tr-TR" sz="2200" dirty="0" err="1"/>
              <a:t>nikotinik</a:t>
            </a:r>
            <a:r>
              <a:rPr lang="tr-TR" sz="2200" dirty="0"/>
              <a:t> asit ve </a:t>
            </a:r>
            <a:r>
              <a:rPr lang="tr-TR" sz="2200" dirty="0" err="1"/>
              <a:t>biyotin</a:t>
            </a:r>
            <a:r>
              <a:rPr lang="tr-TR" sz="2200" dirty="0"/>
              <a:t> pastörizasyon ve UHT sterilizasyon işlemleri sırasında önemli bir kayba uğramamaktadır. Bunlardan A,D,E ve B2 vitaminleri klasik sterilizasyonda bile çok az etkilenmekte ya da hiç kayba uğramamaktadır.</a:t>
            </a:r>
          </a:p>
        </p:txBody>
      </p:sp>
    </p:spTree>
    <p:extLst>
      <p:ext uri="{BB962C8B-B14F-4D97-AF65-F5344CB8AC3E}">
        <p14:creationId xmlns:p14="http://schemas.microsoft.com/office/powerpoint/2010/main" val="1830712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FD1FC567-9F8C-453A-A9BA-E1CEBE5A9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138" y="2222063"/>
            <a:ext cx="10697308" cy="4944132"/>
          </a:xfrm>
        </p:spPr>
        <p:txBody>
          <a:bodyPr>
            <a:normAutofit/>
          </a:bodyPr>
          <a:lstStyle/>
          <a:p>
            <a:pPr lvl="1" algn="just"/>
            <a:r>
              <a:rPr lang="tr-TR" sz="2200" dirty="0"/>
              <a:t>C vitamini B12 vitamini ve </a:t>
            </a:r>
            <a:r>
              <a:rPr lang="tr-TR" sz="2200" dirty="0" err="1"/>
              <a:t>folik</a:t>
            </a:r>
            <a:r>
              <a:rPr lang="tr-TR" sz="2200" dirty="0"/>
              <a:t> </a:t>
            </a:r>
            <a:r>
              <a:rPr lang="tr-TR" sz="2200" dirty="0" err="1"/>
              <a:t>asitin</a:t>
            </a:r>
            <a:r>
              <a:rPr lang="tr-TR" sz="2200" dirty="0"/>
              <a:t> korunma mekanizmaları ile bağlantılı olmasından dolayı önem taşımaktadır.</a:t>
            </a:r>
          </a:p>
          <a:p>
            <a:pPr lvl="1" algn="just"/>
            <a:r>
              <a:rPr lang="tr-TR" sz="2200" dirty="0"/>
              <a:t>C vitamini kaybında en önemli etken sütün çözünür oksijen içeriğidir.</a:t>
            </a:r>
          </a:p>
          <a:p>
            <a:pPr lvl="1" algn="just"/>
            <a:r>
              <a:rPr lang="tr-TR" sz="2200" dirty="0"/>
              <a:t>Sağım sonrası </a:t>
            </a:r>
            <a:r>
              <a:rPr lang="tr-TR" sz="2200" dirty="0" err="1"/>
              <a:t>askorbik</a:t>
            </a:r>
            <a:r>
              <a:rPr lang="tr-TR" sz="2200" dirty="0"/>
              <a:t> asit değişen düzeylerde </a:t>
            </a:r>
            <a:r>
              <a:rPr lang="tr-TR" sz="2200" dirty="0" err="1"/>
              <a:t>oksidasyona</a:t>
            </a:r>
            <a:r>
              <a:rPr lang="tr-TR" sz="2200" dirty="0"/>
              <a:t> uğrar. Çiğ sütün depolama sıcaklığı ve süresi, ışığa maruz kalıp kalmaması ve süte hava girmesi </a:t>
            </a:r>
            <a:r>
              <a:rPr lang="tr-TR" sz="2200" dirty="0" err="1"/>
              <a:t>oksidasyon</a:t>
            </a:r>
            <a:r>
              <a:rPr lang="tr-TR" sz="2200" dirty="0"/>
              <a:t> üzerine etkili faktörlerdir.</a:t>
            </a:r>
          </a:p>
          <a:p>
            <a:pPr lvl="1" algn="just"/>
            <a:r>
              <a:rPr lang="tr-TR" sz="2200" dirty="0"/>
              <a:t>Işığın ve </a:t>
            </a:r>
            <a:r>
              <a:rPr lang="tr-TR" sz="2200" dirty="0" err="1"/>
              <a:t>riboflavinin</a:t>
            </a:r>
            <a:r>
              <a:rPr lang="tr-TR" sz="2200" dirty="0"/>
              <a:t> katalizörlüğünde meydana gelen </a:t>
            </a:r>
            <a:r>
              <a:rPr lang="tr-TR" sz="2200" dirty="0" err="1"/>
              <a:t>oksidasyon</a:t>
            </a:r>
            <a:r>
              <a:rPr lang="tr-TR" sz="2200" dirty="0"/>
              <a:t> sırasında </a:t>
            </a:r>
            <a:r>
              <a:rPr lang="tr-TR" sz="2200" dirty="0" err="1"/>
              <a:t>askorbik</a:t>
            </a:r>
            <a:r>
              <a:rPr lang="tr-TR" sz="2200" dirty="0"/>
              <a:t> asitten ilk olarak </a:t>
            </a:r>
            <a:r>
              <a:rPr lang="tr-TR" sz="2200" u="sng" dirty="0" err="1"/>
              <a:t>dehidroaskorbik</a:t>
            </a:r>
            <a:r>
              <a:rPr lang="tr-TR" sz="2200" u="sng" dirty="0"/>
              <a:t> asit</a:t>
            </a:r>
            <a:r>
              <a:rPr lang="tr-TR" sz="2200" dirty="0"/>
              <a:t> oluşur.</a:t>
            </a:r>
          </a:p>
          <a:p>
            <a:pPr lvl="1" algn="just"/>
            <a:r>
              <a:rPr lang="tr-TR" sz="2200" dirty="0"/>
              <a:t>Isıtma yoluyla C vitamininde meydana gelen toplam kayıplar </a:t>
            </a:r>
            <a:r>
              <a:rPr lang="tr-TR" sz="2200" dirty="0" err="1"/>
              <a:t>dehidroaskorbik</a:t>
            </a:r>
            <a:r>
              <a:rPr lang="tr-TR" sz="2200" dirty="0"/>
              <a:t> asit miktarına bağlı bir durum gösterir. </a:t>
            </a:r>
          </a:p>
          <a:p>
            <a:pPr lvl="1" algn="just"/>
            <a:r>
              <a:rPr lang="tr-TR" sz="2200" dirty="0" err="1"/>
              <a:t>Dehidroaskorbik</a:t>
            </a:r>
            <a:r>
              <a:rPr lang="tr-TR" sz="2200" dirty="0"/>
              <a:t> asit pastörizasyon işleminde yaklaşık %50, UHT sterilizasyonda ise %100 oranında yok olmaktadır.</a:t>
            </a:r>
          </a:p>
          <a:p>
            <a:pPr marL="457200" lvl="1" indent="0">
              <a:buNone/>
            </a:pPr>
            <a:endParaRPr lang="tr-TR" sz="2000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718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43D6BD04-4E47-4458-918F-3A4505022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374900"/>
            <a:ext cx="11136085" cy="387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dirty="0">
                <a:solidFill>
                  <a:schemeClr val="tx1"/>
                </a:solidFill>
              </a:rPr>
              <a:t>Süte uygulanacak </a:t>
            </a:r>
            <a:r>
              <a:rPr lang="tr-TR" sz="2200" b="1" dirty="0">
                <a:solidFill>
                  <a:schemeClr val="tx1"/>
                </a:solidFill>
              </a:rPr>
              <a:t>ısıl işlemin seçiminde</a:t>
            </a:r>
            <a:r>
              <a:rPr lang="tr-TR" sz="2200" dirty="0">
                <a:solidFill>
                  <a:schemeClr val="tx1"/>
                </a:solidFill>
              </a:rPr>
              <a:t> dikkat edilmesi gereken başlıca nokta; </a:t>
            </a:r>
          </a:p>
          <a:p>
            <a:r>
              <a:rPr lang="tr-TR" sz="2200" dirty="0">
                <a:solidFill>
                  <a:schemeClr val="tx1"/>
                </a:solidFill>
              </a:rPr>
              <a:t>besin maddelerinde en az kayıpla </a:t>
            </a:r>
          </a:p>
          <a:p>
            <a:r>
              <a:rPr lang="tr-TR" sz="2200" dirty="0" err="1">
                <a:solidFill>
                  <a:schemeClr val="tx1"/>
                </a:solidFill>
              </a:rPr>
              <a:t>mikrobiyel</a:t>
            </a:r>
            <a:r>
              <a:rPr lang="tr-TR" sz="2200" dirty="0">
                <a:solidFill>
                  <a:schemeClr val="tx1"/>
                </a:solidFill>
              </a:rPr>
              <a:t> bulaşmayı yeterli düzeyde kontrol altına almaktır.</a:t>
            </a:r>
          </a:p>
          <a:p>
            <a:endParaRPr lang="tr-TR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200" dirty="0">
                <a:solidFill>
                  <a:schemeClr val="tx1"/>
                </a:solidFill>
              </a:rPr>
              <a:t>Süt bileşenleri ısı </a:t>
            </a:r>
            <a:r>
              <a:rPr lang="tr-TR" sz="2200" dirty="0" err="1">
                <a:solidFill>
                  <a:schemeClr val="tx1"/>
                </a:solidFill>
              </a:rPr>
              <a:t>stabiliteleri</a:t>
            </a:r>
            <a:r>
              <a:rPr lang="tr-TR" sz="2200" dirty="0">
                <a:solidFill>
                  <a:schemeClr val="tx1"/>
                </a:solidFill>
              </a:rPr>
              <a:t> bakımından birbirinden farklılık göstermektedir. </a:t>
            </a:r>
          </a:p>
          <a:p>
            <a:pPr lvl="1"/>
            <a:r>
              <a:rPr lang="tr-TR" sz="2200" dirty="0">
                <a:solidFill>
                  <a:schemeClr val="tx1"/>
                </a:solidFill>
              </a:rPr>
              <a:t>Süt yağı, yağda çözünen vitaminler, karbonhidratlar ve mineral maddeler fazla değişime uğramazken,</a:t>
            </a:r>
          </a:p>
          <a:p>
            <a:pPr lvl="1"/>
            <a:r>
              <a:rPr lang="tr-TR" sz="2200" dirty="0">
                <a:solidFill>
                  <a:schemeClr val="tx1"/>
                </a:solidFill>
              </a:rPr>
              <a:t>Bazı suda çözünen vitaminler ve proteinler ısıl işlemin şiddetine bağlı olarak olumsuz yönde etkilenebilmektedir.</a:t>
            </a:r>
          </a:p>
        </p:txBody>
      </p:sp>
    </p:spTree>
    <p:extLst>
      <p:ext uri="{BB962C8B-B14F-4D97-AF65-F5344CB8AC3E}">
        <p14:creationId xmlns:p14="http://schemas.microsoft.com/office/powerpoint/2010/main" val="145985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ACCC26-C970-4D97-B7A5-CE55D7528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57" y="957449"/>
            <a:ext cx="10515600" cy="8959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>
                <a:solidFill>
                  <a:schemeClr val="bg1"/>
                </a:solidFill>
              </a:rPr>
              <a:t>Süte uygulanan ısıl işlem teknikleri;</a:t>
            </a:r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id="{34EA984B-02F4-40EB-BF15-A3A3E60666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0821088"/>
              </p:ext>
            </p:extLst>
          </p:nvPr>
        </p:nvGraphicFramePr>
        <p:xfrm>
          <a:off x="372933" y="2049356"/>
          <a:ext cx="11710210" cy="4536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125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0E84E8-0D8D-44D9-8C95-14127876E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dirty="0"/>
              <a:t>HTST ( </a:t>
            </a:r>
            <a:r>
              <a:rPr lang="tr-TR" sz="3200" dirty="0" err="1"/>
              <a:t>high</a:t>
            </a:r>
            <a:r>
              <a:rPr lang="tr-TR" sz="3200" dirty="0"/>
              <a:t> </a:t>
            </a:r>
            <a:r>
              <a:rPr lang="tr-TR" sz="3200" dirty="0" err="1"/>
              <a:t>temperature</a:t>
            </a:r>
            <a:r>
              <a:rPr lang="tr-TR" sz="3200" dirty="0"/>
              <a:t> </a:t>
            </a:r>
            <a:r>
              <a:rPr lang="tr-TR" sz="3200" dirty="0" err="1"/>
              <a:t>short</a:t>
            </a:r>
            <a:r>
              <a:rPr lang="tr-TR" sz="3200" dirty="0"/>
              <a:t> time) pastörizasyon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39B7DA-28BD-4892-812F-289850898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754" y="2331357"/>
            <a:ext cx="10721360" cy="4319814"/>
          </a:xfrm>
        </p:spPr>
        <p:txBody>
          <a:bodyPr>
            <a:noAutofit/>
          </a:bodyPr>
          <a:lstStyle/>
          <a:p>
            <a:r>
              <a:rPr lang="tr-TR" sz="2200" dirty="0"/>
              <a:t>Genellikle ticari pastörize içme sütü üretiminde yararlanılan bir yöntemdir.</a:t>
            </a:r>
          </a:p>
          <a:p>
            <a:r>
              <a:rPr lang="tr-TR" sz="2200" dirty="0"/>
              <a:t>Bu yöntem nispeten orta şiddette bir ısıl işlem uygulamasıdır.</a:t>
            </a:r>
          </a:p>
          <a:p>
            <a:r>
              <a:rPr lang="tr-TR" sz="2200" dirty="0"/>
              <a:t>Sütün besleyici niteliğinde önemli bir kayıp meydana getirmemekte, tadı ve görünüşünde çok az değişim yaratmaktadır.</a:t>
            </a:r>
          </a:p>
          <a:p>
            <a:endParaRPr lang="tr-TR" sz="2200" dirty="0"/>
          </a:p>
          <a:p>
            <a:pPr marL="0" indent="0" algn="just">
              <a:buNone/>
            </a:pPr>
            <a:r>
              <a:rPr lang="tr-TR" sz="2200" b="1" u="sng" dirty="0"/>
              <a:t>Pastörizasyon ile; </a:t>
            </a:r>
            <a:r>
              <a:rPr lang="tr-TR" sz="2200" dirty="0"/>
              <a:t>patojen mikroorganizmaların tamamı yok edilebilmektedir. </a:t>
            </a:r>
          </a:p>
          <a:p>
            <a:pPr marL="0" indent="0" algn="just">
              <a:buNone/>
            </a:pPr>
            <a:r>
              <a:rPr lang="tr-TR" sz="2200" dirty="0"/>
              <a:t>Fakat patojen olmayan mikroorganizmaların sayısında belirli düzeyde bir azalma sağlanabildiği ve enzimlerin yalnızca bir kısmı </a:t>
            </a:r>
            <a:r>
              <a:rPr lang="tr-TR" sz="2200" dirty="0" err="1"/>
              <a:t>inaktif</a:t>
            </a:r>
            <a:r>
              <a:rPr lang="tr-TR" sz="2200" dirty="0"/>
              <a:t> hale getirilebildiği için pastörize sütün dayanımı sınırlı olup, </a:t>
            </a:r>
            <a:r>
              <a:rPr lang="tr-TR" sz="2200" u="sng" dirty="0"/>
              <a:t>raf ömrü </a:t>
            </a:r>
            <a:r>
              <a:rPr lang="tr-TR" sz="2200" dirty="0"/>
              <a:t>buzdolabı sıcaklığında birkaç gündür.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667479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1F5FF2-067C-4386-A6CC-E8354767B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5" y="2385446"/>
            <a:ext cx="10515600" cy="4351338"/>
          </a:xfrm>
        </p:spPr>
        <p:txBody>
          <a:bodyPr>
            <a:noAutofit/>
          </a:bodyPr>
          <a:lstStyle/>
          <a:p>
            <a:r>
              <a:rPr lang="tr-TR" sz="2200" dirty="0"/>
              <a:t>Sütün uzun süre saklanabilmesi sterilizasyon ile mümkündür. Sterilizasyonla bakteri sporları ve enzimlerinin </a:t>
            </a:r>
            <a:r>
              <a:rPr lang="tr-TR" sz="2200" dirty="0" err="1"/>
              <a:t>inaktivasyonu</a:t>
            </a:r>
            <a:r>
              <a:rPr lang="tr-TR" sz="2200" dirty="0"/>
              <a:t> yüksek sıcaklıkla sağlanır.</a:t>
            </a:r>
          </a:p>
          <a:p>
            <a:r>
              <a:rPr lang="tr-TR" sz="2200" u="sng" dirty="0"/>
              <a:t>Klasik sterilizasyon işleminde; </a:t>
            </a:r>
            <a:r>
              <a:rPr lang="tr-TR" sz="2200" dirty="0"/>
              <a:t>süt ön ısıtma ve </a:t>
            </a:r>
            <a:r>
              <a:rPr lang="tr-TR" sz="2200" dirty="0" err="1"/>
              <a:t>homojenizasyon</a:t>
            </a:r>
            <a:r>
              <a:rPr lang="tr-TR" sz="2200" dirty="0"/>
              <a:t> işlemlerinden sonra şişelere doldurulmakta,  şişelerin ağızları kapatılmakta ve otoklavda  110-115 °C’de 20-40 dakika süreyle buharda ısıtılmaktadır.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Bu şiddetli ısıl işlem uygulaması;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Sütte keskin bir pişmiş tat ve esmer bir renk oluşumuna neden olmakta,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Proteinlerin besleyici niteliğinde bir miktar azalmaya,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Belirli vitamin kayıplarına yol açmaktadır.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3026229" y="881743"/>
            <a:ext cx="4974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solidFill>
                  <a:schemeClr val="bg1"/>
                </a:solidFill>
              </a:rPr>
              <a:t>Sterilizasyon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017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3">
            <a:extLst>
              <a:ext uri="{FF2B5EF4-FFF2-40B4-BE49-F238E27FC236}">
                <a16:creationId xmlns:a16="http://schemas.microsoft.com/office/drawing/2014/main" id="{ED238C04-FEA8-4F93-B009-778BF251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920446"/>
          </a:xfrm>
        </p:spPr>
        <p:txBody>
          <a:bodyPr/>
          <a:lstStyle/>
          <a:p>
            <a:r>
              <a:rPr lang="tr-TR" u="sng" dirty="0"/>
              <a:t>UHT (ultra </a:t>
            </a:r>
            <a:r>
              <a:rPr lang="tr-TR" u="sng" dirty="0" err="1"/>
              <a:t>high</a:t>
            </a:r>
            <a:r>
              <a:rPr lang="tr-TR" u="sng" dirty="0"/>
              <a:t> </a:t>
            </a:r>
            <a:r>
              <a:rPr lang="tr-TR" u="sng" dirty="0" err="1"/>
              <a:t>temperature</a:t>
            </a:r>
            <a:r>
              <a:rPr lang="tr-TR" u="sng" dirty="0"/>
              <a:t>) sterilizasyon</a:t>
            </a:r>
            <a:endParaRPr lang="tr-TR" dirty="0"/>
          </a:p>
        </p:txBody>
      </p:sp>
      <p:sp>
        <p:nvSpPr>
          <p:cNvPr id="3" name="İçerik Yer Tutucusu 4">
            <a:extLst>
              <a:ext uri="{FF2B5EF4-FFF2-40B4-BE49-F238E27FC236}">
                <a16:creationId xmlns:a16="http://schemas.microsoft.com/office/drawing/2014/main" id="{303243F1-964B-4A58-81DD-1ACD00BF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554" y="2418442"/>
            <a:ext cx="9556589" cy="3721100"/>
          </a:xfrm>
        </p:spPr>
        <p:txBody>
          <a:bodyPr>
            <a:noAutofit/>
          </a:bodyPr>
          <a:lstStyle/>
          <a:p>
            <a:r>
              <a:rPr lang="tr-TR" sz="2200" dirty="0"/>
              <a:t>135-150 °C arasındaki sıcaklıklarda 2-20 saniye süreyle uygulanan bir ısıl işlem tekniğidir.</a:t>
            </a:r>
          </a:p>
          <a:p>
            <a:r>
              <a:rPr lang="tr-TR" sz="2200" dirty="0"/>
              <a:t>Klasik sterilizasyona eşit bakterisit etki, UHT tekniği ile yalnıza birkaç saniyelik bir işlemle sağlanabilir. Klasik sterilizasyona göre UHT sterilizasyonda sütün rengi ve tadı daha az değişime uğramaktadır.</a:t>
            </a:r>
          </a:p>
          <a:p>
            <a:r>
              <a:rPr lang="tr-TR" sz="2200" dirty="0"/>
              <a:t>UHT tekniğinde süt, aseptik koşullarda ışık ve oksijen geçirmeyen ambalajlara doldurulduğunda, soğukta muhafazaya gerek kalmadan birkaç ay süreyle niteliklerini korumaktadır.</a:t>
            </a:r>
          </a:p>
        </p:txBody>
      </p:sp>
    </p:spTree>
    <p:extLst>
      <p:ext uri="{BB962C8B-B14F-4D97-AF65-F5344CB8AC3E}">
        <p14:creationId xmlns:p14="http://schemas.microsoft.com/office/powerpoint/2010/main" val="2671133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18474A-4CD6-471E-845F-A5A697F10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tr-TR" dirty="0"/>
              <a:t>Süt Yağındaki değişimler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87CCA3-4788-41EF-B37B-AB6233EDC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343" y="2387373"/>
            <a:ext cx="10515600" cy="4681977"/>
          </a:xfrm>
        </p:spPr>
        <p:txBody>
          <a:bodyPr>
            <a:normAutofit fontScale="92500" lnSpcReduction="20000"/>
          </a:bodyPr>
          <a:lstStyle/>
          <a:p>
            <a:r>
              <a:rPr lang="tr-TR" sz="2400" dirty="0"/>
              <a:t>Süt yağı ısıtmaya karşı nispeten duyarsızdır.</a:t>
            </a:r>
          </a:p>
          <a:p>
            <a:r>
              <a:rPr lang="tr-TR" sz="2400" dirty="0"/>
              <a:t>Süt yağında beslenme yönünde olumsuz etkiye sahip </a:t>
            </a:r>
            <a:r>
              <a:rPr lang="tr-TR" sz="2400" dirty="0" err="1"/>
              <a:t>polimerizasyon</a:t>
            </a:r>
            <a:r>
              <a:rPr lang="tr-TR" sz="2400" dirty="0"/>
              <a:t> ürünleri </a:t>
            </a:r>
            <a:r>
              <a:rPr lang="tr-TR" sz="2400" u="sng" dirty="0"/>
              <a:t>200 °C’de 20 saat </a:t>
            </a:r>
            <a:r>
              <a:rPr lang="tr-TR" sz="2400" dirty="0"/>
              <a:t>veya daha uzun süreyle ısıtıldığı taktirde  oluşmaktadır.</a:t>
            </a:r>
          </a:p>
          <a:p>
            <a:endParaRPr lang="tr-TR" sz="2400" dirty="0"/>
          </a:p>
          <a:p>
            <a:r>
              <a:rPr lang="tr-TR" sz="2400" dirty="0"/>
              <a:t>UHT sterilizasyonda çiğ süte kıyasla doymamış yağ asitlerinden;</a:t>
            </a:r>
          </a:p>
          <a:p>
            <a:pPr lvl="1"/>
            <a:r>
              <a:rPr lang="tr-TR" sz="2400" dirty="0" err="1"/>
              <a:t>Linoleik</a:t>
            </a:r>
            <a:r>
              <a:rPr lang="tr-TR" sz="2400" dirty="0"/>
              <a:t> asit % 33</a:t>
            </a:r>
          </a:p>
          <a:p>
            <a:pPr lvl="1"/>
            <a:r>
              <a:rPr lang="tr-TR" sz="2400" dirty="0" err="1"/>
              <a:t>Linolenik</a:t>
            </a:r>
            <a:r>
              <a:rPr lang="tr-TR" sz="2400" dirty="0"/>
              <a:t> asit % 13</a:t>
            </a:r>
          </a:p>
          <a:p>
            <a:pPr lvl="1"/>
            <a:r>
              <a:rPr lang="tr-TR" sz="2400" dirty="0" err="1"/>
              <a:t>Araşidonik</a:t>
            </a:r>
            <a:r>
              <a:rPr lang="tr-TR" sz="2400" dirty="0"/>
              <a:t> asit % 7</a:t>
            </a:r>
          </a:p>
          <a:p>
            <a:pPr lvl="1"/>
            <a:r>
              <a:rPr lang="tr-TR" sz="2400" dirty="0"/>
              <a:t>Serbest yağ asitlerinde % 30’a ulaşan oranda bir azalma meydana gelebilmektedir.</a:t>
            </a:r>
          </a:p>
          <a:p>
            <a:pPr marL="0" indent="0" algn="just">
              <a:buNone/>
            </a:pPr>
            <a:r>
              <a:rPr lang="tr-TR" sz="2400" dirty="0"/>
              <a:t>Fakat bu kayıpların süt yağının besleyici niteliğinde </a:t>
            </a:r>
            <a:r>
              <a:rPr lang="tr-TR" sz="2400" b="1" dirty="0">
                <a:solidFill>
                  <a:schemeClr val="accent2">
                    <a:lumMod val="75000"/>
                  </a:schemeClr>
                </a:solidFill>
              </a:rPr>
              <a:t>olumsuz herhangi bir etkisi olmadığı</a:t>
            </a:r>
            <a:r>
              <a:rPr lang="tr-TR" sz="2400" b="1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kabul edilmektedir.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788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EC533A-66C4-4254-939A-8C8E2318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  Süt Proteinlerindeki Değişimler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1DF181-4F70-478A-B52C-8992158AD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3453"/>
            <a:ext cx="10515600" cy="1325563"/>
          </a:xfrm>
        </p:spPr>
        <p:txBody>
          <a:bodyPr>
            <a:normAutofit/>
          </a:bodyPr>
          <a:lstStyle/>
          <a:p>
            <a:r>
              <a:rPr lang="tr-TR" sz="2200" dirty="0"/>
              <a:t>Pastörizasyon ve UHT sterilizasyon işlemleri süt proteinlerinin biyolojik değerlerini etkilememektedir.</a:t>
            </a:r>
          </a:p>
          <a:p>
            <a:pPr marL="0" indent="0">
              <a:buNone/>
            </a:pPr>
            <a:endParaRPr lang="tr-TR" sz="2200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F6E9DEF4-A6E2-44FA-A72B-8A678A720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945809"/>
              </p:ext>
            </p:extLst>
          </p:nvPr>
        </p:nvGraphicFramePr>
        <p:xfrm>
          <a:off x="3616176" y="3286125"/>
          <a:ext cx="5549594" cy="29622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797">
                  <a:extLst>
                    <a:ext uri="{9D8B030D-6E8A-4147-A177-3AD203B41FA5}">
                      <a16:colId xmlns:a16="http://schemas.microsoft.com/office/drawing/2014/main" val="1728518661"/>
                    </a:ext>
                  </a:extLst>
                </a:gridCol>
                <a:gridCol w="2774797">
                  <a:extLst>
                    <a:ext uri="{9D8B030D-6E8A-4147-A177-3AD203B41FA5}">
                      <a16:colId xmlns:a16="http://schemas.microsoft.com/office/drawing/2014/main" val="1092256828"/>
                    </a:ext>
                  </a:extLst>
                </a:gridCol>
              </a:tblGrid>
              <a:tr h="795157">
                <a:tc>
                  <a:txBody>
                    <a:bodyPr/>
                    <a:lstStyle/>
                    <a:p>
                      <a:r>
                        <a:rPr lang="tr-TR" sz="2000" dirty="0"/>
                        <a:t> Ürün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Nispi Biyolojik Değer (%)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220962"/>
                  </a:ext>
                </a:extLst>
              </a:tr>
              <a:tr h="457321">
                <a:tc>
                  <a:txBody>
                    <a:bodyPr/>
                    <a:lstStyle/>
                    <a:p>
                      <a:r>
                        <a:rPr lang="tr-TR" sz="2000" dirty="0"/>
                        <a:t>Çiğ süt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1874224"/>
                  </a:ext>
                </a:extLst>
              </a:tr>
              <a:tr h="457321">
                <a:tc>
                  <a:txBody>
                    <a:bodyPr/>
                    <a:lstStyle/>
                    <a:p>
                      <a:r>
                        <a:rPr lang="tr-TR" sz="2000" dirty="0"/>
                        <a:t>Pastörize süt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101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7476804"/>
                  </a:ext>
                </a:extLst>
              </a:tr>
              <a:tr h="795157">
                <a:tc>
                  <a:txBody>
                    <a:bodyPr/>
                    <a:lstStyle/>
                    <a:p>
                      <a:r>
                        <a:rPr lang="tr-TR" sz="2000" dirty="0"/>
                        <a:t>UHT </a:t>
                      </a:r>
                      <a:r>
                        <a:rPr lang="tr-TR" sz="2000" dirty="0" err="1"/>
                        <a:t>indirekt</a:t>
                      </a:r>
                      <a:r>
                        <a:rPr lang="tr-TR" sz="2000" dirty="0"/>
                        <a:t> sterilize süt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95-97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8843407"/>
                  </a:ext>
                </a:extLst>
              </a:tr>
              <a:tr h="457321">
                <a:tc>
                  <a:txBody>
                    <a:bodyPr/>
                    <a:lstStyle/>
                    <a:p>
                      <a:r>
                        <a:rPr lang="tr-TR" sz="2000" dirty="0"/>
                        <a:t>UHT direkt sterilize süt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0986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351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3872</TotalTime>
  <Words>1424</Words>
  <Application>Microsoft Office PowerPoint</Application>
  <PresentationFormat>Geniş ekran</PresentationFormat>
  <Paragraphs>230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Century Gothic</vt:lpstr>
      <vt:lpstr>Wingdings</vt:lpstr>
      <vt:lpstr>Wingdings 3</vt:lpstr>
      <vt:lpstr>İyon Toplantı Odası</vt:lpstr>
      <vt:lpstr>ISIL İŞLEMİN SÜTÜN NİTELİKLERİ ÜZERİNE ETKİSİ</vt:lpstr>
      <vt:lpstr>Isıl işlemin amacı; </vt:lpstr>
      <vt:lpstr>PowerPoint Sunusu</vt:lpstr>
      <vt:lpstr>PowerPoint Sunusu</vt:lpstr>
      <vt:lpstr>HTST ( high temperature short time) pastörizasyon</vt:lpstr>
      <vt:lpstr>PowerPoint Sunusu</vt:lpstr>
      <vt:lpstr>UHT (ultra high temperature) sterilizasyon</vt:lpstr>
      <vt:lpstr>Süt Yağındaki değişimler</vt:lpstr>
      <vt:lpstr>2.   Süt Proteinlerindeki Değişimler</vt:lpstr>
      <vt:lpstr>Sütte ısıl işlem uygulaması;</vt:lpstr>
      <vt:lpstr>PowerPoint Sunusu</vt:lpstr>
      <vt:lpstr>PowerPoint Sunusu</vt:lpstr>
      <vt:lpstr>3.   Yararlanılabilir Lisindeki Kayıplar</vt:lpstr>
      <vt:lpstr>Farklı ısıl işlem uygulamalarının yararlanılabilir lisinde yarattığı kayıplar</vt:lpstr>
      <vt:lpstr>4.   Laktuloz Oluşumu</vt:lpstr>
      <vt:lpstr>5.    Mineral Maddelerin Biyoyarayışlılığı</vt:lpstr>
      <vt:lpstr>PowerPoint Sunusu</vt:lpstr>
      <vt:lpstr>6.   Vitaminlerdeki Kayıplar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Isıl İşlemin Sütün Nitelikleri Üzerine Etkisi</dc:title>
  <dc:creator>damla</dc:creator>
  <cp:lastModifiedBy>pc</cp:lastModifiedBy>
  <cp:revision>289</cp:revision>
  <dcterms:created xsi:type="dcterms:W3CDTF">2018-10-05T18:58:34Z</dcterms:created>
  <dcterms:modified xsi:type="dcterms:W3CDTF">2026-04-08T19:59:57Z</dcterms:modified>
</cp:coreProperties>
</file>