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0" r:id="rId2"/>
    <p:sldId id="291" r:id="rId3"/>
    <p:sldId id="292" r:id="rId4"/>
    <p:sldId id="259" r:id="rId5"/>
    <p:sldId id="293" r:id="rId6"/>
    <p:sldId id="270" r:id="rId7"/>
    <p:sldId id="295" r:id="rId8"/>
    <p:sldId id="296" r:id="rId9"/>
    <p:sldId id="297" r:id="rId10"/>
    <p:sldId id="298" r:id="rId11"/>
    <p:sldId id="299" r:id="rId12"/>
    <p:sldId id="272" r:id="rId13"/>
    <p:sldId id="301" r:id="rId14"/>
    <p:sldId id="300" r:id="rId15"/>
    <p:sldId id="278" r:id="rId16"/>
    <p:sldId id="288" r:id="rId17"/>
    <p:sldId id="280" r:id="rId18"/>
    <p:sldId id="289" r:id="rId19"/>
    <p:sldId id="279" r:id="rId20"/>
    <p:sldId id="273" r:id="rId21"/>
    <p:sldId id="302" r:id="rId22"/>
    <p:sldId id="269" r:id="rId23"/>
    <p:sldId id="274" r:id="rId24"/>
    <p:sldId id="303" r:id="rId25"/>
    <p:sldId id="275" r:id="rId26"/>
    <p:sldId id="276" r:id="rId27"/>
    <p:sldId id="277" r:id="rId28"/>
    <p:sldId id="261" r:id="rId29"/>
    <p:sldId id="262" r:id="rId30"/>
    <p:sldId id="281" r:id="rId31"/>
    <p:sldId id="263" r:id="rId32"/>
    <p:sldId id="282" r:id="rId33"/>
    <p:sldId id="283" r:id="rId34"/>
    <p:sldId id="284" r:id="rId35"/>
    <p:sldId id="286" r:id="rId36"/>
    <p:sldId id="285" r:id="rId37"/>
    <p:sldId id="304" r:id="rId38"/>
    <p:sldId id="305" r:id="rId39"/>
    <p:sldId id="307" r:id="rId40"/>
    <p:sldId id="306" r:id="rId41"/>
    <p:sldId id="308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8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058D-4515-4C56-BA19-B66322CE57B3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8806A-73F3-4EB0-B57F-9EF9F36AA89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....</a:t>
            </a:r>
          </a:p>
          <a:p>
            <a:pPr lvl="1"/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recognition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 for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hormones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/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catalysts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Transportation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membrane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pPr lvl="1"/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selective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transport)</a:t>
            </a:r>
          </a:p>
          <a:p>
            <a:pPr lvl="1"/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peripheral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catalyst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mechanical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plasma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membrane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myriad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biological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compounds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glycoproteins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b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glycolipids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proteoglycans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referred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glycocalyx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outward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plasma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membrane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8806A-73F3-4EB0-B57F-9EF9F36AA89F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5BCE-6478-42FE-B9D9-576E97684792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tr-TR"/>
          </a:p>
        </p:txBody>
      </p:sp>
      <p:sp>
        <p:nvSpPr>
          <p:cNvPr id="174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Diagrammatic representation of B-cell differentiation and relationship to major B-cell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neoplasms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B-cell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neoplasms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correspond to stages of B-cell maturation, even though the precise cell counterparts are not known in all instances. Precursor B cells that mature in the bone marrow may undergo apoptosis or develop into mature naive B cells that, following exposure to antigen and blast transformation, may develop into short-lived plasma cells or enter the germinal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center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(GC), where somatic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hypermutation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and heavy chain class-switching occur.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Centroblasts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the transformed cells of the GC, either undergo apoptosis or develop into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centrocytes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Post-GC cells include both long-lived plasma cells and memory/marginal zone B cells. Most B cells are activated within the GC, but T cell–independent activation can take place outside of the GC and also probably leads to memory-type B cells.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Monocytoid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B cells, many of which lack somatic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hypermutation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are not illustrated. AG indicates antigen; and FDC,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folllicular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dendritic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cell. Red bar represents immunoglobulin heavy chain gene (IGH@) rearrangement; blue bar, immunoglobulin light chain gene (IGL) rearrangement; and black insertions in the red and blue bars indicate somatic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hypermutation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054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598C8-3659-4E6F-A81A-050A75CF58DD}" type="slidenum">
              <a:rPr lang="tr-TR"/>
              <a:pPr/>
              <a:t>23</a:t>
            </a:fld>
            <a:endParaRPr lang="tr-TR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133B61-B5E9-4B5B-9298-6B6E0E56FAFB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latin typeface="+mn-lt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tr-TR"/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Diagrammatic representation of T-cell differentiation and function. Lymphoid progenitors enter the thymus where precursor T cells develop into varied types of naive T cells. The cells of the innate immune system include NK cells,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γδ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T cells, and NK-like T cells. These cells constitute a primitive type of immune response that lacks both specificity and memory. In the adaptive immune system,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αβ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T cells leave the thymus, where, upon exposure to antigen, they may undergo blast transformation and develop further into CD4+ and CD8+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effector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and memory T cells. T cells of the adaptive immune system are heterogeneous and functionally complex, and include naive,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effector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(regulatory and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cytotoxic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), and memory T cells. Another specific type of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effector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T cells is the follicular helper T-cell that is found in GCs (TFH). Upon antigenic stimulation, T-cell responses may occur independent of the GC, or in the context of a GC reaction. The lymphomas of the innate immune system are predominantly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extranodal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in presentation, mirroring the distribution of the functional components of this system.113 T-cell lymphomas of the adaptive immune system present primarily in adults, and are mainly nodal in origin.</a:t>
            </a:r>
          </a:p>
        </p:txBody>
      </p:sp>
    </p:spTree>
    <p:extLst>
      <p:ext uri="{BB962C8B-B14F-4D97-AF65-F5344CB8AC3E}">
        <p14:creationId xmlns="" xmlns:p14="http://schemas.microsoft.com/office/powerpoint/2010/main" val="287829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0A0C5-7A77-4E49-8489-A7039A84D230}" type="slidenum">
              <a:rPr lang="tr-TR"/>
              <a:pPr/>
              <a:t>25</a:t>
            </a:fld>
            <a:endParaRPr lang="tr-TR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B6EEB6-7CE2-41C0-9AF8-58EA52FD6A0D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latin typeface="+mn-lt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D4AE9-C523-433F-A1CC-EE252692A8B9}" type="slidenum">
              <a:rPr lang="tr-TR"/>
              <a:pPr/>
              <a:t>26</a:t>
            </a:fld>
            <a:endParaRPr lang="tr-TR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437FCE-7DDA-432C-85B4-D27D07A87F3D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latin typeface="+mn-lt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FE654-DAC6-4BE9-9E4F-85FC4B60CA26}" type="slidenum">
              <a:rPr lang="tr-TR"/>
              <a:pPr/>
              <a:t>27</a:t>
            </a:fld>
            <a:endParaRPr lang="tr-TR"/>
          </a:p>
        </p:txBody>
      </p:sp>
      <p:sp>
        <p:nvSpPr>
          <p:cNvPr id="122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Not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7CF1FB-711A-40BC-9181-11BDF023A9A7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84621-6029-4EDE-BC1E-70D5D2E9ECE5}" type="datetimeFigureOut">
              <a:rPr lang="tr-TR" smtClean="0"/>
              <a:pPr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9ED8-B992-49F2-BD39-07462DF7C72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hermofisher.com/tr/en/home/life-science/antibodies/secondary-antibodies/secondary-antibody-selection-guide.html" TargetMode="Externa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Her hücrenin  yüzeyinde kendine özgü antijenler bulunur </a:t>
            </a:r>
            <a:endParaRPr lang="tr-TR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097" y="1600200"/>
            <a:ext cx="60998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Tip </a:t>
            </a:r>
            <a:r>
              <a:rPr lang="tr-TR" dirty="0" smtClean="0"/>
              <a:t> IV ve Tip V</a:t>
            </a:r>
            <a:endParaRPr lang="tr-T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Hücre zarını geçmezler</a:t>
            </a:r>
          </a:p>
          <a:p>
            <a:r>
              <a:rPr lang="tr-TR" dirty="0" smtClean="0"/>
              <a:t>COOH uçları ile Plazma </a:t>
            </a:r>
            <a:r>
              <a:rPr lang="tr-TR" dirty="0" err="1"/>
              <a:t>membranına</a:t>
            </a:r>
            <a:r>
              <a:rPr lang="tr-TR" dirty="0"/>
              <a:t> </a:t>
            </a:r>
            <a:r>
              <a:rPr lang="tr-TR" dirty="0" smtClean="0"/>
              <a:t>tutunurlar. ( </a:t>
            </a:r>
            <a:r>
              <a:rPr lang="tr-TR" dirty="0" err="1" smtClean="0"/>
              <a:t>lipidler</a:t>
            </a:r>
            <a:r>
              <a:rPr lang="tr-TR" dirty="0" smtClean="0"/>
              <a:t> veya </a:t>
            </a:r>
            <a:r>
              <a:rPr lang="tr-TR" dirty="0" err="1" smtClean="0"/>
              <a:t>Glikozil</a:t>
            </a:r>
            <a:r>
              <a:rPr lang="tr-TR" dirty="0" smtClean="0"/>
              <a:t>-</a:t>
            </a:r>
            <a:r>
              <a:rPr lang="tr-TR" dirty="0" err="1" smtClean="0"/>
              <a:t>fosfoinozitol</a:t>
            </a:r>
            <a:r>
              <a:rPr lang="tr-TR" dirty="0" smtClean="0"/>
              <a:t>(GPI) çapasını kullanırlar)</a:t>
            </a:r>
            <a:endParaRPr lang="tr-TR" dirty="0"/>
          </a:p>
          <a:p>
            <a:endParaRPr lang="tr-TR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89040"/>
            <a:ext cx="2600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5652120" y="501317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GPI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Hücre yüzey proteinleri </a:t>
            </a:r>
            <a:r>
              <a:rPr lang="tr-TR" dirty="0" smtClean="0"/>
              <a:t>Fonksiyonları</a:t>
            </a:r>
            <a:endParaRPr lang="tr-T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Hücre hücre ilişkisi</a:t>
            </a:r>
          </a:p>
          <a:p>
            <a:r>
              <a:rPr lang="tr-TR" dirty="0" smtClean="0"/>
              <a:t>Sinyal </a:t>
            </a:r>
            <a:r>
              <a:rPr lang="tr-TR" dirty="0"/>
              <a:t>iletimi</a:t>
            </a:r>
          </a:p>
          <a:p>
            <a:r>
              <a:rPr lang="tr-TR" dirty="0" smtClean="0"/>
              <a:t>Moleküllerin, iyonların, suyun  taşınması</a:t>
            </a:r>
            <a:endParaRPr lang="tr-TR" dirty="0"/>
          </a:p>
          <a:p>
            <a:r>
              <a:rPr lang="tr-TR" dirty="0"/>
              <a:t>Hücre yüzey bütünlüğünü </a:t>
            </a:r>
            <a:r>
              <a:rPr lang="tr-TR" dirty="0" smtClean="0"/>
              <a:t>sağlamak ve hücreyi dış etkilerden korumak</a:t>
            </a:r>
          </a:p>
          <a:p>
            <a:endParaRPr lang="tr-TR" dirty="0" smtClean="0"/>
          </a:p>
          <a:p>
            <a:r>
              <a:rPr lang="tr-TR" dirty="0" smtClean="0"/>
              <a:t>Hücrelerin kimlikleri olarak da rol alırlar</a:t>
            </a:r>
          </a:p>
          <a:p>
            <a:r>
              <a:rPr lang="tr-TR" dirty="0" smtClean="0"/>
              <a:t>Fonksiyonları taşıdıkları üniteler, yapıları ile yakından ilişkilidir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 </a:t>
            </a:r>
            <a:r>
              <a:rPr lang="tr-TR" dirty="0" err="1" smtClean="0"/>
              <a:t>membranındaki</a:t>
            </a:r>
            <a:r>
              <a:rPr lang="tr-TR" dirty="0" smtClean="0"/>
              <a:t> proteinle 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992888" cy="56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3273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Her hücre </a:t>
            </a:r>
            <a:r>
              <a:rPr lang="tr-TR" dirty="0" smtClean="0"/>
              <a:t>tipinin yüzeyinde  </a:t>
            </a:r>
            <a:r>
              <a:rPr lang="tr-TR" dirty="0"/>
              <a:t>kendine özgü </a:t>
            </a:r>
            <a:r>
              <a:rPr lang="tr-TR" dirty="0" smtClean="0"/>
              <a:t>proteinler (Hücre yüzey antijenleri) bulunur. </a:t>
            </a:r>
            <a:endParaRPr lang="tr-TR" dirty="0"/>
          </a:p>
          <a:p>
            <a:r>
              <a:rPr lang="tr-TR" dirty="0" err="1">
                <a:solidFill>
                  <a:srgbClr val="FF0000"/>
                </a:solidFill>
              </a:rPr>
              <a:t>Monoklonal</a:t>
            </a:r>
            <a:r>
              <a:rPr lang="tr-TR" dirty="0">
                <a:solidFill>
                  <a:srgbClr val="FF0000"/>
                </a:solidFill>
              </a:rPr>
              <a:t> antikorlar </a:t>
            </a:r>
            <a:r>
              <a:rPr lang="tr-TR" dirty="0"/>
              <a:t>kullanılarak </a:t>
            </a:r>
            <a:r>
              <a:rPr lang="tr-TR" dirty="0" smtClean="0"/>
              <a:t>hücrelerin yüzeyindeki bu antijenler  belirlenebilir</a:t>
            </a:r>
            <a:r>
              <a:rPr lang="tr-TR" dirty="0"/>
              <a:t>.</a:t>
            </a:r>
          </a:p>
          <a:p>
            <a:r>
              <a:rPr lang="tr-TR" dirty="0" smtClean="0"/>
              <a:t>Bu antijenleri tanımlamak için </a:t>
            </a:r>
            <a:r>
              <a:rPr lang="tr-TR" dirty="0" err="1" smtClean="0"/>
              <a:t>Cluster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differantiation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smtClean="0">
                <a:solidFill>
                  <a:srgbClr val="FF0000"/>
                </a:solidFill>
              </a:rPr>
              <a:t>CD</a:t>
            </a:r>
            <a:r>
              <a:rPr lang="tr-TR" dirty="0" smtClean="0"/>
              <a:t>) ifadesini takip eden rakamlar  kullanılır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CD Moleküller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CD (cluster of differentiation) molecules</a:t>
            </a:r>
            <a:r>
              <a:rPr lang="en-US" dirty="0"/>
              <a:t> are cell surface markers</a:t>
            </a:r>
          </a:p>
          <a:p>
            <a:pPr>
              <a:buNone/>
            </a:pPr>
            <a:r>
              <a:rPr lang="en-US" dirty="0"/>
              <a:t>useful for the identification and characterization of leukocytes. 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CDnomenclature</a:t>
            </a:r>
            <a:r>
              <a:rPr lang="en-US" dirty="0" smtClean="0"/>
              <a:t> </a:t>
            </a:r>
            <a:r>
              <a:rPr lang="en-US" dirty="0"/>
              <a:t>was developed and is maintained through the </a:t>
            </a:r>
            <a:r>
              <a:rPr lang="en-US" dirty="0">
                <a:solidFill>
                  <a:srgbClr val="FF0000"/>
                </a:solidFill>
              </a:rPr>
              <a:t>HLDA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(Human Leukocyte Differentiation Antigens) workshop </a:t>
            </a:r>
            <a:r>
              <a:rPr lang="en-US" dirty="0"/>
              <a:t>started in 1982.</a:t>
            </a:r>
          </a:p>
          <a:p>
            <a:pPr>
              <a:buNone/>
            </a:pPr>
            <a:r>
              <a:rPr lang="en-US" dirty="0"/>
              <a:t>The goal is to provide standardization of monoclonal antibodies to</a:t>
            </a:r>
          </a:p>
          <a:p>
            <a:pPr>
              <a:buNone/>
            </a:pPr>
            <a:r>
              <a:rPr lang="en-US" dirty="0"/>
              <a:t>human antigens across laboratories. To characterize or “workshop” the</a:t>
            </a:r>
          </a:p>
          <a:p>
            <a:pPr>
              <a:buNone/>
            </a:pPr>
            <a:r>
              <a:rPr lang="en-US" dirty="0"/>
              <a:t>antibodies, multiple laboratories carry out blind analyses of antibodies.</a:t>
            </a:r>
          </a:p>
          <a:p>
            <a:pPr>
              <a:buNone/>
            </a:pPr>
            <a:r>
              <a:rPr lang="en-US" dirty="0"/>
              <a:t>These results independently validate antibody specificity.</a:t>
            </a:r>
          </a:p>
          <a:p>
            <a:pPr>
              <a:buNone/>
            </a:pPr>
            <a:r>
              <a:rPr lang="en-US" dirty="0"/>
              <a:t>While the CD nomenclature has been developed for use with human</a:t>
            </a:r>
          </a:p>
          <a:p>
            <a:pPr>
              <a:buNone/>
            </a:pPr>
            <a:r>
              <a:rPr lang="en-US" dirty="0"/>
              <a:t>antigens, it is applied to corresponding mouse antigens as well as</a:t>
            </a:r>
          </a:p>
          <a:p>
            <a:pPr>
              <a:buNone/>
            </a:pPr>
            <a:r>
              <a:rPr lang="en-US" dirty="0"/>
              <a:t>antigens from other species. However, the mouse and other species</a:t>
            </a:r>
          </a:p>
          <a:p>
            <a:pPr>
              <a:buNone/>
            </a:pPr>
            <a:r>
              <a:rPr lang="en-US" dirty="0"/>
              <a:t>antibodies are not tested by HLDA.</a:t>
            </a:r>
          </a:p>
          <a:p>
            <a:pPr>
              <a:buNone/>
            </a:pPr>
            <a:r>
              <a:rPr lang="en-US" dirty="0"/>
              <a:t>Human CD markers were reviewed by the HLDA. New CD markers</a:t>
            </a:r>
          </a:p>
          <a:p>
            <a:pPr>
              <a:buNone/>
            </a:pPr>
            <a:r>
              <a:rPr lang="en-US" dirty="0"/>
              <a:t>were established at the HLDA9 meeting held in Barcelona in 2010. For</a:t>
            </a:r>
          </a:p>
          <a:p>
            <a:pPr>
              <a:buNone/>
            </a:pPr>
            <a:r>
              <a:rPr lang="en-US" dirty="0"/>
              <a:t>additional information and CD markers please visit </a:t>
            </a:r>
            <a:r>
              <a:rPr lang="en-US" b="1" dirty="0"/>
              <a:t>www.hcdm.org.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algn="just" eaLnBrk="1" hangingPunct="1">
              <a:lnSpc>
                <a:spcPct val="155000"/>
              </a:lnSpc>
            </a:pPr>
            <a:r>
              <a:rPr lang="tr-TR" sz="1800" dirty="0" smtClean="0">
                <a:solidFill>
                  <a:srgbClr val="000066"/>
                </a:solidFill>
              </a:rPr>
              <a:t> Aynı antijenle reaksiyona giren antikorları gruplamak  bunu farklı </a:t>
            </a:r>
            <a:r>
              <a:rPr lang="tr-TR" sz="1800" dirty="0" err="1" smtClean="0">
                <a:solidFill>
                  <a:srgbClr val="000066"/>
                </a:solidFill>
              </a:rPr>
              <a:t>laboratuvarlarda</a:t>
            </a:r>
            <a:r>
              <a:rPr lang="tr-TR" sz="1800" dirty="0" smtClean="0">
                <a:solidFill>
                  <a:srgbClr val="000066"/>
                </a:solidFill>
              </a:rPr>
              <a:t> test ederek doğrulamak</a:t>
            </a:r>
          </a:p>
          <a:p>
            <a:pPr algn="just" eaLnBrk="1" hangingPunct="1">
              <a:lnSpc>
                <a:spcPct val="155000"/>
              </a:lnSpc>
              <a:buFont typeface="Wingdings" pitchFamily="2" charset="2"/>
              <a:buNone/>
            </a:pPr>
            <a:r>
              <a:rPr lang="tr-TR" sz="1800" i="1" dirty="0" smtClean="0">
                <a:solidFill>
                  <a:srgbClr val="000066"/>
                </a:solidFill>
              </a:rPr>
              <a:t>			Kullanılan istatistiksel yöntem: ‘</a:t>
            </a:r>
            <a:r>
              <a:rPr lang="tr-TR" sz="1800" i="1" dirty="0" err="1" smtClean="0">
                <a:solidFill>
                  <a:srgbClr val="000066"/>
                </a:solidFill>
              </a:rPr>
              <a:t>Cluster</a:t>
            </a:r>
            <a:r>
              <a:rPr lang="tr-TR" sz="1800" i="1" dirty="0" smtClean="0">
                <a:solidFill>
                  <a:srgbClr val="000066"/>
                </a:solidFill>
              </a:rPr>
              <a:t>’ </a:t>
            </a:r>
            <a:r>
              <a:rPr lang="tr-TR" sz="1800" i="1" dirty="0" err="1" smtClean="0">
                <a:solidFill>
                  <a:srgbClr val="000066"/>
                </a:solidFill>
              </a:rPr>
              <a:t>Analysis</a:t>
            </a:r>
            <a:r>
              <a:rPr lang="tr-TR" sz="1800" i="1" dirty="0" smtClean="0">
                <a:solidFill>
                  <a:srgbClr val="000066"/>
                </a:solidFill>
              </a:rPr>
              <a:t>)</a:t>
            </a:r>
          </a:p>
          <a:p>
            <a:pPr algn="just" eaLnBrk="1" hangingPunct="1">
              <a:lnSpc>
                <a:spcPct val="155000"/>
              </a:lnSpc>
            </a:pPr>
            <a:r>
              <a:rPr lang="tr-TR" sz="1800" dirty="0" smtClean="0">
                <a:solidFill>
                  <a:srgbClr val="000066"/>
                </a:solidFill>
              </a:rPr>
              <a:t>Antikorları ‘</a:t>
            </a:r>
            <a:r>
              <a:rPr lang="tr-TR" sz="1800" dirty="0" err="1" smtClean="0">
                <a:solidFill>
                  <a:srgbClr val="000066"/>
                </a:solidFill>
              </a:rPr>
              <a:t>Cluster</a:t>
            </a:r>
            <a:r>
              <a:rPr lang="tr-TR" sz="1800" dirty="0" smtClean="0">
                <a:solidFill>
                  <a:srgbClr val="000066"/>
                </a:solidFill>
              </a:rPr>
              <a:t> of </a:t>
            </a:r>
            <a:r>
              <a:rPr lang="tr-TR" sz="1800" dirty="0" err="1" smtClean="0">
                <a:solidFill>
                  <a:srgbClr val="000066"/>
                </a:solidFill>
              </a:rPr>
              <a:t>Differentiation</a:t>
            </a:r>
            <a:r>
              <a:rPr lang="tr-TR" sz="1800" dirty="0" smtClean="0">
                <a:solidFill>
                  <a:srgbClr val="000066"/>
                </a:solidFill>
              </a:rPr>
              <a:t> (CD) olarak </a:t>
            </a:r>
            <a:r>
              <a:rPr lang="tr-TR" sz="1800" dirty="0" err="1" smtClean="0">
                <a:solidFill>
                  <a:srgbClr val="000066"/>
                </a:solidFill>
              </a:rPr>
              <a:t>numalandırıp</a:t>
            </a:r>
            <a:r>
              <a:rPr lang="tr-TR" sz="1800" dirty="0" smtClean="0">
                <a:solidFill>
                  <a:srgbClr val="000066"/>
                </a:solidFill>
              </a:rPr>
              <a:t> sınıflamak</a:t>
            </a:r>
          </a:p>
          <a:p>
            <a:pPr algn="just" eaLnBrk="1" hangingPunct="1">
              <a:lnSpc>
                <a:spcPct val="155000"/>
              </a:lnSpc>
            </a:pPr>
            <a:r>
              <a:rPr lang="tr-TR" sz="1800" dirty="0" smtClean="0">
                <a:solidFill>
                  <a:srgbClr val="000066"/>
                </a:solidFill>
              </a:rPr>
              <a:t>Dahil etme kriterleri</a:t>
            </a:r>
          </a:p>
          <a:p>
            <a:pPr lvl="1" algn="just" eaLnBrk="1" hangingPunct="1">
              <a:lnSpc>
                <a:spcPct val="155000"/>
              </a:lnSpc>
            </a:pPr>
            <a:r>
              <a:rPr lang="tr-TR" sz="1600" dirty="0" smtClean="0">
                <a:solidFill>
                  <a:srgbClr val="000066"/>
                </a:solidFill>
              </a:rPr>
              <a:t>Başlangıçta sadece </a:t>
            </a:r>
            <a:r>
              <a:rPr lang="tr-TR" sz="1600" dirty="0" err="1" smtClean="0">
                <a:solidFill>
                  <a:srgbClr val="000066"/>
                </a:solidFill>
              </a:rPr>
              <a:t>löksit</a:t>
            </a:r>
            <a:r>
              <a:rPr lang="tr-TR" sz="1600" dirty="0" smtClean="0">
                <a:solidFill>
                  <a:srgbClr val="000066"/>
                </a:solidFill>
              </a:rPr>
              <a:t> antijenleri</a:t>
            </a:r>
          </a:p>
          <a:p>
            <a:pPr lvl="1" algn="just" eaLnBrk="1" hangingPunct="1">
              <a:lnSpc>
                <a:spcPct val="155000"/>
              </a:lnSpc>
            </a:pPr>
            <a:r>
              <a:rPr lang="tr-TR" sz="1600" dirty="0" smtClean="0">
                <a:solidFill>
                  <a:srgbClr val="000066"/>
                </a:solidFill>
              </a:rPr>
              <a:t> Daha sonra </a:t>
            </a:r>
            <a:r>
              <a:rPr lang="tr-TR" sz="1600" dirty="0" err="1" smtClean="0">
                <a:solidFill>
                  <a:srgbClr val="000066"/>
                </a:solidFill>
              </a:rPr>
              <a:t>endotelial</a:t>
            </a:r>
            <a:r>
              <a:rPr lang="tr-TR" sz="1600" dirty="0" smtClean="0">
                <a:solidFill>
                  <a:srgbClr val="000066"/>
                </a:solidFill>
              </a:rPr>
              <a:t> hücre proteinleri, </a:t>
            </a:r>
            <a:r>
              <a:rPr lang="tr-TR" sz="1600" dirty="0" err="1" smtClean="0">
                <a:solidFill>
                  <a:srgbClr val="000066"/>
                </a:solidFill>
              </a:rPr>
              <a:t>sitokin</a:t>
            </a:r>
            <a:r>
              <a:rPr lang="tr-TR" sz="1600" dirty="0" smtClean="0">
                <a:solidFill>
                  <a:srgbClr val="000066"/>
                </a:solidFill>
              </a:rPr>
              <a:t> </a:t>
            </a:r>
            <a:r>
              <a:rPr lang="tr-TR" sz="1600" dirty="0" err="1" smtClean="0">
                <a:solidFill>
                  <a:srgbClr val="000066"/>
                </a:solidFill>
              </a:rPr>
              <a:t>resptörleri</a:t>
            </a:r>
            <a:r>
              <a:rPr lang="tr-TR" sz="1600" dirty="0" smtClean="0">
                <a:solidFill>
                  <a:srgbClr val="000066"/>
                </a:solidFill>
              </a:rPr>
              <a:t>, diğer hücre içi proteinler dahil oldu</a:t>
            </a:r>
          </a:p>
          <a:p>
            <a:pPr lvl="1" algn="just" eaLnBrk="1" hangingPunct="1">
              <a:lnSpc>
                <a:spcPct val="155000"/>
              </a:lnSpc>
            </a:pPr>
            <a:r>
              <a:rPr lang="tr-TR" sz="1600" dirty="0" smtClean="0">
                <a:solidFill>
                  <a:srgbClr val="000066"/>
                </a:solidFill>
              </a:rPr>
              <a:t>Hücre içi molekülleri dahil etme şartı ; Farklılaşmada rol alıyor olması </a:t>
            </a:r>
          </a:p>
          <a:p>
            <a:pPr lvl="1" algn="just" eaLnBrk="1" hangingPunct="1">
              <a:lnSpc>
                <a:spcPct val="155000"/>
              </a:lnSpc>
            </a:pPr>
            <a:r>
              <a:rPr lang="tr-TR" sz="1600" dirty="0" smtClean="0">
                <a:solidFill>
                  <a:srgbClr val="000066"/>
                </a:solidFill>
              </a:rPr>
              <a:t>Sinyal  iletiminde rol alanlar ve HLA  molekülleri  CD sınıflaması   dışında tutuluyor 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rgbClr val="000066"/>
                </a:solidFill>
              </a:rPr>
              <a:t>HLDA * : Temel prensipler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1438" y="6305550"/>
            <a:ext cx="8929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1600" i="1" dirty="0" smtClean="0"/>
              <a:t>HLDA adı 2004 yılında HCDM </a:t>
            </a:r>
            <a:r>
              <a:rPr lang="tr-TR" sz="1600" i="1" dirty="0"/>
              <a:t>(</a:t>
            </a:r>
            <a:r>
              <a:rPr lang="tr-TR" sz="1600" i="1" dirty="0" err="1"/>
              <a:t>Human</a:t>
            </a:r>
            <a:r>
              <a:rPr lang="tr-TR" sz="1600" i="1" dirty="0"/>
              <a:t> </a:t>
            </a:r>
            <a:r>
              <a:rPr lang="tr-TR" sz="1600" i="1" dirty="0" err="1"/>
              <a:t>Cell</a:t>
            </a:r>
            <a:r>
              <a:rPr lang="tr-TR" sz="1600" i="1" dirty="0"/>
              <a:t> </a:t>
            </a:r>
            <a:r>
              <a:rPr lang="tr-TR" sz="1600" i="1" dirty="0" err="1"/>
              <a:t>Differentiation</a:t>
            </a:r>
            <a:r>
              <a:rPr lang="tr-TR" sz="1600" i="1" dirty="0"/>
              <a:t> </a:t>
            </a:r>
            <a:r>
              <a:rPr lang="tr-TR" sz="1600" i="1" dirty="0" err="1"/>
              <a:t>Molecules</a:t>
            </a:r>
            <a:r>
              <a:rPr lang="tr-TR" sz="1600" i="1" dirty="0"/>
              <a:t>) </a:t>
            </a:r>
            <a:r>
              <a:rPr lang="tr-TR" sz="1600" i="1" dirty="0" smtClean="0"/>
              <a:t>olarak </a:t>
            </a:r>
            <a:r>
              <a:rPr lang="tr-TR" sz="1600" i="1" dirty="0" err="1" smtClean="0"/>
              <a:t>değşmiştir</a:t>
            </a:r>
            <a:endParaRPr lang="tr-T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9"/>
            <a:ext cx="9165337" cy="487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837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4213"/>
            <a:ext cx="4981517" cy="67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Hücre yüzey proteinleri farklı yapısal özellikler gösterir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3605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83568" y="6093296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Tip I 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1619672" y="6093296"/>
            <a:ext cx="75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Tip II 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339752" y="6211669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Hücre zarını birkaç kez geçenler</a:t>
            </a:r>
          </a:p>
          <a:p>
            <a:r>
              <a:rPr lang="tr-TR" dirty="0" smtClean="0"/>
              <a:t>Bazıları su kanalları oluşturur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3563888" y="5795972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Hücre zarını boylu boyunca geçmeyen yüzeydekiler</a:t>
            </a:r>
            <a:endParaRPr lang="tr-TR" dirty="0"/>
          </a:p>
        </p:txBody>
      </p:sp>
      <p:cxnSp>
        <p:nvCxnSpPr>
          <p:cNvPr id="10" name="9 Düz Ok Bağlayıcısı"/>
          <p:cNvCxnSpPr/>
          <p:nvPr/>
        </p:nvCxnSpPr>
        <p:spPr>
          <a:xfrm flipV="1">
            <a:off x="3491880" y="4005064"/>
            <a:ext cx="0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V="1">
            <a:off x="2195736" y="3789040"/>
            <a:ext cx="0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flipV="1">
            <a:off x="1331640" y="3861048"/>
            <a:ext cx="0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4572000" y="544522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Lipidlerle</a:t>
            </a:r>
            <a:r>
              <a:rPr lang="tr-TR" dirty="0" smtClean="0"/>
              <a:t> tutunanlar</a:t>
            </a:r>
            <a:endParaRPr lang="tr-TR" dirty="0"/>
          </a:p>
        </p:txBody>
      </p:sp>
      <p:cxnSp>
        <p:nvCxnSpPr>
          <p:cNvPr id="15" name="14 Düz Ok Bağlayıcısı"/>
          <p:cNvCxnSpPr/>
          <p:nvPr/>
        </p:nvCxnSpPr>
        <p:spPr>
          <a:xfrm flipV="1">
            <a:off x="6156176" y="3068960"/>
            <a:ext cx="648072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6766450" y="537321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GPI ile  tutunanlar</a:t>
            </a:r>
            <a:endParaRPr lang="tr-TR" dirty="0"/>
          </a:p>
        </p:txBody>
      </p:sp>
      <p:cxnSp>
        <p:nvCxnSpPr>
          <p:cNvPr id="18" name="17 Düz Ok Bağlayıcısı"/>
          <p:cNvCxnSpPr/>
          <p:nvPr/>
        </p:nvCxnSpPr>
        <p:spPr>
          <a:xfrm flipV="1">
            <a:off x="7164288" y="3068960"/>
            <a:ext cx="72008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428625"/>
            <a:ext cx="7772400" cy="1143000"/>
          </a:xfrm>
        </p:spPr>
        <p:txBody>
          <a:bodyPr/>
          <a:lstStyle/>
          <a:p>
            <a:r>
              <a:rPr lang="en-US"/>
              <a:t>Normal B </a:t>
            </a:r>
            <a:r>
              <a:rPr lang="tr-TR"/>
              <a:t>Hücre </a:t>
            </a:r>
            <a:r>
              <a:rPr lang="en-US"/>
              <a:t> </a:t>
            </a:r>
            <a:r>
              <a:rPr lang="tr-TR"/>
              <a:t>Gelişimi</a:t>
            </a:r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86200" y="6248400"/>
            <a:ext cx="490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Arial" charset="0"/>
              </a:rPr>
              <a:t>Wood and Borowitz (2006) Henry’s Laboratory Medicine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57350"/>
            <a:ext cx="7315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Altbilgi Yer Tutucusu"/>
          <p:cNvSpPr txBox="1">
            <a:spLocks/>
          </p:cNvSpPr>
          <p:nvPr/>
        </p:nvSpPr>
        <p:spPr>
          <a:xfrm>
            <a:off x="6215063" y="6543675"/>
            <a:ext cx="2928937" cy="457200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accent2"/>
                </a:solidFill>
                <a:latin typeface="+mn-lt"/>
              </a:rPr>
              <a:t>XVI Uygulamalı FCM Eğitimi, Haziran 2010</a:t>
            </a:r>
            <a:endParaRPr lang="en-US" sz="1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0852" y="26387"/>
            <a:ext cx="8642972" cy="1477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tr-TR" sz="24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B Hücre farklılaşmasının şematik görünümü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tr-TR" sz="24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En sık görülen </a:t>
            </a:r>
            <a:r>
              <a:rPr lang="en-GB" sz="24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B-</a:t>
            </a:r>
            <a:r>
              <a:rPr lang="tr-TR" sz="24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hücreli </a:t>
            </a:r>
            <a:r>
              <a:rPr lang="en-GB" sz="24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lenfomalar</a:t>
            </a:r>
            <a:r>
              <a:rPr lang="tr-TR" sz="24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ile ilişkisi</a:t>
            </a:r>
            <a:endParaRPr lang="en-GB" sz="24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120" y="6270419"/>
            <a:ext cx="1566720" cy="361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5268" y="765096"/>
            <a:ext cx="6917132" cy="5327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69360" y="6335226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Elaine S. Jaffe et al. Blood 2008;112:4384-4399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©2008 by American Society of </a:t>
            </a:r>
            <a:r>
              <a:rPr lang="en-GB" sz="9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Hematology</a:t>
            </a:r>
            <a:endParaRPr lang="en-GB" sz="9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7417358" y="4306828"/>
            <a:ext cx="2123727" cy="861774"/>
            <a:chOff x="7236297" y="4301480"/>
            <a:chExt cx="2123727" cy="861774"/>
          </a:xfrm>
        </p:grpSpPr>
        <p:sp>
          <p:nvSpPr>
            <p:cNvPr id="2" name="Metin kutusu 1"/>
            <p:cNvSpPr txBox="1"/>
            <p:nvPr/>
          </p:nvSpPr>
          <p:spPr>
            <a:xfrm>
              <a:off x="7452320" y="4301480"/>
              <a:ext cx="19077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dirty="0" smtClean="0"/>
                <a:t>   :</a:t>
              </a:r>
              <a:r>
                <a:rPr lang="tr-TR" sz="1000" dirty="0" err="1" smtClean="0"/>
                <a:t>IgH</a:t>
              </a:r>
              <a:r>
                <a:rPr lang="tr-TR" sz="1000" dirty="0" smtClean="0"/>
                <a:t> </a:t>
              </a:r>
              <a:r>
                <a:rPr lang="tr-TR" sz="1000" dirty="0" err="1" smtClean="0"/>
                <a:t>rearanjmanı</a:t>
              </a:r>
              <a:endParaRPr lang="tr-TR" sz="1000" dirty="0" smtClean="0"/>
            </a:p>
            <a:p>
              <a:r>
                <a:rPr lang="tr-TR" sz="1000" dirty="0"/>
                <a:t> </a:t>
              </a:r>
              <a:r>
                <a:rPr lang="tr-TR" sz="1000" dirty="0" smtClean="0"/>
                <a:t>   :</a:t>
              </a:r>
              <a:r>
                <a:rPr lang="tr-TR" sz="1000" dirty="0" err="1" smtClean="0"/>
                <a:t>IgL</a:t>
              </a:r>
              <a:r>
                <a:rPr lang="tr-TR" sz="1000" dirty="0" smtClean="0"/>
                <a:t> </a:t>
              </a:r>
              <a:r>
                <a:rPr lang="tr-TR" sz="1000" dirty="0" err="1" smtClean="0"/>
                <a:t>rearanjmanı</a:t>
              </a:r>
              <a:r>
                <a:rPr lang="tr-TR" sz="1000" dirty="0"/>
                <a:t> </a:t>
              </a:r>
              <a:r>
                <a:rPr lang="tr-TR" sz="1000" dirty="0" smtClean="0"/>
                <a:t>          </a:t>
              </a:r>
            </a:p>
            <a:p>
              <a:r>
                <a:rPr lang="tr-TR" sz="1000" dirty="0" smtClean="0"/>
                <a:t> : Somatik</a:t>
              </a:r>
            </a:p>
            <a:p>
              <a:r>
                <a:rPr lang="tr-TR" sz="1000" dirty="0" smtClean="0"/>
                <a:t>     </a:t>
              </a:r>
              <a:r>
                <a:rPr lang="tr-TR" sz="1000" dirty="0" err="1" smtClean="0"/>
                <a:t>hipermutasyon</a:t>
              </a:r>
              <a:r>
                <a:rPr lang="tr-TR" sz="1000" dirty="0" smtClean="0"/>
                <a:t> </a:t>
              </a:r>
            </a:p>
            <a:p>
              <a:r>
                <a:rPr lang="tr-TR" sz="1000" dirty="0" smtClean="0"/>
                <a:t> </a:t>
              </a:r>
              <a:endParaRPr lang="tr-TR" sz="1000" dirty="0"/>
            </a:p>
          </p:txBody>
        </p:sp>
        <p:cxnSp>
          <p:nvCxnSpPr>
            <p:cNvPr id="4" name="Düz Bağlayıcı 3"/>
            <p:cNvCxnSpPr/>
            <p:nvPr/>
          </p:nvCxnSpPr>
          <p:spPr>
            <a:xfrm>
              <a:off x="7236297" y="4437112"/>
              <a:ext cx="2160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>
            <a:xfrm>
              <a:off x="7236297" y="4581128"/>
              <a:ext cx="21602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Düz Bağlayıcı 6"/>
          <p:cNvCxnSpPr>
            <a:endCxn id="2" idx="1"/>
          </p:cNvCxnSpPr>
          <p:nvPr/>
        </p:nvCxnSpPr>
        <p:spPr>
          <a:xfrm>
            <a:off x="7417358" y="4737715"/>
            <a:ext cx="21602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uvarlatılmış Dikdörtgen 8"/>
          <p:cNvSpPr/>
          <p:nvPr/>
        </p:nvSpPr>
        <p:spPr>
          <a:xfrm>
            <a:off x="10852" y="5301207"/>
            <a:ext cx="9133148" cy="9692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5148064" y="4442460"/>
            <a:ext cx="226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FF0000"/>
                </a:solidFill>
              </a:rPr>
              <a:t>Proliferasyon,SHM</a:t>
            </a:r>
            <a:r>
              <a:rPr lang="tr-TR" sz="1400" dirty="0" smtClean="0">
                <a:solidFill>
                  <a:srgbClr val="FF0000"/>
                </a:solidFill>
              </a:rPr>
              <a:t>, CSR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796136" y="3049215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Artmış </a:t>
            </a:r>
            <a:r>
              <a:rPr lang="tr-TR" sz="1400" dirty="0" err="1" smtClean="0">
                <a:solidFill>
                  <a:srgbClr val="FF0000"/>
                </a:solidFill>
              </a:rPr>
              <a:t>affinite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8144" y="2852936"/>
            <a:ext cx="576064" cy="2781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5540393" y="4230961"/>
            <a:ext cx="742318" cy="2781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167427" y="5980131"/>
            <a:ext cx="9257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/>
              <a:t>Affinite</a:t>
            </a:r>
            <a:r>
              <a:rPr lang="tr-TR" sz="1400" dirty="0"/>
              <a:t> </a:t>
            </a:r>
            <a:r>
              <a:rPr lang="tr-TR" sz="1400" dirty="0" err="1"/>
              <a:t>Maturasyonu</a:t>
            </a:r>
            <a:r>
              <a:rPr lang="tr-TR" sz="1400" dirty="0"/>
              <a:t> ile  GC  Hücreler de 10, 38, 95  DR </a:t>
            </a:r>
            <a:r>
              <a:rPr lang="tr-TR" sz="1400" dirty="0" err="1"/>
              <a:t>up</a:t>
            </a:r>
            <a:r>
              <a:rPr lang="tr-TR" sz="1400" dirty="0"/>
              <a:t> </a:t>
            </a:r>
            <a:r>
              <a:rPr lang="tr-TR" sz="1400" dirty="0" err="1"/>
              <a:t>regüle</a:t>
            </a:r>
            <a:r>
              <a:rPr lang="tr-TR" sz="1400" dirty="0"/>
              <a:t> olur CD44 ve bcl2 azalır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998310" cy="588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14375"/>
            <a:ext cx="8229600" cy="785813"/>
          </a:xfrm>
        </p:spPr>
        <p:txBody>
          <a:bodyPr/>
          <a:lstStyle/>
          <a:p>
            <a:r>
              <a:rPr lang="en-US"/>
              <a:t>Normal </a:t>
            </a:r>
            <a:r>
              <a:rPr lang="tr-TR"/>
              <a:t>T</a:t>
            </a:r>
            <a:r>
              <a:rPr lang="en-US"/>
              <a:t> </a:t>
            </a:r>
            <a:r>
              <a:rPr lang="tr-TR"/>
              <a:t>Hücre </a:t>
            </a:r>
            <a:r>
              <a:rPr lang="en-US"/>
              <a:t> </a:t>
            </a:r>
            <a:r>
              <a:rPr lang="tr-TR"/>
              <a:t>Gelişimi</a:t>
            </a: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86200" y="6324600"/>
            <a:ext cx="490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Arial" charset="0"/>
              </a:rPr>
              <a:t>Wood and Borowitz (2006) Henry’s Laboratory Medicine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Altbilgi Yer Tutucusu"/>
          <p:cNvSpPr txBox="1">
            <a:spLocks/>
          </p:cNvSpPr>
          <p:nvPr/>
        </p:nvSpPr>
        <p:spPr>
          <a:xfrm>
            <a:off x="6215063" y="6543675"/>
            <a:ext cx="2928937" cy="457200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accent2"/>
                </a:solidFill>
                <a:latin typeface="+mn-lt"/>
              </a:rPr>
              <a:t>XVI Uygulamalı FCM Eğitimi, Haziran 2010</a:t>
            </a:r>
            <a:endParaRPr lang="en-US" sz="1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26720" y="175888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tr-TR" sz="24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T Hücre farklılaşmasının ve Fonksiyonlarının  şematik Görünümü</a:t>
            </a:r>
            <a:r>
              <a:rPr lang="en-GB" sz="24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. </a:t>
            </a:r>
            <a:endParaRPr lang="en-GB" sz="24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120" y="6270419"/>
            <a:ext cx="1566720" cy="361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0" y="979303"/>
            <a:ext cx="695232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09396" y="6335226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Elaine S. Jaffe et al. Blood 2008;112:4384-4399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©2008 by American Society of </a:t>
            </a:r>
            <a:r>
              <a:rPr lang="en-GB" sz="9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Hematology</a:t>
            </a:r>
            <a:endParaRPr lang="en-GB" sz="9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690093" y="1615293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Genelde </a:t>
            </a:r>
            <a:r>
              <a:rPr lang="tr-TR" dirty="0" err="1" smtClean="0"/>
              <a:t>Ekstranodal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8049600" y="3241454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Genelde</a:t>
            </a:r>
          </a:p>
          <a:p>
            <a:r>
              <a:rPr lang="tr-TR" dirty="0" err="1" smtClean="0"/>
              <a:t>Nodal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6363241" y="5796304"/>
            <a:ext cx="2778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TFH:Folliküler</a:t>
            </a:r>
            <a:r>
              <a:rPr lang="tr-TR" sz="1400" dirty="0" smtClean="0"/>
              <a:t> </a:t>
            </a:r>
            <a:r>
              <a:rPr lang="tr-TR" sz="1400" dirty="0" err="1" smtClean="0"/>
              <a:t>Helper</a:t>
            </a:r>
            <a:r>
              <a:rPr lang="tr-TR" sz="1400" dirty="0" smtClean="0"/>
              <a:t> T hücre </a:t>
            </a:r>
            <a:endParaRPr lang="tr-TR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Normal Granulo</a:t>
            </a:r>
            <a:r>
              <a:rPr lang="tr-TR"/>
              <a:t>sit </a:t>
            </a:r>
            <a:r>
              <a:rPr lang="en-US"/>
              <a:t> </a:t>
            </a:r>
            <a:r>
              <a:rPr lang="tr-TR"/>
              <a:t>Gelişimi</a:t>
            </a:r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643063"/>
            <a:ext cx="73152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484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Arial" charset="0"/>
              </a:rPr>
              <a:t>Wood and Borowitz (2006) Henry’s Laboratory Methods</a:t>
            </a:r>
          </a:p>
        </p:txBody>
      </p:sp>
      <p:sp>
        <p:nvSpPr>
          <p:cNvPr id="11" name="6 Altbilgi Yer Tutucusu"/>
          <p:cNvSpPr txBox="1">
            <a:spLocks/>
          </p:cNvSpPr>
          <p:nvPr/>
        </p:nvSpPr>
        <p:spPr>
          <a:xfrm>
            <a:off x="6215063" y="6543675"/>
            <a:ext cx="2928937" cy="457200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accent2"/>
                </a:solidFill>
                <a:latin typeface="+mn-lt"/>
              </a:rPr>
              <a:t>XVI Uygulamalı FCM Eğitimi, Haziran 2010</a:t>
            </a:r>
            <a:endParaRPr lang="en-US" sz="1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/>
              <a:t>Normal Mono</a:t>
            </a:r>
            <a:r>
              <a:rPr lang="tr-TR"/>
              <a:t>sit</a:t>
            </a:r>
            <a:r>
              <a:rPr lang="en-US"/>
              <a:t> </a:t>
            </a:r>
            <a:r>
              <a:rPr lang="tr-TR"/>
              <a:t>Gelişimi</a:t>
            </a:r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1143000"/>
            <a:ext cx="730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484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Arial" charset="0"/>
              </a:rPr>
              <a:t>Wood and Borowitz (2006) Henry’s Laboratory Methods</a:t>
            </a:r>
          </a:p>
        </p:txBody>
      </p:sp>
      <p:sp>
        <p:nvSpPr>
          <p:cNvPr id="9" name="6 Altbilgi Yer Tutucusu"/>
          <p:cNvSpPr txBox="1">
            <a:spLocks/>
          </p:cNvSpPr>
          <p:nvPr/>
        </p:nvSpPr>
        <p:spPr>
          <a:xfrm>
            <a:off x="6215063" y="6615113"/>
            <a:ext cx="2928937" cy="457200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accent2"/>
                </a:solidFill>
                <a:latin typeface="+mn-lt"/>
              </a:rPr>
              <a:t>XVI Uygulamalı FCM Eğitimi, Haziran 2010</a:t>
            </a:r>
            <a:endParaRPr lang="en-US" sz="1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Normal </a:t>
            </a:r>
            <a:r>
              <a:rPr lang="tr-TR"/>
              <a:t>Eritrosit Gelişimi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11400"/>
            <a:ext cx="7315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490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Arial" charset="0"/>
              </a:rPr>
              <a:t>Wood and Borowitz (2006) Henry’s Laboratory Medicine</a:t>
            </a:r>
          </a:p>
        </p:txBody>
      </p:sp>
      <p:sp>
        <p:nvSpPr>
          <p:cNvPr id="9" name="6 Altbilgi Yer Tutucusu"/>
          <p:cNvSpPr txBox="1">
            <a:spLocks/>
          </p:cNvSpPr>
          <p:nvPr/>
        </p:nvSpPr>
        <p:spPr>
          <a:xfrm>
            <a:off x="6215063" y="6615113"/>
            <a:ext cx="2928937" cy="457200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accent2"/>
                </a:solidFill>
                <a:latin typeface="+mn-lt"/>
              </a:rPr>
              <a:t>XVI Uygulamalı FCM Eğitimi, Haziran 2010</a:t>
            </a:r>
            <a:endParaRPr lang="en-US" sz="1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67944" y="1556792"/>
            <a:ext cx="4618856" cy="4569371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Antijenlerin </a:t>
            </a:r>
            <a:r>
              <a:rPr lang="tr-TR" dirty="0" err="1" smtClean="0"/>
              <a:t>fosforile</a:t>
            </a:r>
            <a:r>
              <a:rPr lang="tr-TR" dirty="0" smtClean="0"/>
              <a:t> olması onları aktif ya da </a:t>
            </a:r>
            <a:r>
              <a:rPr lang="tr-TR" dirty="0" err="1" smtClean="0"/>
              <a:t>inaktif</a:t>
            </a:r>
            <a:r>
              <a:rPr lang="tr-TR" dirty="0" smtClean="0"/>
              <a:t> hale getirebilir</a:t>
            </a:r>
          </a:p>
          <a:p>
            <a:r>
              <a:rPr lang="tr-TR" dirty="0" smtClean="0"/>
              <a:t> Amaca göre </a:t>
            </a:r>
            <a:r>
              <a:rPr lang="tr-TR" dirty="0" err="1" smtClean="0"/>
              <a:t>fosforile</a:t>
            </a:r>
            <a:r>
              <a:rPr lang="tr-TR" dirty="0" smtClean="0"/>
              <a:t> olan ve olmayan molekülleri farklı </a:t>
            </a:r>
            <a:r>
              <a:rPr lang="tr-TR" dirty="0" err="1" smtClean="0"/>
              <a:t>monoklonal</a:t>
            </a:r>
            <a:r>
              <a:rPr lang="tr-TR" dirty="0" smtClean="0"/>
              <a:t> antikorlar ile tanımak mümkün olur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492028" cy="609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Antikorlar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205063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Poliklonal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Monoklonal</a:t>
            </a:r>
            <a:endParaRPr lang="tr-T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2952328" cy="263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3861048"/>
            <a:ext cx="2954441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048500" cy="27813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1520" y="3861048"/>
            <a:ext cx="86409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r-TR" dirty="0" smtClean="0"/>
              <a:t>Şekil </a:t>
            </a:r>
            <a:r>
              <a:rPr lang="en-US" dirty="0" smtClean="0"/>
              <a:t>1   </a:t>
            </a:r>
            <a:r>
              <a:rPr lang="tr-TR" dirty="0" smtClean="0"/>
              <a:t>Beş tip  </a:t>
            </a:r>
            <a:r>
              <a:rPr lang="tr-TR" dirty="0" err="1" smtClean="0"/>
              <a:t>membran</a:t>
            </a:r>
            <a:r>
              <a:rPr lang="tr-TR" dirty="0" smtClean="0"/>
              <a:t> proteininin şematik görünümü: </a:t>
            </a:r>
            <a:endParaRPr lang="tr-TR" dirty="0"/>
          </a:p>
          <a:p>
            <a:pPr eaLnBrk="1" hangingPunct="1"/>
            <a:r>
              <a:rPr lang="en-US" dirty="0" smtClean="0"/>
              <a:t> </a:t>
            </a:r>
            <a:r>
              <a:rPr lang="en-US" dirty="0"/>
              <a:t>(I) </a:t>
            </a:r>
            <a:r>
              <a:rPr lang="tr-TR" dirty="0" smtClean="0"/>
              <a:t>Tip</a:t>
            </a:r>
            <a:r>
              <a:rPr lang="en-US" dirty="0" smtClean="0"/>
              <a:t>-I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/>
              <a:t>protein, </a:t>
            </a:r>
            <a:endParaRPr lang="tr-TR" dirty="0" smtClean="0"/>
          </a:p>
          <a:p>
            <a:pPr eaLnBrk="1" hangingPunct="1"/>
            <a:r>
              <a:rPr lang="en-US" dirty="0" smtClean="0"/>
              <a:t>(</a:t>
            </a:r>
            <a:r>
              <a:rPr lang="en-US" dirty="0"/>
              <a:t>II) </a:t>
            </a:r>
            <a:r>
              <a:rPr lang="tr-TR" dirty="0" smtClean="0"/>
              <a:t>Tip</a:t>
            </a:r>
            <a:r>
              <a:rPr lang="en-US" dirty="0" smtClean="0"/>
              <a:t>-II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/>
              <a:t>protein</a:t>
            </a:r>
            <a:r>
              <a:rPr lang="en-US" dirty="0" smtClean="0"/>
              <a:t>,</a:t>
            </a:r>
            <a:endParaRPr lang="tr-TR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dirty="0"/>
              <a:t>(III) </a:t>
            </a:r>
            <a:r>
              <a:rPr lang="tr-TR" dirty="0" smtClean="0"/>
              <a:t>çok geçişli </a:t>
            </a:r>
            <a:r>
              <a:rPr lang="en-US" dirty="0" smtClean="0"/>
              <a:t> </a:t>
            </a:r>
            <a:r>
              <a:rPr lang="en-US" dirty="0" err="1" smtClean="0"/>
              <a:t>transmembran</a:t>
            </a:r>
            <a:r>
              <a:rPr lang="en-US" dirty="0" smtClean="0"/>
              <a:t> </a:t>
            </a:r>
            <a:r>
              <a:rPr lang="en-US" dirty="0"/>
              <a:t>protein</a:t>
            </a:r>
            <a:r>
              <a:rPr lang="en-US" dirty="0" smtClean="0"/>
              <a:t>,</a:t>
            </a:r>
            <a:endParaRPr lang="tr-TR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dirty="0"/>
              <a:t>(IV) </a:t>
            </a:r>
            <a:r>
              <a:rPr lang="en-US" dirty="0" smtClean="0"/>
              <a:t>l</a:t>
            </a:r>
            <a:r>
              <a:rPr lang="tr-TR" dirty="0" err="1" smtClean="0"/>
              <a:t>ipid</a:t>
            </a:r>
            <a:r>
              <a:rPr lang="tr-TR" dirty="0" smtClean="0"/>
              <a:t> bağı ile tutunan </a:t>
            </a:r>
            <a:r>
              <a:rPr lang="en-US" dirty="0" err="1" smtClean="0"/>
              <a:t>membran</a:t>
            </a:r>
            <a:r>
              <a:rPr lang="en-US" dirty="0" smtClean="0"/>
              <a:t> protein</a:t>
            </a:r>
            <a:r>
              <a:rPr lang="tr-TR" dirty="0" smtClean="0"/>
              <a:t>i</a:t>
            </a:r>
            <a:r>
              <a:rPr lang="en-US" dirty="0" smtClean="0"/>
              <a:t>, </a:t>
            </a:r>
            <a:r>
              <a:rPr lang="tr-TR" dirty="0" smtClean="0"/>
              <a:t>ve </a:t>
            </a:r>
            <a:r>
              <a:rPr lang="en-US" dirty="0" smtClean="0"/>
              <a:t> </a:t>
            </a:r>
            <a:r>
              <a:rPr lang="en-US" dirty="0"/>
              <a:t>(V) </a:t>
            </a:r>
            <a:r>
              <a:rPr lang="en-US" dirty="0" smtClean="0"/>
              <a:t>GPI-</a:t>
            </a:r>
            <a:r>
              <a:rPr lang="tr-TR" dirty="0" smtClean="0"/>
              <a:t>aracılığı ile tutunan 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protein</a:t>
            </a:r>
            <a:r>
              <a:rPr lang="tr-TR" dirty="0" smtClean="0"/>
              <a:t>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5000" y="5839296"/>
            <a:ext cx="7620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000" dirty="0"/>
              <a:t>Xiao-</a:t>
            </a:r>
            <a:r>
              <a:rPr lang="en-US" sz="1000" dirty="0" err="1"/>
              <a:t>Guang</a:t>
            </a:r>
            <a:r>
              <a:rPr lang="en-US" sz="1000" dirty="0"/>
              <a:t>  Yang , </a:t>
            </a:r>
            <a:r>
              <a:rPr lang="en-US" sz="1000" dirty="0" err="1"/>
              <a:t>Rui</a:t>
            </a:r>
            <a:r>
              <a:rPr lang="en-US" sz="1000" dirty="0"/>
              <a:t>-Yan  </a:t>
            </a:r>
            <a:r>
              <a:rPr lang="en-US" sz="1000" dirty="0" err="1"/>
              <a:t>Luo</a:t>
            </a:r>
            <a:r>
              <a:rPr lang="en-US" sz="1000" dirty="0"/>
              <a:t> , </a:t>
            </a:r>
            <a:r>
              <a:rPr lang="en-US" sz="1000" dirty="0" err="1"/>
              <a:t>Zhi</a:t>
            </a:r>
            <a:r>
              <a:rPr lang="en-US" sz="1000" dirty="0"/>
              <a:t>-Ping  </a:t>
            </a:r>
            <a:r>
              <a:rPr lang="en-US" sz="1000" dirty="0" err="1"/>
              <a:t>Feng</a:t>
            </a:r>
            <a:endParaRPr lang="en-US" sz="1000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35000" y="6032500"/>
            <a:ext cx="7620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http://dx.doi.org/10.1016/j.bbrc.2006.12.004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3995936" y="62068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Hücre dışı 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868144" y="2564904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Hücre içi 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07504" y="1628800"/>
            <a:ext cx="17107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Hücre </a:t>
            </a:r>
            <a:r>
              <a:rPr lang="tr-TR" dirty="0" err="1" smtClean="0"/>
              <a:t>mebranı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M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3887788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50825" y="0"/>
            <a:ext cx="8748713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bIns="42849" anchor="ctr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000066"/>
                </a:solidFill>
              </a:rPr>
              <a:t>Monoclonal</a:t>
            </a:r>
            <a:r>
              <a:rPr lang="tr-TR" sz="3200" b="1" dirty="0" smtClean="0">
                <a:solidFill>
                  <a:srgbClr val="000066"/>
                </a:solidFill>
              </a:rPr>
              <a:t>(</a:t>
            </a:r>
            <a:r>
              <a:rPr lang="tr-TR" sz="3200" b="1" dirty="0" err="1" smtClean="0">
                <a:solidFill>
                  <a:srgbClr val="000066"/>
                </a:solidFill>
              </a:rPr>
              <a:t>Moab</a:t>
            </a:r>
            <a:r>
              <a:rPr lang="tr-TR" sz="3200" b="1" dirty="0" smtClean="0">
                <a:solidFill>
                  <a:srgbClr val="000066"/>
                </a:solidFill>
              </a:rPr>
              <a:t>) </a:t>
            </a:r>
            <a:r>
              <a:rPr lang="tr-TR" sz="3200" b="1" dirty="0" err="1">
                <a:solidFill>
                  <a:srgbClr val="000066"/>
                </a:solidFill>
              </a:rPr>
              <a:t>Antibody</a:t>
            </a:r>
            <a:r>
              <a:rPr lang="tr-TR" sz="3200" b="1" dirty="0">
                <a:solidFill>
                  <a:srgbClr val="000066"/>
                </a:solidFill>
              </a:rPr>
              <a:t> </a:t>
            </a:r>
            <a:r>
              <a:rPr lang="tr-TR" sz="3200" b="1" dirty="0" err="1">
                <a:solidFill>
                  <a:srgbClr val="000066"/>
                </a:solidFill>
              </a:rPr>
              <a:t>Production</a:t>
            </a:r>
            <a:endParaRPr lang="tr-TR" sz="3200" dirty="0">
              <a:solidFill>
                <a:srgbClr val="000066"/>
              </a:solidFill>
            </a:endParaRPr>
          </a:p>
        </p:txBody>
      </p:sp>
      <p:pic>
        <p:nvPicPr>
          <p:cNvPr id="8196" name="Picture 4" descr="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1488" y="815975"/>
            <a:ext cx="44259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15"/>
          <p:cNvSpPr>
            <a:spLocks noChangeArrowheads="1"/>
          </p:cNvSpPr>
          <p:nvPr/>
        </p:nvSpPr>
        <p:spPr bwMode="auto">
          <a:xfrm>
            <a:off x="4140200" y="177323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572000" y="3284538"/>
            <a:ext cx="4268788" cy="3286125"/>
            <a:chOff x="2880" y="2069"/>
            <a:chExt cx="2689" cy="2070"/>
          </a:xfrm>
        </p:grpSpPr>
        <p:sp>
          <p:nvSpPr>
            <p:cNvPr id="8203" name="AutoShape 18"/>
            <p:cNvSpPr>
              <a:spLocks noChangeArrowheads="1"/>
            </p:cNvSpPr>
            <p:nvPr/>
          </p:nvSpPr>
          <p:spPr bwMode="auto">
            <a:xfrm rot="5246986">
              <a:off x="4037" y="2092"/>
              <a:ext cx="227" cy="181"/>
            </a:xfrm>
            <a:prstGeom prst="rightArrow">
              <a:avLst>
                <a:gd name="adj1" fmla="val 50000"/>
                <a:gd name="adj2" fmla="val 313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4" name="Picture 2" descr="mabcell_pat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2387"/>
              <a:ext cx="2689" cy="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9" name="Picture 5" descr="Prolifer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297238"/>
            <a:ext cx="3333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32"/>
          <p:cNvSpPr>
            <a:spLocks noChangeArrowheads="1"/>
          </p:cNvSpPr>
          <p:nvPr/>
        </p:nvSpPr>
        <p:spPr bwMode="auto">
          <a:xfrm flipH="1">
            <a:off x="3779838" y="4437063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34"/>
          <p:cNvSpPr txBox="1">
            <a:spLocks noChangeArrowheads="1"/>
          </p:cNvSpPr>
          <p:nvPr/>
        </p:nvSpPr>
        <p:spPr bwMode="auto">
          <a:xfrm>
            <a:off x="0" y="6583363"/>
            <a:ext cx="6588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b="1" i="1">
                <a:solidFill>
                  <a:srgbClr val="FF3300"/>
                </a:solidFill>
              </a:rPr>
              <a:t>HGPRT: hipoksantin fosforibozil transferaz,  HAT: Hipoksantin Aminopterin Timidin</a:t>
            </a:r>
          </a:p>
        </p:txBody>
      </p:sp>
      <p:sp>
        <p:nvSpPr>
          <p:cNvPr id="8202" name="34 Metin kutusu"/>
          <p:cNvSpPr txBox="1">
            <a:spLocks noChangeArrowheads="1"/>
          </p:cNvSpPr>
          <p:nvPr/>
        </p:nvSpPr>
        <p:spPr bwMode="auto">
          <a:xfrm>
            <a:off x="7429500" y="1857375"/>
            <a:ext cx="1509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HAT medium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Moab</a:t>
            </a:r>
            <a:r>
              <a:rPr lang="tr-TR" dirty="0" smtClean="0"/>
              <a:t> kullanırken  bilinmesi gerekenler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Poliklonal</a:t>
            </a:r>
            <a:r>
              <a:rPr lang="tr-TR" dirty="0" smtClean="0"/>
              <a:t> antikorlara avantajları</a:t>
            </a:r>
            <a:br>
              <a:rPr lang="tr-TR" dirty="0" smtClean="0"/>
            </a:br>
            <a:r>
              <a:rPr lang="tr-TR" dirty="0" smtClean="0"/>
              <a:t>Daha homojen</a:t>
            </a:r>
          </a:p>
          <a:p>
            <a:r>
              <a:rPr lang="tr-TR" dirty="0" smtClean="0"/>
              <a:t>Daha spesifik (tek bir </a:t>
            </a:r>
            <a:r>
              <a:rPr lang="tr-TR" dirty="0" err="1" smtClean="0"/>
              <a:t>epitopu</a:t>
            </a:r>
            <a:r>
              <a:rPr lang="tr-TR" dirty="0" smtClean="0"/>
              <a:t> tanımlar)</a:t>
            </a:r>
          </a:p>
          <a:p>
            <a:r>
              <a:rPr lang="tr-TR" dirty="0" smtClean="0"/>
              <a:t>Tanımlanmaları daha kolay</a:t>
            </a:r>
          </a:p>
          <a:p>
            <a:r>
              <a:rPr lang="tr-TR" dirty="0" smtClean="0"/>
              <a:t>Üretimde farklı seriler arasında fark olma riski yok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Affinite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err="1" smtClean="0"/>
              <a:t>Ag</a:t>
            </a:r>
            <a:r>
              <a:rPr lang="tr-TR" dirty="0" smtClean="0"/>
              <a:t>-Ab arasında kovalan bir bağ yok </a:t>
            </a:r>
          </a:p>
          <a:p>
            <a:pPr lvl="1"/>
            <a:r>
              <a:rPr lang="tr-TR" dirty="0" smtClean="0"/>
              <a:t>İyonik güçler, hidrojen bağları, van der </a:t>
            </a:r>
            <a:r>
              <a:rPr lang="tr-TR" dirty="0" err="1" smtClean="0"/>
              <a:t>Waals</a:t>
            </a:r>
            <a:r>
              <a:rPr lang="tr-TR" dirty="0" smtClean="0"/>
              <a:t> güçleri ile bir aradalar (</a:t>
            </a:r>
            <a:r>
              <a:rPr lang="tr-TR" dirty="0" err="1" smtClean="0"/>
              <a:t>afiniteyi</a:t>
            </a:r>
            <a:r>
              <a:rPr lang="tr-TR" dirty="0" smtClean="0"/>
              <a:t> </a:t>
            </a:r>
            <a:r>
              <a:rPr lang="tr-TR" dirty="0" smtClean="0"/>
              <a:t>etkileyen güçler bunlar)</a:t>
            </a:r>
          </a:p>
          <a:p>
            <a:pPr lvl="1"/>
            <a:r>
              <a:rPr lang="tr-TR" dirty="0" smtClean="0"/>
              <a:t>Antikorun hücresel bir </a:t>
            </a:r>
            <a:r>
              <a:rPr lang="tr-TR" dirty="0" err="1" smtClean="0"/>
              <a:t>ag</a:t>
            </a:r>
            <a:r>
              <a:rPr lang="tr-TR" dirty="0" smtClean="0"/>
              <a:t> ile </a:t>
            </a:r>
            <a:r>
              <a:rPr lang="tr-TR" dirty="0" err="1" smtClean="0"/>
              <a:t>sature</a:t>
            </a:r>
            <a:r>
              <a:rPr lang="tr-TR" dirty="0" smtClean="0"/>
              <a:t> olması için gerekli sürenin bilinmesi önem taşır  fonksiyonel </a:t>
            </a:r>
            <a:r>
              <a:rPr lang="tr-TR" dirty="0" err="1" smtClean="0"/>
              <a:t>affinite</a:t>
            </a:r>
            <a:r>
              <a:rPr lang="tr-TR" dirty="0" smtClean="0"/>
              <a:t> olarak da </a:t>
            </a:r>
            <a:r>
              <a:rPr lang="tr-TR" dirty="0" smtClean="0"/>
              <a:t>ta</a:t>
            </a:r>
            <a:r>
              <a:rPr lang="tr-TR" dirty="0" smtClean="0"/>
              <a:t>nımlanır</a:t>
            </a:r>
            <a:endParaRPr lang="tr-TR" dirty="0" smtClean="0"/>
          </a:p>
          <a:p>
            <a:pPr lvl="1"/>
            <a:r>
              <a:rPr lang="tr-TR" dirty="0" smtClean="0"/>
              <a:t>Ab-</a:t>
            </a:r>
            <a:r>
              <a:rPr lang="tr-TR" dirty="0" err="1" smtClean="0"/>
              <a:t>Ag</a:t>
            </a:r>
            <a:r>
              <a:rPr lang="tr-TR" dirty="0" smtClean="0"/>
              <a:t> kompleksleri , tuz konsantrasyonu, </a:t>
            </a:r>
            <a:r>
              <a:rPr lang="tr-TR" dirty="0" err="1" smtClean="0"/>
              <a:t>pH</a:t>
            </a:r>
            <a:r>
              <a:rPr lang="tr-TR" dirty="0" smtClean="0"/>
              <a:t> ve ısıdan etkilenir</a:t>
            </a:r>
          </a:p>
          <a:p>
            <a:pPr lvl="1"/>
            <a:r>
              <a:rPr lang="tr-TR" dirty="0" smtClean="0"/>
              <a:t>Çalışırken </a:t>
            </a:r>
            <a:r>
              <a:rPr lang="tr-TR" dirty="0" err="1" smtClean="0"/>
              <a:t>affinitesi</a:t>
            </a:r>
            <a:r>
              <a:rPr lang="tr-TR" dirty="0" smtClean="0"/>
              <a:t> en yüksek olan ab seçilmelidir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Affinite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Poliklonal</a:t>
            </a:r>
            <a:r>
              <a:rPr lang="tr-TR" dirty="0" smtClean="0"/>
              <a:t> ab </a:t>
            </a:r>
            <a:r>
              <a:rPr lang="tr-TR" dirty="0" smtClean="0"/>
              <a:t>ile çalışırken boyanma sonrası yıkamalarla kayıplar daha fazla</a:t>
            </a:r>
          </a:p>
          <a:p>
            <a:r>
              <a:rPr lang="tr-TR" dirty="0" err="1" smtClean="0"/>
              <a:t>Monoklonal</a:t>
            </a:r>
            <a:r>
              <a:rPr lang="tr-TR" dirty="0" smtClean="0"/>
              <a:t> ab kullanıldığında </a:t>
            </a:r>
            <a:r>
              <a:rPr lang="tr-TR" dirty="0" err="1" smtClean="0"/>
              <a:t>affinite</a:t>
            </a:r>
            <a:r>
              <a:rPr lang="tr-TR" dirty="0" smtClean="0"/>
              <a:t> aynı olduğundan kayıp riski daha az</a:t>
            </a:r>
          </a:p>
          <a:p>
            <a:r>
              <a:rPr lang="tr-TR" dirty="0" smtClean="0"/>
              <a:t>FCM uygulamalarında yüksek tuz, yüksek ısı ve yüksek ve düşük </a:t>
            </a:r>
            <a:r>
              <a:rPr lang="tr-TR" dirty="0" err="1" smtClean="0"/>
              <a:t>pH</a:t>
            </a:r>
            <a:r>
              <a:rPr lang="tr-TR" dirty="0" smtClean="0"/>
              <a:t> değerlerinden kaçınılmalıdır.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Çapraz Reaksiyonlar:</a:t>
            </a:r>
          </a:p>
          <a:p>
            <a:pPr lvl="1"/>
            <a:r>
              <a:rPr lang="tr-TR" dirty="0" smtClean="0"/>
              <a:t>Ortak </a:t>
            </a:r>
            <a:r>
              <a:rPr lang="tr-TR" dirty="0" err="1" smtClean="0"/>
              <a:t>epitopları</a:t>
            </a:r>
            <a:r>
              <a:rPr lang="tr-TR" dirty="0" smtClean="0"/>
              <a:t> taşıyan antijenlerde görülen bağlanmalar nedeni ile söz konusu olur </a:t>
            </a:r>
          </a:p>
          <a:p>
            <a:pPr lvl="1">
              <a:buNone/>
            </a:pPr>
            <a:r>
              <a:rPr lang="tr-TR" sz="2000" dirty="0" smtClean="0"/>
              <a:t>Ör CEA ile kan grubu </a:t>
            </a:r>
            <a:r>
              <a:rPr lang="tr-TR" sz="2000" dirty="0" err="1" smtClean="0"/>
              <a:t>ag</a:t>
            </a:r>
            <a:r>
              <a:rPr lang="tr-TR" sz="2000" dirty="0" smtClean="0"/>
              <a:t> arasında ortak </a:t>
            </a:r>
            <a:r>
              <a:rPr lang="tr-TR" sz="2000" dirty="0" err="1" smtClean="0"/>
              <a:t>epitoplar</a:t>
            </a:r>
            <a:r>
              <a:rPr lang="tr-TR" sz="2000" dirty="0" smtClean="0"/>
              <a:t> var</a:t>
            </a:r>
          </a:p>
          <a:p>
            <a:pPr lvl="1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Antikorların </a:t>
            </a:r>
            <a:r>
              <a:rPr lang="tr-TR" dirty="0" err="1" smtClean="0">
                <a:solidFill>
                  <a:srgbClr val="FF0000"/>
                </a:solidFill>
              </a:rPr>
              <a:t>Saturasyonu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Hücre yüzeyinde veya içindeki bir </a:t>
            </a:r>
            <a:r>
              <a:rPr lang="tr-TR" dirty="0" smtClean="0"/>
              <a:t>antijen ile çalışılmasına </a:t>
            </a:r>
            <a:r>
              <a:rPr lang="tr-TR" dirty="0" smtClean="0"/>
              <a:t>göre farklılıklar </a:t>
            </a:r>
            <a:r>
              <a:rPr lang="tr-TR" dirty="0" smtClean="0"/>
              <a:t>görülebilir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Hücrenin </a:t>
            </a:r>
            <a:r>
              <a:rPr lang="tr-TR" dirty="0" smtClean="0"/>
              <a:t>tespiti, </a:t>
            </a:r>
            <a:r>
              <a:rPr lang="tr-TR" dirty="0" smtClean="0"/>
              <a:t>ab konsantrasyonu, ısı, zaman gibi değişkenler doygunluğa gelme süresini etkiler</a:t>
            </a:r>
          </a:p>
          <a:p>
            <a:r>
              <a:rPr lang="tr-TR" dirty="0" smtClean="0"/>
              <a:t>Zamanı kısaltmak için daha yüksek konsantrasyonda ab kullanılır, bu da NS bağlanmayı arttırabilir, bunu aşmak için fazla yıkama gerekebilir</a:t>
            </a:r>
          </a:p>
          <a:p>
            <a:r>
              <a:rPr lang="tr-TR" dirty="0"/>
              <a:t> </a:t>
            </a:r>
            <a:r>
              <a:rPr lang="tr-TR" dirty="0" smtClean="0"/>
              <a:t>Yıkama gerektirmeyen çalışmalarda daha </a:t>
            </a:r>
            <a:r>
              <a:rPr lang="tr-TR" dirty="0" err="1" smtClean="0"/>
              <a:t>dilue</a:t>
            </a:r>
            <a:r>
              <a:rPr lang="tr-TR" dirty="0" smtClean="0"/>
              <a:t> ab kullanılır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4929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Antikorların </a:t>
            </a:r>
            <a:r>
              <a:rPr lang="tr-TR" dirty="0" err="1" smtClean="0">
                <a:solidFill>
                  <a:srgbClr val="FF0000"/>
                </a:solidFill>
              </a:rPr>
              <a:t>stabilitesi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tr-TR" dirty="0" smtClean="0"/>
              <a:t>(Hazırlama ve kullanımda farklı noktalar önemli)</a:t>
            </a:r>
          </a:p>
          <a:p>
            <a:pPr lvl="1">
              <a:buNone/>
            </a:pPr>
            <a:r>
              <a:rPr lang="tr-TR" dirty="0" smtClean="0"/>
              <a:t>Kullanımda</a:t>
            </a:r>
          </a:p>
          <a:p>
            <a:pPr lvl="1"/>
            <a:r>
              <a:rPr lang="tr-TR" dirty="0" smtClean="0"/>
              <a:t>Isı travmasından kaçınmalı</a:t>
            </a:r>
          </a:p>
          <a:p>
            <a:pPr lvl="1"/>
            <a:r>
              <a:rPr lang="tr-TR" dirty="0" smtClean="0"/>
              <a:t>Konsantre stoklar olarak  gerekirse </a:t>
            </a:r>
            <a:r>
              <a:rPr lang="tr-TR" dirty="0" err="1" smtClean="0"/>
              <a:t>porsyonlayarak</a:t>
            </a:r>
            <a:r>
              <a:rPr lang="tr-TR" dirty="0" smtClean="0"/>
              <a:t> saklanması tercih edilmeli</a:t>
            </a:r>
          </a:p>
          <a:p>
            <a:pPr lvl="1"/>
            <a:r>
              <a:rPr lang="tr-TR" dirty="0"/>
              <a:t> </a:t>
            </a:r>
            <a:r>
              <a:rPr lang="tr-TR" dirty="0" smtClean="0"/>
              <a:t>Protein </a:t>
            </a:r>
            <a:r>
              <a:rPr lang="tr-TR" dirty="0" err="1" smtClean="0"/>
              <a:t>adsorbe</a:t>
            </a:r>
            <a:r>
              <a:rPr lang="tr-TR" dirty="0" smtClean="0"/>
              <a:t> etmeyen materyallerde saklanmalı</a:t>
            </a:r>
          </a:p>
          <a:p>
            <a:pPr lvl="2"/>
            <a:r>
              <a:rPr lang="tr-TR" dirty="0" err="1" smtClean="0"/>
              <a:t>Polipropilen</a:t>
            </a:r>
            <a:r>
              <a:rPr lang="tr-TR" dirty="0" smtClean="0"/>
              <a:t>, </a:t>
            </a:r>
            <a:r>
              <a:rPr lang="tr-TR" dirty="0" err="1" smtClean="0"/>
              <a:t>polikarbonat</a:t>
            </a:r>
            <a:r>
              <a:rPr lang="tr-TR" dirty="0" smtClean="0"/>
              <a:t>, </a:t>
            </a:r>
            <a:r>
              <a:rPr lang="tr-TR" dirty="0" err="1" smtClean="0"/>
              <a:t>borosilikat</a:t>
            </a:r>
            <a:r>
              <a:rPr lang="tr-TR" dirty="0" smtClean="0"/>
              <a:t> cam</a:t>
            </a:r>
          </a:p>
          <a:p>
            <a:pPr lvl="2"/>
            <a:r>
              <a:rPr lang="tr-TR" dirty="0" smtClean="0"/>
              <a:t>Protein içeriği düşükse ortama taşıyıcı olarak BSA (%0,1- %1) eklenebilir</a:t>
            </a:r>
          </a:p>
          <a:p>
            <a:pPr lvl="1"/>
            <a:r>
              <a:rPr lang="tr-TR" dirty="0" smtClean="0"/>
              <a:t>Koyu renkli ambalajlar tercih edilmeli</a:t>
            </a:r>
          </a:p>
          <a:p>
            <a:pPr lvl="2"/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38736" cy="3484984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İşeretli</a:t>
            </a:r>
            <a:r>
              <a:rPr lang="tr-TR" dirty="0" smtClean="0"/>
              <a:t> oldukları </a:t>
            </a:r>
            <a:r>
              <a:rPr lang="tr-TR" dirty="0" err="1" smtClean="0"/>
              <a:t>Florokramların</a:t>
            </a:r>
            <a:r>
              <a:rPr lang="tr-TR" dirty="0" smtClean="0"/>
              <a:t> yarılanma ömrü iyi bilinmeli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Primer</a:t>
            </a:r>
            <a:r>
              <a:rPr lang="tr-TR" dirty="0" smtClean="0"/>
              <a:t> Antikorlar (</a:t>
            </a:r>
            <a:r>
              <a:rPr lang="tr-TR" dirty="0" err="1" smtClean="0"/>
              <a:t>konjuge</a:t>
            </a:r>
            <a:r>
              <a:rPr lang="tr-TR" dirty="0" smtClean="0"/>
              <a:t> olmamış) ile çalışırken seçilecek </a:t>
            </a:r>
            <a:r>
              <a:rPr lang="tr-TR" dirty="0" err="1" smtClean="0"/>
              <a:t>sekonder</a:t>
            </a:r>
            <a:r>
              <a:rPr lang="tr-TR" dirty="0" smtClean="0"/>
              <a:t> antikorun da doğru seçilmesi önemli </a:t>
            </a:r>
          </a:p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1"/>
            <a:ext cx="3456384" cy="415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Sometimes typical secondary antibodies are either too specific (e.g., recognize only one host species of primary antibody) or too general (e.g., recognize whole </a:t>
            </a:r>
            <a:r>
              <a:rPr lang="en-US" dirty="0" err="1" smtClean="0"/>
              <a:t>IgG</a:t>
            </a:r>
            <a:r>
              <a:rPr lang="en-US" dirty="0" smtClean="0"/>
              <a:t> and any fragments thereof). In most cases, these limitations can be overcome by carefully designing the experimental system and choosing the appropriate secondary probe.</a:t>
            </a:r>
            <a:br>
              <a:rPr lang="en-US" dirty="0" smtClean="0"/>
            </a:br>
            <a:r>
              <a:rPr lang="en-US" dirty="0" smtClean="0"/>
              <a:t>The following considerations are useful to consider when choosing a secondary antibody:</a:t>
            </a:r>
          </a:p>
          <a:p>
            <a:r>
              <a:rPr lang="en-US" dirty="0" smtClean="0"/>
              <a:t>Determine the host species of the primary antibody (mouse anti-</a:t>
            </a:r>
            <a:r>
              <a:rPr lang="en-US" dirty="0" err="1" smtClean="0"/>
              <a:t>tubulin,rabbit</a:t>
            </a:r>
            <a:r>
              <a:rPr lang="en-US" dirty="0" smtClean="0"/>
              <a:t> anti-CD4, etc.)</a:t>
            </a:r>
          </a:p>
          <a:p>
            <a:r>
              <a:rPr lang="en-US" dirty="0" smtClean="0"/>
              <a:t>Select an appropriate host species for the secondary antibody (goat anti-mouse </a:t>
            </a:r>
            <a:r>
              <a:rPr lang="en-US" dirty="0" err="1" smtClean="0"/>
              <a:t>IgG</a:t>
            </a:r>
            <a:r>
              <a:rPr lang="en-US" dirty="0" smtClean="0"/>
              <a:t>, donkey anti-rabbit </a:t>
            </a:r>
            <a:r>
              <a:rPr lang="en-US" dirty="0" err="1" smtClean="0"/>
              <a:t>IgG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Consider cross-reactivity or specificity issues of the secondary:</a:t>
            </a:r>
          </a:p>
          <a:p>
            <a:pPr lvl="1"/>
            <a:r>
              <a:rPr lang="en-US" dirty="0" smtClean="0"/>
              <a:t>Cross-adsorbed - for multiple-labeling applications or when using samples with endogenous antibodies</a:t>
            </a:r>
          </a:p>
          <a:p>
            <a:pPr lvl="1"/>
            <a:r>
              <a:rPr lang="en-US" dirty="0" smtClean="0"/>
              <a:t>Specificity - binds to correct fragments, classes or chains of the primary antibody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79444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 </a:t>
            </a:r>
            <a:r>
              <a:rPr lang="tr-TR" dirty="0" err="1" smtClean="0"/>
              <a:t>Membranı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268760"/>
            <a:ext cx="844801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Soru: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Elimizde </a:t>
            </a:r>
            <a:r>
              <a:rPr lang="tr-TR" dirty="0" err="1" smtClean="0"/>
              <a:t>miyadı</a:t>
            </a:r>
            <a:r>
              <a:rPr lang="tr-TR" dirty="0" smtClean="0"/>
              <a:t> geçmiş bir ilaç var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Anti </a:t>
            </a:r>
            <a:r>
              <a:rPr lang="tr-TR" dirty="0" err="1" smtClean="0"/>
              <a:t>Human</a:t>
            </a:r>
            <a:r>
              <a:rPr lang="tr-TR" dirty="0" smtClean="0"/>
              <a:t>  CD38 (IgG1kappa) </a:t>
            </a:r>
            <a:r>
              <a:rPr lang="tr-TR" dirty="0" err="1" smtClean="0"/>
              <a:t>pure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Bu ilacın  halen hücreye bağlanıp bağlanmadığını kontrol etmem istendi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Nasıl bir yöntem izlemeliyim?  Reaktif seçimim nasıl olmalı? 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9589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7236296" cy="19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7406599" cy="199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683568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5"/>
              </a:rPr>
              <a:t>https://www.thermofisher.com/tr/en/home/life-science/antibodies/secondary-antibodies/secondary-antibody-selection-guide.html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03686"/>
            <a:ext cx="6397443" cy="492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21462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Tip I Transmembran Proteinler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781128"/>
          </a:xfrm>
        </p:spPr>
        <p:txBody>
          <a:bodyPr/>
          <a:lstStyle/>
          <a:p>
            <a:r>
              <a:rPr lang="tr-TR" sz="2800" dirty="0"/>
              <a:t>Sitoplazmada </a:t>
            </a:r>
            <a:r>
              <a:rPr lang="tr-TR" sz="2800" b="1" dirty="0" smtClean="0"/>
              <a:t>COOH(karboksil)</a:t>
            </a:r>
            <a:r>
              <a:rPr lang="tr-TR" sz="2800" dirty="0" smtClean="0"/>
              <a:t> </a:t>
            </a:r>
            <a:r>
              <a:rPr lang="tr-TR" sz="2800" dirty="0"/>
              <a:t>kısmı</a:t>
            </a:r>
          </a:p>
          <a:p>
            <a:r>
              <a:rPr lang="tr-TR" sz="2800" dirty="0"/>
              <a:t>Hücre dışında </a:t>
            </a:r>
            <a:r>
              <a:rPr lang="tr-TR" sz="2800" b="1" dirty="0" smtClean="0"/>
              <a:t>NH2(amino)</a:t>
            </a:r>
            <a:r>
              <a:rPr lang="tr-TR" sz="2800" dirty="0" smtClean="0"/>
              <a:t> </a:t>
            </a:r>
            <a:r>
              <a:rPr lang="tr-TR" sz="2800" dirty="0"/>
              <a:t>kısmı bulunur.</a:t>
            </a:r>
          </a:p>
          <a:p>
            <a:r>
              <a:rPr lang="tr-TR" sz="2800" dirty="0" smtClean="0"/>
              <a:t>Fonksiyonları</a:t>
            </a:r>
            <a:endParaRPr lang="tr-TR" sz="2800" dirty="0"/>
          </a:p>
          <a:p>
            <a:pPr lvl="1"/>
            <a:r>
              <a:rPr lang="tr-TR" sz="2400" dirty="0"/>
              <a:t>Hücre yüzey reseptörleri</a:t>
            </a:r>
          </a:p>
          <a:p>
            <a:pPr lvl="1"/>
            <a:r>
              <a:rPr lang="tr-TR" sz="2400" dirty="0" err="1" smtClean="0"/>
              <a:t>Ligandlar</a:t>
            </a:r>
            <a:r>
              <a:rPr lang="tr-TR" sz="2400" dirty="0" smtClean="0"/>
              <a:t> (hücre hücre etkileşiminde, sinyallerin iletiminde  önemli)</a:t>
            </a:r>
            <a:endParaRPr lang="tr-TR" sz="2400" dirty="0"/>
          </a:p>
          <a:p>
            <a:r>
              <a:rPr lang="tr-TR" sz="2800" dirty="0"/>
              <a:t>Pek çoğu </a:t>
            </a:r>
            <a:r>
              <a:rPr lang="tr-TR" sz="2800" dirty="0" err="1"/>
              <a:t>immunglobulin</a:t>
            </a:r>
            <a:r>
              <a:rPr lang="tr-TR" sz="2800" dirty="0"/>
              <a:t> </a:t>
            </a:r>
            <a:r>
              <a:rPr lang="tr-TR" sz="2800" dirty="0" smtClean="0"/>
              <a:t>ailesinden</a:t>
            </a:r>
            <a:endParaRPr lang="tr-TR" sz="2800" dirty="0"/>
          </a:p>
          <a:p>
            <a:r>
              <a:rPr lang="tr-TR" sz="2800" dirty="0" smtClean="0"/>
              <a:t>Örn: </a:t>
            </a:r>
            <a:r>
              <a:rPr lang="tr-TR" sz="2800" dirty="0"/>
              <a:t>T-hücre reseptörü (</a:t>
            </a:r>
            <a:r>
              <a:rPr lang="tr-TR" sz="2800" dirty="0" err="1"/>
              <a:t>TCRalfa</a:t>
            </a:r>
            <a:r>
              <a:rPr lang="tr-TR" sz="2800" dirty="0"/>
              <a:t>/beta)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4300" y="1196752"/>
            <a:ext cx="14097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8497669" y="11967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NH2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8316416" y="42930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COOH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Tip II Transmembran proteinler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  <a:ln>
            <a:noFill/>
          </a:ln>
        </p:spPr>
        <p:txBody>
          <a:bodyPr/>
          <a:lstStyle/>
          <a:p>
            <a:r>
              <a:rPr lang="tr-TR" dirty="0" smtClean="0"/>
              <a:t>NH2 (amino) </a:t>
            </a:r>
            <a:r>
              <a:rPr lang="tr-TR" dirty="0"/>
              <a:t>kısmı hücre içinde, </a:t>
            </a:r>
            <a:r>
              <a:rPr lang="tr-TR" dirty="0" smtClean="0"/>
              <a:t>COOH(karboksil) </a:t>
            </a:r>
            <a:r>
              <a:rPr lang="tr-TR" dirty="0"/>
              <a:t>ucu hücre </a:t>
            </a:r>
            <a:r>
              <a:rPr lang="tr-TR" dirty="0" smtClean="0"/>
              <a:t>dışında</a:t>
            </a:r>
          </a:p>
          <a:p>
            <a:r>
              <a:rPr lang="tr-TR" dirty="0" smtClean="0"/>
              <a:t>Hücre içindeki bölümleri kısadır</a:t>
            </a:r>
            <a:endParaRPr lang="tr-TR" dirty="0"/>
          </a:p>
          <a:p>
            <a:r>
              <a:rPr lang="tr-TR" dirty="0"/>
              <a:t>Hücre yüzeyinden </a:t>
            </a:r>
            <a:r>
              <a:rPr lang="tr-TR" dirty="0" smtClean="0"/>
              <a:t>salınabilirler(serbestleşebilir).</a:t>
            </a:r>
            <a:endParaRPr lang="tr-T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140968"/>
            <a:ext cx="2088232" cy="310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8266837" y="3356992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COOH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7740352" y="5805264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NH2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7020272" y="2996952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444208" y="42210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6516216" y="530120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Tip III Transmembran proteinler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600200"/>
            <a:ext cx="8229600" cy="4525963"/>
          </a:xfrm>
        </p:spPr>
        <p:txBody>
          <a:bodyPr/>
          <a:lstStyle/>
          <a:p>
            <a:r>
              <a:rPr lang="tr-TR" sz="2400" dirty="0"/>
              <a:t>Plazma </a:t>
            </a:r>
            <a:r>
              <a:rPr lang="tr-TR" sz="2400" dirty="0" err="1"/>
              <a:t>membranını</a:t>
            </a:r>
            <a:r>
              <a:rPr lang="tr-TR" sz="2400" dirty="0"/>
              <a:t> birden </a:t>
            </a:r>
            <a:r>
              <a:rPr lang="tr-TR" sz="2400" dirty="0" smtClean="0"/>
              <a:t>fazla kez geçebilir (çaprazlayabilir).</a:t>
            </a:r>
          </a:p>
          <a:p>
            <a:endParaRPr lang="tr-TR" sz="2400" dirty="0"/>
          </a:p>
          <a:p>
            <a:r>
              <a:rPr lang="tr-TR" sz="2400" dirty="0" smtClean="0"/>
              <a:t>Örn</a:t>
            </a:r>
            <a:r>
              <a:rPr lang="tr-TR" sz="2400" dirty="0"/>
              <a:t>: </a:t>
            </a:r>
            <a:endParaRPr lang="tr-TR" sz="2400" dirty="0" smtClean="0"/>
          </a:p>
          <a:p>
            <a:pPr lvl="1"/>
            <a:r>
              <a:rPr lang="tr-TR" sz="2400" dirty="0" smtClean="0"/>
              <a:t>Çoklu </a:t>
            </a:r>
            <a:r>
              <a:rPr lang="tr-TR" sz="2400" dirty="0"/>
              <a:t>ilaç direnci </a:t>
            </a:r>
            <a:r>
              <a:rPr lang="tr-TR" sz="2400" dirty="0" smtClean="0"/>
              <a:t>proteinleri</a:t>
            </a:r>
            <a:endParaRPr lang="tr-TR" sz="2400" dirty="0"/>
          </a:p>
          <a:p>
            <a:pPr lvl="1"/>
            <a:r>
              <a:rPr lang="tr-TR" sz="2400" dirty="0" smtClean="0"/>
              <a:t> B hücrelerdeki  </a:t>
            </a:r>
            <a:r>
              <a:rPr lang="tr-TR" sz="2400" dirty="0"/>
              <a:t>CD20 </a:t>
            </a:r>
            <a:r>
              <a:rPr lang="tr-TR" sz="2400" dirty="0" err="1" smtClean="0"/>
              <a:t>kasiyum</a:t>
            </a:r>
            <a:r>
              <a:rPr lang="tr-TR" sz="2400" dirty="0" smtClean="0"/>
              <a:t> </a:t>
            </a:r>
            <a:r>
              <a:rPr lang="tr-TR" sz="2400" dirty="0"/>
              <a:t>kanalı </a:t>
            </a:r>
            <a:endParaRPr lang="tr-TR" sz="2400" dirty="0" smtClean="0"/>
          </a:p>
          <a:p>
            <a:pPr lvl="1">
              <a:buNone/>
            </a:pPr>
            <a:r>
              <a:rPr lang="tr-TR" sz="2400" dirty="0" smtClean="0"/>
              <a:t>    oluşturur</a:t>
            </a:r>
            <a:r>
              <a:rPr lang="tr-TR" sz="2400" dirty="0"/>
              <a:t>.</a:t>
            </a:r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556792"/>
            <a:ext cx="20162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1597</Words>
  <Application>Microsoft Office PowerPoint</Application>
  <PresentationFormat>Ekran Gösterisi (4:3)</PresentationFormat>
  <Paragraphs>204</Paragraphs>
  <Slides>41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Her hücrenin  yüzeyinde kendine özgü antijenler bulunur </vt:lpstr>
      <vt:lpstr>Hücre yüzey proteinleri farklı yapısal özellikler gösterir </vt:lpstr>
      <vt:lpstr>Slayt 3</vt:lpstr>
      <vt:lpstr>Hücre Membranı</vt:lpstr>
      <vt:lpstr>Slayt 5</vt:lpstr>
      <vt:lpstr>Slayt 6</vt:lpstr>
      <vt:lpstr>Tip I Transmembran Proteinler</vt:lpstr>
      <vt:lpstr>Tip II Transmembran proteinler</vt:lpstr>
      <vt:lpstr>Tip III Transmembran proteinler</vt:lpstr>
      <vt:lpstr>Tip  IV ve Tip V</vt:lpstr>
      <vt:lpstr>Hücre yüzey proteinleri Fonksiyonları</vt:lpstr>
      <vt:lpstr>Hücre membranındaki proteinle </vt:lpstr>
      <vt:lpstr>Slayt 13</vt:lpstr>
      <vt:lpstr>Slayt 14</vt:lpstr>
      <vt:lpstr>CD Moleküller</vt:lpstr>
      <vt:lpstr>HLDA * : Temel prensipler</vt:lpstr>
      <vt:lpstr>Slayt 17</vt:lpstr>
      <vt:lpstr>Slayt 18</vt:lpstr>
      <vt:lpstr>Slayt 19</vt:lpstr>
      <vt:lpstr>Normal B Hücre  Gelişimi</vt:lpstr>
      <vt:lpstr>Slayt 21</vt:lpstr>
      <vt:lpstr>Slayt 22</vt:lpstr>
      <vt:lpstr>Normal T Hücre  Gelişimi</vt:lpstr>
      <vt:lpstr>Slayt 24</vt:lpstr>
      <vt:lpstr>Normal Granulosit  Gelişimi</vt:lpstr>
      <vt:lpstr>Normal Monosit Gelişimi</vt:lpstr>
      <vt:lpstr>Normal Eritrosit Gelişimi</vt:lpstr>
      <vt:lpstr>Slayt 28</vt:lpstr>
      <vt:lpstr>Antikorlar</vt:lpstr>
      <vt:lpstr>Slayt 30</vt:lpstr>
      <vt:lpstr>Moab kullanırken  bilinmesi gerekenler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Soru: 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21</cp:revision>
  <dcterms:created xsi:type="dcterms:W3CDTF">2013-12-05T06:02:54Z</dcterms:created>
  <dcterms:modified xsi:type="dcterms:W3CDTF">2019-04-30T07:49:17Z</dcterms:modified>
</cp:coreProperties>
</file>