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5" r:id="rId8"/>
    <p:sldId id="264" r:id="rId9"/>
    <p:sldId id="263" r:id="rId10"/>
    <p:sldId id="282" r:id="rId11"/>
    <p:sldId id="268" r:id="rId12"/>
    <p:sldId id="26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28.04.2020</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28.04.2020</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28.04.2020</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28.04.2020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28.04.2020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28.04.2020</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28.04.2020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28.04.2020</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28.04.2020</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28.04.2020</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400" smtClean="0"/>
              <a:t>ÖZEL EĞİTİMDE KAYNAŞTIRMA UYGULAMARI</a:t>
            </a:r>
            <a:endParaRPr lang="tr-TR" sz="2400"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lvl="0">
              <a:buClr>
                <a:srgbClr val="FE8637"/>
              </a:buClr>
            </a:pPr>
            <a:r>
              <a:rPr lang="tr-TR" sz="2800" dirty="0">
                <a:solidFill>
                  <a:prstClr val="black"/>
                </a:solidFill>
                <a:latin typeface="Times New Roman"/>
                <a:ea typeface="Times New Roman"/>
              </a:rPr>
              <a:t>Engelli çocuklarla bir arada eğitim gören çocuk, kendinden farklı olanlara karşı olumsuz tutumunu değiştirebilmekte ve bireysel ayrılıkların farkına varmakta, buna uygun sosyal davranışlar geliştirebilmekte, sonraki yaşamında da engellilere karşı önyargısız ve hoşgörülü olabilmektedir</a:t>
            </a:r>
            <a:endParaRPr lang="tr-TR" sz="2800" dirty="0">
              <a:solidFill>
                <a:prstClr val="black"/>
              </a:solidFill>
            </a:endParaRPr>
          </a:p>
        </p:txBody>
      </p:sp>
    </p:spTree>
    <p:extLst>
      <p:ext uri="{BB962C8B-B14F-4D97-AF65-F5344CB8AC3E}">
        <p14:creationId xmlns:p14="http://schemas.microsoft.com/office/powerpoint/2010/main" val="3002334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a:bodyPr>
          <a:lstStyle/>
          <a:p>
            <a:pPr algn="just">
              <a:lnSpc>
                <a:spcPct val="150000"/>
              </a:lnSpc>
              <a:spcAft>
                <a:spcPts val="800"/>
              </a:spcAft>
            </a:pPr>
            <a:r>
              <a:rPr lang="tr-TR" b="1" dirty="0">
                <a:latin typeface="Times New Roman"/>
                <a:ea typeface="Times New Roman"/>
              </a:rPr>
              <a:t>Kaynaştırma Eğitiminin Amaçları </a:t>
            </a:r>
            <a:endParaRPr lang="tr-TR" i="1" dirty="0">
              <a:latin typeface="Times New Roman"/>
              <a:ea typeface="Times New Roman"/>
            </a:endParaRPr>
          </a:p>
          <a:p>
            <a:pPr algn="just">
              <a:lnSpc>
                <a:spcPct val="150000"/>
              </a:lnSpc>
              <a:spcAft>
                <a:spcPts val="800"/>
              </a:spcAft>
            </a:pPr>
            <a:r>
              <a:rPr lang="tr-TR" sz="2800" dirty="0">
                <a:latin typeface="Times New Roman"/>
                <a:ea typeface="Times New Roman"/>
              </a:rPr>
              <a:t>Okul öncesi dönemde başlatılması gereken kaynaştırma eğitiminin amaçları şu şekilde sıralanabilir:</a:t>
            </a:r>
            <a:endParaRPr lang="tr-TR" sz="2800" i="1" dirty="0">
              <a:latin typeface="Times New Roman"/>
              <a:ea typeface="Times New Roman"/>
            </a:endParaRPr>
          </a:p>
          <a:p>
            <a:pPr marL="342900" lvl="0" indent="-342900" algn="just">
              <a:lnSpc>
                <a:spcPct val="150000"/>
              </a:lnSpc>
              <a:spcAft>
                <a:spcPts val="800"/>
              </a:spcAft>
              <a:buFont typeface="Symbol"/>
              <a:buChar char=""/>
              <a:tabLst>
                <a:tab pos="228600" algn="l"/>
              </a:tabLst>
            </a:pPr>
            <a:r>
              <a:rPr lang="tr-TR" sz="2800" dirty="0">
                <a:latin typeface="Times New Roman"/>
                <a:ea typeface="Times New Roman"/>
              </a:rPr>
              <a:t>Her iki gruptaki çocukların ortak etkinlikler içinde birbirlerinden en iyi şekilde yararlanmalarını sağlamak ve gelişimlerini desteklemek,</a:t>
            </a:r>
            <a:endParaRPr lang="tr-TR" sz="2800" i="1" dirty="0">
              <a:latin typeface="Times New Roman"/>
              <a:ea typeface="Times New Roman"/>
            </a:endParaRPr>
          </a:p>
          <a:p>
            <a:endParaRPr lang="tr-TR" sz="2800" dirty="0"/>
          </a:p>
        </p:txBody>
      </p:sp>
    </p:spTree>
    <p:extLst>
      <p:ext uri="{BB962C8B-B14F-4D97-AF65-F5344CB8AC3E}">
        <p14:creationId xmlns:p14="http://schemas.microsoft.com/office/powerpoint/2010/main" val="1354458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Autofit/>
          </a:bodyPr>
          <a:lstStyle/>
          <a:p>
            <a:pPr marL="342900" lvl="0" indent="-342900" algn="just">
              <a:spcAft>
                <a:spcPts val="800"/>
              </a:spcAft>
              <a:buFont typeface="Symbol"/>
              <a:buChar char=""/>
              <a:tabLst>
                <a:tab pos="228600" algn="l"/>
              </a:tabLst>
            </a:pPr>
            <a:r>
              <a:rPr lang="tr-TR" sz="2800" dirty="0">
                <a:latin typeface="Times New Roman"/>
                <a:ea typeface="Times New Roman"/>
              </a:rPr>
              <a:t>Normal gelişim gösteren çocukların, engelli yaşıtlarını daha iyi tanıyarak kabul etmelerini kolaylaştırmak ve onların eğitimine katkıda bulunacak fırsatları yaratmak, </a:t>
            </a:r>
            <a:endParaRPr lang="tr-TR" sz="2800" i="1" dirty="0">
              <a:latin typeface="Times New Roman"/>
              <a:ea typeface="Times New Roman"/>
            </a:endParaRPr>
          </a:p>
          <a:p>
            <a:r>
              <a:rPr lang="tr-TR" sz="2800" dirty="0">
                <a:latin typeface="Times New Roman"/>
                <a:ea typeface="Times New Roman"/>
              </a:rPr>
              <a:t>Engelli çocuklarda olumlu benlik gelişimine yardımcı olmak</a:t>
            </a:r>
            <a:r>
              <a:rPr lang="tr-TR" sz="2800" dirty="0" smtClean="0">
                <a:latin typeface="Times New Roman"/>
                <a:ea typeface="Times New Roman"/>
              </a:rPr>
              <a:t>, kişilik </a:t>
            </a:r>
            <a:r>
              <a:rPr lang="tr-TR" sz="2800" dirty="0">
                <a:latin typeface="Times New Roman"/>
                <a:ea typeface="Times New Roman"/>
              </a:rPr>
              <a:t>ve en önemlisi de sosyal gelişimlerini destekleyerek toplum içinde bağımsız ve üretken bireyler olarak yaşamalarını kolaylaştırmaktır </a:t>
            </a:r>
            <a:endParaRPr lang="tr-TR" sz="2800" dirty="0"/>
          </a:p>
        </p:txBody>
      </p:sp>
    </p:spTree>
    <p:extLst>
      <p:ext uri="{BB962C8B-B14F-4D97-AF65-F5344CB8AC3E}">
        <p14:creationId xmlns:p14="http://schemas.microsoft.com/office/powerpoint/2010/main" val="494305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fontAlgn="base">
              <a:lnSpc>
                <a:spcPct val="150000"/>
              </a:lnSpc>
              <a:spcBef>
                <a:spcPts val="1000"/>
              </a:spcBef>
              <a:spcAft>
                <a:spcPts val="0"/>
              </a:spcAft>
            </a:pPr>
            <a:r>
              <a:rPr lang="tr-TR" dirty="0">
                <a:solidFill>
                  <a:srgbClr val="000000"/>
                </a:solidFill>
                <a:latin typeface="Times New Roman"/>
              </a:rPr>
              <a:t>Bu bölüm;</a:t>
            </a:r>
            <a:endParaRPr lang="tr-TR" dirty="0">
              <a:latin typeface="Times New Roman"/>
              <a:ea typeface="Times New Roman"/>
            </a:endParaRPr>
          </a:p>
          <a:p>
            <a:pPr marL="742950" lvl="1" indent="-285750" fontAlgn="base">
              <a:spcAft>
                <a:spcPts val="0"/>
              </a:spcAft>
              <a:buFont typeface="Arial"/>
              <a:buChar char="•"/>
              <a:tabLst>
                <a:tab pos="914400" algn="l"/>
              </a:tabLst>
            </a:pPr>
            <a:r>
              <a:rPr lang="tr-TR" sz="2400" dirty="0" err="1">
                <a:solidFill>
                  <a:srgbClr val="000000"/>
                </a:solidFill>
                <a:latin typeface="Times New Roman"/>
                <a:cs typeface="Times New Roman"/>
              </a:rPr>
              <a:t>Aral,N</a:t>
            </a:r>
            <a:r>
              <a:rPr lang="tr-TR" sz="2400" dirty="0">
                <a:solidFill>
                  <a:srgbClr val="000000"/>
                </a:solidFill>
                <a:latin typeface="Times New Roman"/>
                <a:cs typeface="Times New Roman"/>
              </a:rPr>
              <a:t>., 2011.</a:t>
            </a:r>
            <a:r>
              <a:rPr lang="tr-TR" sz="2400" i="1" dirty="0">
                <a:solidFill>
                  <a:srgbClr val="000000"/>
                </a:solidFill>
                <a:latin typeface="Times New Roman"/>
                <a:cs typeface="Times New Roman"/>
              </a:rPr>
              <a:t> Okul Öncesi Eğitimde Kaynaştırma</a:t>
            </a:r>
            <a:r>
              <a:rPr lang="tr-TR" sz="2400" dirty="0">
                <a:solidFill>
                  <a:srgbClr val="000000"/>
                </a:solidFill>
                <a:latin typeface="Times New Roman"/>
                <a:cs typeface="Times New Roman"/>
              </a:rPr>
              <a:t>, İstanbul: </a:t>
            </a:r>
            <a:r>
              <a:rPr lang="tr-TR" sz="2400" dirty="0" err="1">
                <a:solidFill>
                  <a:srgbClr val="000000"/>
                </a:solidFill>
                <a:latin typeface="Times New Roman"/>
                <a:cs typeface="Times New Roman"/>
              </a:rPr>
              <a:t>Morpa</a:t>
            </a:r>
            <a:r>
              <a:rPr lang="tr-TR" sz="2400" dirty="0">
                <a:solidFill>
                  <a:srgbClr val="000000"/>
                </a:solidFill>
                <a:latin typeface="Times New Roman"/>
                <a:cs typeface="Times New Roman"/>
              </a:rPr>
              <a:t> Yayınları.</a:t>
            </a:r>
            <a:endParaRPr lang="tr-TR" sz="2400" dirty="0">
              <a:latin typeface="Times New Roman"/>
              <a:ea typeface="Times New Roman"/>
              <a:cs typeface="Times New Roman"/>
            </a:endParaRPr>
          </a:p>
          <a:p>
            <a:pPr marL="742950" lvl="1" indent="-285750" fontAlgn="base">
              <a:spcAft>
                <a:spcPts val="0"/>
              </a:spcAft>
              <a:buFont typeface="Arial"/>
              <a:buChar char="•"/>
              <a:tabLst>
                <a:tab pos="914400" algn="l"/>
              </a:tabLst>
            </a:pPr>
            <a:r>
              <a:rPr lang="tr-TR" sz="2400" dirty="0">
                <a:solidFill>
                  <a:srgbClr val="000000"/>
                </a:solidFill>
                <a:latin typeface="Times New Roman"/>
                <a:cs typeface="Times New Roman"/>
              </a:rPr>
              <a:t>Aral, N. ve Gürsoy, F. 2007. </a:t>
            </a:r>
            <a:r>
              <a:rPr lang="tr-TR" sz="2400" i="1" dirty="0">
                <a:solidFill>
                  <a:srgbClr val="000000"/>
                </a:solidFill>
                <a:latin typeface="Times New Roman"/>
                <a:cs typeface="Times New Roman"/>
              </a:rPr>
              <a:t>Özel eğitim gerektiren çocuklar ve özel eğitime giriş.</a:t>
            </a:r>
            <a:r>
              <a:rPr lang="tr-TR" sz="2400" dirty="0">
                <a:solidFill>
                  <a:srgbClr val="000000"/>
                </a:solidFill>
                <a:latin typeface="Times New Roman"/>
                <a:cs typeface="Times New Roman"/>
              </a:rPr>
              <a:t> İstanbul: </a:t>
            </a:r>
            <a:r>
              <a:rPr lang="tr-TR" sz="2400" dirty="0" err="1">
                <a:solidFill>
                  <a:srgbClr val="000000"/>
                </a:solidFill>
                <a:latin typeface="Times New Roman"/>
                <a:cs typeface="Times New Roman"/>
              </a:rPr>
              <a:t>Morpa</a:t>
            </a:r>
            <a:r>
              <a:rPr lang="tr-TR" sz="2400" dirty="0">
                <a:solidFill>
                  <a:srgbClr val="000000"/>
                </a:solidFill>
                <a:latin typeface="Times New Roman"/>
                <a:cs typeface="Times New Roman"/>
              </a:rPr>
              <a:t> Kültür Yayınları.</a:t>
            </a:r>
            <a:endParaRPr lang="tr-TR" sz="2400" dirty="0">
              <a:latin typeface="Times New Roman"/>
              <a:ea typeface="Times New Roman"/>
              <a:cs typeface="Times New Roman"/>
            </a:endParaRPr>
          </a:p>
          <a:p>
            <a:pPr marL="347345" indent="-347345" fontAlgn="base">
              <a:spcBef>
                <a:spcPts val="1000"/>
              </a:spcBef>
              <a:spcAft>
                <a:spcPts val="0"/>
              </a:spcAft>
            </a:pPr>
            <a:r>
              <a:rPr lang="tr-TR" dirty="0">
                <a:solidFill>
                  <a:srgbClr val="000000"/>
                </a:solidFill>
                <a:latin typeface="Times New Roman"/>
              </a:rPr>
              <a:t>kaynağından aynen alınmıştır.        </a:t>
            </a:r>
            <a:endParaRPr lang="tr-TR" dirty="0">
              <a:latin typeface="Times New Roman"/>
              <a:ea typeface="Times New Roman"/>
            </a:endParaRPr>
          </a:p>
          <a:p>
            <a:pPr algn="just">
              <a:lnSpc>
                <a:spcPct val="150000"/>
              </a:lnSpc>
              <a:spcAft>
                <a:spcPts val="800"/>
              </a:spcAft>
            </a:pPr>
            <a:r>
              <a:rPr lang="tr-TR" dirty="0">
                <a:latin typeface="Times New Roman"/>
                <a:ea typeface="Times New Roman"/>
              </a:rPr>
              <a:t> </a:t>
            </a:r>
            <a:endParaRPr lang="tr-TR" i="1" dirty="0">
              <a:latin typeface="Times New Roman"/>
              <a:ea typeface="Times New Roman"/>
            </a:endParaRP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lnSpc>
                <a:spcPct val="150000"/>
              </a:lnSpc>
              <a:spcAft>
                <a:spcPts val="800"/>
              </a:spcAft>
            </a:pPr>
            <a:r>
              <a:rPr lang="tr-TR" dirty="0">
                <a:latin typeface="Times New Roman"/>
                <a:ea typeface="Times New Roman"/>
              </a:rPr>
              <a:t>Engelli çocuklarla normal gelişim gösteren çocukların bir arada eğitim görmeleri şeklinde tanımlanan kaynaştırma eğitiminin, hem engel hem de normal gelişim gösteren çocuklar açısından yararlı </a:t>
            </a:r>
            <a:r>
              <a:rPr lang="tr-TR" dirty="0" smtClean="0">
                <a:latin typeface="Times New Roman"/>
                <a:ea typeface="Times New Roman"/>
              </a:rPr>
              <a:t> olduğu bilinmektedir. </a:t>
            </a:r>
            <a:endParaRPr lang="tr-TR" i="1" dirty="0">
              <a:latin typeface="Times New Roman"/>
              <a:ea typeface="Times New Roman"/>
            </a:endParaRP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a:latin typeface="Times New Roman"/>
                <a:ea typeface="Times New Roman"/>
              </a:rPr>
              <a:t>Engelli çocukların normal eğitim ortamlarında eğitim almaları demek, bu çocuklara da normal gelişim gösteren çocuklarla eşit eğitim fırsatı tanımak demektir. </a:t>
            </a:r>
            <a:endParaRPr lang="tr-TR" sz="2800" dirty="0" smtClean="0">
              <a:latin typeface="Times New Roman"/>
              <a:ea typeface="Times New Roman"/>
            </a:endParaRPr>
          </a:p>
          <a:p>
            <a:r>
              <a:rPr lang="tr-TR" sz="2800" dirty="0" smtClean="0">
                <a:latin typeface="Times New Roman"/>
                <a:ea typeface="Times New Roman"/>
              </a:rPr>
              <a:t>Eşit </a:t>
            </a:r>
            <a:r>
              <a:rPr lang="tr-TR" sz="2800" dirty="0">
                <a:latin typeface="Times New Roman"/>
                <a:ea typeface="Times New Roman"/>
              </a:rPr>
              <a:t>eğitim fırsatı ise, her çocuğun engelli-engelsiz diye ayrılmaksızın aynı eğitim ortamlarından yararlanabilmelerini sağlamaktadır </a:t>
            </a:r>
            <a:endParaRPr lang="tr-T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lnSpc>
                <a:spcPct val="150000"/>
              </a:lnSpc>
              <a:spcAft>
                <a:spcPts val="800"/>
              </a:spcAft>
            </a:pPr>
            <a:r>
              <a:rPr lang="tr-TR" sz="2800" b="1" dirty="0">
                <a:latin typeface="Times New Roman"/>
                <a:ea typeface="Times New Roman"/>
              </a:rPr>
              <a:t>Kaynaştırma Eğitiminin Tanımı ve Önemi</a:t>
            </a:r>
            <a:endParaRPr lang="tr-TR" sz="2800" i="1" dirty="0">
              <a:latin typeface="Times New Roman"/>
              <a:ea typeface="Times New Roman"/>
            </a:endParaRPr>
          </a:p>
          <a:p>
            <a:r>
              <a:rPr lang="tr-TR" sz="2800" dirty="0">
                <a:latin typeface="Times New Roman"/>
                <a:ea typeface="Times New Roman"/>
              </a:rPr>
              <a:t>Özel eğitim alanında en sık kullanılan kavramlardan biri olan Kaynaştırma eğitimi farklı disiplinler tarafından farklı şekillerde tanımlanmaktadır</a:t>
            </a:r>
            <a:endParaRPr lang="tr-T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Engelli ve normal gelişim gösteren bireyleri bir araya getirmek koşuşuyla yapılan bir çeşit sosyalleştirme çalışmaları şeklinde tanımlanan kaynaştırma eğitimi engelli çocukların düzenli veya genel eğitim sınıflarına eğitim amacıyla uygun destekler sağlanarak yerleştirilmeleri şeklinde ifade edilmektedir </a:t>
            </a:r>
            <a:endParaRPr lang="tr-TR" sz="2800" dirty="0"/>
          </a:p>
        </p:txBody>
      </p:sp>
    </p:spTree>
    <p:extLst>
      <p:ext uri="{BB962C8B-B14F-4D97-AF65-F5344CB8AC3E}">
        <p14:creationId xmlns:p14="http://schemas.microsoft.com/office/powerpoint/2010/main" val="414100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Engelli çocukların, normal gelişim gösteren çocuklar gibi, topluma katılmaları ve kabul edilmeleri sağlıklı iletişim kurmalarına ve çevrelerine uyum sağlayabilmelerine bağlıdır. Sınırlı bir çevrede büyüyen engelli çocukların çoğu sağlıklı iletişim kurmada problemleri yaşadıkları için normal gelişim gösteren çocuklara göre engelli çocukların  kişiliklerinde düzensizlikler görülmektedir. </a:t>
            </a:r>
            <a:endParaRPr lang="tr-TR" sz="2800" dirty="0"/>
          </a:p>
        </p:txBody>
      </p:sp>
    </p:spTree>
    <p:extLst>
      <p:ext uri="{BB962C8B-B14F-4D97-AF65-F5344CB8AC3E}">
        <p14:creationId xmlns:p14="http://schemas.microsoft.com/office/powerpoint/2010/main" val="3442181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smtClean="0">
                <a:latin typeface="Times New Roman"/>
                <a:ea typeface="Times New Roman"/>
              </a:rPr>
              <a:t>Engelli </a:t>
            </a:r>
            <a:r>
              <a:rPr lang="tr-TR" sz="2800" dirty="0">
                <a:latin typeface="Times New Roman"/>
                <a:ea typeface="Times New Roman"/>
              </a:rPr>
              <a:t>ve normal gelişim gösteren çocukların aynı eğitim ortamlarına yerleştirilmesi şeklinde tanımlanan kaynaştırma eğitiminde çocuklar birbirlerini değişik şekillerde etkileyerek, akademik ve sosyal alanlarda gelişme fırsatı bulabilmekte, aynı zamanda sosyal hayata uyumu kolaylaştırıcı pek çok olumlu davranışlar kazanmaktadır. </a:t>
            </a:r>
            <a:endParaRPr lang="tr-TR" sz="2800" dirty="0"/>
          </a:p>
        </p:txBody>
      </p:sp>
    </p:spTree>
    <p:extLst>
      <p:ext uri="{BB962C8B-B14F-4D97-AF65-F5344CB8AC3E}">
        <p14:creationId xmlns:p14="http://schemas.microsoft.com/office/powerpoint/2010/main" val="907155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3200" dirty="0">
                <a:latin typeface="Times New Roman"/>
                <a:ea typeface="Times New Roman"/>
              </a:rPr>
              <a:t>Kaynaştırma ortamında bulunan normal gelişim gösteren çocuk, engelli arkadaşlarıyla ilişki kurma fırsatını elde etmekte, sonraki yaşamında da kullanabileceği deneyimler kazanmaktadır</a:t>
            </a:r>
            <a:r>
              <a:rPr lang="tr-TR" sz="3200" dirty="0" smtClean="0">
                <a:latin typeface="Times New Roman"/>
                <a:ea typeface="Times New Roman"/>
              </a:rPr>
              <a:t>.</a:t>
            </a:r>
          </a:p>
          <a:p>
            <a:r>
              <a:rPr lang="tr-TR" sz="2800" dirty="0" smtClean="0">
                <a:latin typeface="Times New Roman"/>
                <a:ea typeface="Times New Roman"/>
              </a:rPr>
              <a:t> </a:t>
            </a:r>
            <a:endParaRPr lang="tr-TR" sz="2800" dirty="0"/>
          </a:p>
        </p:txBody>
      </p:sp>
    </p:spTree>
    <p:extLst>
      <p:ext uri="{BB962C8B-B14F-4D97-AF65-F5344CB8AC3E}">
        <p14:creationId xmlns:p14="http://schemas.microsoft.com/office/powerpoint/2010/main" val="32253549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29</TotalTime>
  <Words>398</Words>
  <Application>Microsoft Office PowerPoint</Application>
  <PresentationFormat>Ekran Gösterisi (4:3)</PresentationFormat>
  <Paragraphs>22</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12</vt:i4>
      </vt:variant>
    </vt:vector>
  </HeadingPairs>
  <TitlesOfParts>
    <vt:vector size="19" baseType="lpstr">
      <vt:lpstr>Arial</vt:lpstr>
      <vt:lpstr>Century Schoolbook</vt:lpstr>
      <vt:lpstr>Symbol</vt:lpstr>
      <vt:lpstr>Times New Roman</vt:lpstr>
      <vt:lpstr>Wingdings</vt:lpstr>
      <vt:lpstr>Wingdings 2</vt:lpstr>
      <vt:lpstr>Cumba</vt:lpstr>
      <vt:lpstr>ÖZEL EĞİTİMDE KAYNAŞTIRMA UYGULAMARI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acer</dc:creator>
  <cp:lastModifiedBy>figen</cp:lastModifiedBy>
  <cp:revision>14</cp:revision>
  <dcterms:created xsi:type="dcterms:W3CDTF">2017-01-03T11:15:32Z</dcterms:created>
  <dcterms:modified xsi:type="dcterms:W3CDTF">2020-04-28T20:16:36Z</dcterms:modified>
</cp:coreProperties>
</file>