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9" r:id="rId4"/>
    <p:sldId id="670" r:id="rId5"/>
    <p:sldId id="673" r:id="rId6"/>
    <p:sldId id="675" r:id="rId7"/>
    <p:sldId id="676" r:id="rId8"/>
    <p:sldId id="677" r:id="rId9"/>
    <p:sldId id="678" r:id="rId10"/>
    <p:sldId id="679" r:id="rId11"/>
    <p:sldId id="680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GGY405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Gayrimenkul </a:t>
            </a:r>
            <a:r>
              <a:rPr lang="tr-TR" sz="3200" b="1" dirty="0"/>
              <a:t>ve Varlık Analizleri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41847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6815" cy="30059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718310" algn="l"/>
                <a:tab pos="2255520" algn="l"/>
                <a:tab pos="3063875" algn="l"/>
                <a:tab pos="3839845" algn="l"/>
                <a:tab pos="4868545" algn="l"/>
                <a:tab pos="5829935" algn="l"/>
                <a:tab pos="7012305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Mali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,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ir	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spc="-5" dirty="0">
                <a:latin typeface="Arial"/>
                <a:cs typeface="Arial"/>
              </a:rPr>
              <a:t>rün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me</a:t>
            </a:r>
            <a:r>
              <a:rPr sz="2400" dirty="0">
                <a:latin typeface="Arial"/>
                <a:cs typeface="Arial"/>
              </a:rPr>
              <a:t>k	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z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re</a:t>
            </a:r>
            <a:r>
              <a:rPr sz="2400" dirty="0">
                <a:latin typeface="Arial"/>
                <a:cs typeface="Arial"/>
              </a:rPr>
              <a:t>	y</a:t>
            </a:r>
            <a:r>
              <a:rPr sz="2400" spc="-5" dirty="0">
                <a:latin typeface="Arial"/>
                <a:cs typeface="Arial"/>
              </a:rPr>
              <a:t>ap</a:t>
            </a:r>
            <a:r>
              <a:rPr sz="2400" dirty="0">
                <a:latin typeface="Arial"/>
                <a:cs typeface="Arial"/>
              </a:rPr>
              <a:t>ı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n	h</a:t>
            </a:r>
            <a:r>
              <a:rPr sz="2400" spc="-5" dirty="0">
                <a:latin typeface="Arial"/>
                <a:cs typeface="Arial"/>
              </a:rPr>
              <a:t>ar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ı</a:t>
            </a:r>
            <a:r>
              <a:rPr sz="2400" dirty="0">
                <a:latin typeface="Arial"/>
                <a:cs typeface="Arial"/>
              </a:rPr>
              <a:t>n  </a:t>
            </a:r>
            <a:r>
              <a:rPr sz="2400" spc="-20" dirty="0" err="1">
                <a:latin typeface="Arial"/>
                <a:cs typeface="Arial"/>
              </a:rPr>
              <a:t>toplamıdır</a:t>
            </a:r>
            <a:r>
              <a:rPr sz="2400" spc="-20" dirty="0" smtClean="0">
                <a:latin typeface="Arial"/>
                <a:cs typeface="Arial"/>
              </a:rPr>
              <a:t>.</a:t>
            </a:r>
            <a:endParaRPr lang="tr-TR" sz="2400" spc="-20" dirty="0">
              <a:latin typeface="Arial"/>
              <a:cs typeface="Arial"/>
            </a:endParaRPr>
          </a:p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718310" algn="l"/>
                <a:tab pos="2255520" algn="l"/>
                <a:tab pos="3063875" algn="l"/>
                <a:tab pos="3839845" algn="l"/>
                <a:tab pos="4868545" algn="l"/>
                <a:tab pos="5829935" algn="l"/>
                <a:tab pos="7012305" algn="l"/>
              </a:tabLst>
            </a:pPr>
            <a:r>
              <a:rPr lang="tr-TR" sz="2400" spc="-20" dirty="0" smtClean="0">
                <a:latin typeface="Arial"/>
                <a:cs typeface="Arial"/>
              </a:rPr>
              <a:t>Diğer bir deyişle, üretim girdilerine yapılan harcamalar maliyeti oluşturur.</a:t>
            </a:r>
          </a:p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718310" algn="l"/>
                <a:tab pos="2255520" algn="l"/>
                <a:tab pos="3063875" algn="l"/>
                <a:tab pos="3839845" algn="l"/>
                <a:tab pos="4868545" algn="l"/>
                <a:tab pos="5829935" algn="l"/>
                <a:tab pos="7012305" algn="l"/>
              </a:tabLst>
            </a:pPr>
            <a:r>
              <a:rPr lang="tr-TR" sz="2400" spc="-18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ı	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mali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lang="tr-TR"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ti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tr-TR" sz="2400" dirty="0">
                <a:latin typeface="Arial"/>
                <a:cs typeface="Arial"/>
              </a:rPr>
              <a:t>ç</a:t>
            </a:r>
            <a:r>
              <a:rPr lang="tr-TR" sz="2400" spc="-10" dirty="0">
                <a:latin typeface="Arial"/>
                <a:cs typeface="Arial"/>
              </a:rPr>
              <a:t>o</a:t>
            </a:r>
            <a:r>
              <a:rPr lang="tr-TR" sz="2400" spc="-5" dirty="0">
                <a:latin typeface="Arial"/>
                <a:cs typeface="Arial"/>
              </a:rPr>
              <a:t>k</a:t>
            </a:r>
            <a:r>
              <a:rPr lang="tr-TR" sz="2400" dirty="0">
                <a:latin typeface="Arial"/>
                <a:cs typeface="Arial"/>
              </a:rPr>
              <a:t>	ge</a:t>
            </a:r>
            <a:r>
              <a:rPr lang="tr-TR" sz="2400" spc="-5" dirty="0">
                <a:latin typeface="Arial"/>
                <a:cs typeface="Arial"/>
              </a:rPr>
              <a:t>n</a:t>
            </a:r>
            <a:r>
              <a:rPr lang="tr-TR" sz="2400" dirty="0">
                <a:latin typeface="Arial"/>
                <a:cs typeface="Arial"/>
              </a:rPr>
              <a:t>iş	</a:t>
            </a:r>
            <a:r>
              <a:rPr lang="tr-TR" sz="2400" spc="-5" dirty="0">
                <a:latin typeface="Arial"/>
                <a:cs typeface="Arial"/>
              </a:rPr>
              <a:t>bir</a:t>
            </a:r>
            <a:r>
              <a:rPr lang="tr-TR" sz="2400" dirty="0">
                <a:latin typeface="Arial"/>
                <a:cs typeface="Arial"/>
              </a:rPr>
              <a:t>	</a:t>
            </a:r>
            <a:r>
              <a:rPr lang="tr-TR" sz="2400" spc="-5" dirty="0">
                <a:latin typeface="Arial"/>
                <a:cs typeface="Arial"/>
              </a:rPr>
              <a:t>anlam</a:t>
            </a:r>
            <a:r>
              <a:rPr lang="tr-TR" sz="2400" dirty="0">
                <a:latin typeface="Arial"/>
                <a:cs typeface="Arial"/>
              </a:rPr>
              <a:t>	</a:t>
            </a:r>
            <a:r>
              <a:rPr lang="tr-TR" sz="2400" spc="-5" dirty="0">
                <a:latin typeface="Arial"/>
                <a:cs typeface="Arial"/>
              </a:rPr>
              <a:t>iç</a:t>
            </a:r>
            <a:r>
              <a:rPr lang="tr-TR" sz="2400" spc="-10" dirty="0">
                <a:latin typeface="Arial"/>
                <a:cs typeface="Arial"/>
              </a:rPr>
              <a:t>e</a:t>
            </a:r>
            <a:r>
              <a:rPr lang="tr-TR" sz="2400" dirty="0">
                <a:latin typeface="Arial"/>
                <a:cs typeface="Arial"/>
              </a:rPr>
              <a:t>r</a:t>
            </a:r>
            <a:r>
              <a:rPr lang="tr-TR" sz="2400" spc="-5" dirty="0">
                <a:latin typeface="Arial"/>
                <a:cs typeface="Arial"/>
              </a:rPr>
              <a:t>m</a:t>
            </a:r>
            <a:r>
              <a:rPr lang="tr-TR" sz="2400" spc="-10" dirty="0">
                <a:latin typeface="Arial"/>
                <a:cs typeface="Arial"/>
              </a:rPr>
              <a:t>e</a:t>
            </a:r>
            <a:r>
              <a:rPr lang="tr-TR" sz="2400" spc="5" dirty="0">
                <a:latin typeface="Arial"/>
                <a:cs typeface="Arial"/>
              </a:rPr>
              <a:t>k</a:t>
            </a:r>
            <a:r>
              <a:rPr lang="tr-TR" sz="2400" dirty="0">
                <a:latin typeface="Arial"/>
                <a:cs typeface="Arial"/>
              </a:rPr>
              <a:t>l</a:t>
            </a:r>
            <a:r>
              <a:rPr lang="tr-TR" sz="2400" spc="-5" dirty="0">
                <a:latin typeface="Arial"/>
                <a:cs typeface="Arial"/>
              </a:rPr>
              <a:t>e</a:t>
            </a:r>
            <a:r>
              <a:rPr lang="tr-TR" sz="2400" dirty="0">
                <a:latin typeface="Arial"/>
                <a:cs typeface="Arial"/>
              </a:rPr>
              <a:t>	</a:t>
            </a:r>
            <a:r>
              <a:rPr lang="tr-TR" sz="2400" spc="-5" dirty="0">
                <a:latin typeface="Arial"/>
                <a:cs typeface="Arial"/>
              </a:rPr>
              <a:t>bir</a:t>
            </a:r>
            <a:r>
              <a:rPr lang="tr-TR" sz="2400" dirty="0">
                <a:latin typeface="Arial"/>
                <a:cs typeface="Arial"/>
              </a:rPr>
              <a:t>lik</a:t>
            </a:r>
            <a:r>
              <a:rPr lang="tr-TR" sz="2400" spc="-5" dirty="0">
                <a:latin typeface="Arial"/>
                <a:cs typeface="Arial"/>
              </a:rPr>
              <a:t>t</a:t>
            </a:r>
            <a:r>
              <a:rPr lang="tr-TR" sz="2400" spc="-10" dirty="0">
                <a:latin typeface="Arial"/>
                <a:cs typeface="Arial"/>
              </a:rPr>
              <a:t>e</a:t>
            </a:r>
            <a:r>
              <a:rPr lang="tr-TR" sz="2400" dirty="0">
                <a:latin typeface="Arial"/>
                <a:cs typeface="Arial"/>
              </a:rPr>
              <a:t>,	k</a:t>
            </a:r>
            <a:r>
              <a:rPr lang="tr-TR" sz="2400" spc="-5" dirty="0">
                <a:latin typeface="Arial"/>
                <a:cs typeface="Arial"/>
              </a:rPr>
              <a:t>ı</a:t>
            </a:r>
            <a:r>
              <a:rPr lang="tr-TR" sz="2400" dirty="0">
                <a:latin typeface="Arial"/>
                <a:cs typeface="Arial"/>
              </a:rPr>
              <a:t>s</a:t>
            </a:r>
            <a:r>
              <a:rPr lang="tr-TR" sz="2400" spc="-5" dirty="0">
                <a:latin typeface="Arial"/>
                <a:cs typeface="Arial"/>
              </a:rPr>
              <a:t>a</a:t>
            </a:r>
            <a:r>
              <a:rPr lang="tr-TR" sz="2400" dirty="0">
                <a:latin typeface="Arial"/>
                <a:cs typeface="Arial"/>
              </a:rPr>
              <a:t>ca  </a:t>
            </a:r>
            <a:r>
              <a:rPr lang="tr-TR" sz="2400" spc="-5" dirty="0">
                <a:latin typeface="Arial"/>
                <a:cs typeface="Arial"/>
              </a:rPr>
              <a:t>yapı işlerinin ortalama maliyeti olarak</a:t>
            </a:r>
            <a:r>
              <a:rPr lang="tr-TR" sz="2400" spc="90" dirty="0">
                <a:latin typeface="Arial"/>
                <a:cs typeface="Arial"/>
              </a:rPr>
              <a:t> </a:t>
            </a:r>
            <a:r>
              <a:rPr lang="tr-TR" sz="2400" spc="-15" dirty="0">
                <a:latin typeface="Arial"/>
                <a:cs typeface="Arial"/>
              </a:rPr>
              <a:t>özetlenebilir</a:t>
            </a:r>
            <a:endParaRPr lang="tr-TR" sz="2400" spc="-20" dirty="0" smtClean="0">
              <a:latin typeface="Arial"/>
              <a:cs typeface="Arial"/>
            </a:endParaRPr>
          </a:p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718310" algn="l"/>
                <a:tab pos="2255520" algn="l"/>
                <a:tab pos="3063875" algn="l"/>
                <a:tab pos="3839845" algn="l"/>
                <a:tab pos="4868545" algn="l"/>
                <a:tab pos="5829935" algn="l"/>
                <a:tab pos="7012305" algn="l"/>
              </a:tabLst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82086" y="95166"/>
            <a:ext cx="2578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70" dirty="0"/>
              <a:t>YAPI</a:t>
            </a:r>
            <a:r>
              <a:rPr sz="2800" spc="-80" dirty="0"/>
              <a:t> </a:t>
            </a:r>
            <a:r>
              <a:rPr sz="2800" spc="-5" dirty="0"/>
              <a:t>MALİYETİ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241064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8804910" cy="26494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  <a:tab pos="2271395" algn="l"/>
                <a:tab pos="3409950" algn="l"/>
                <a:tab pos="4819650" algn="l"/>
                <a:tab pos="5313680" algn="l"/>
                <a:tab pos="6536055" algn="l"/>
                <a:tab pos="7879080" algn="l"/>
              </a:tabLst>
            </a:pPr>
            <a:r>
              <a:rPr sz="2400" dirty="0">
                <a:latin typeface="Arial"/>
                <a:cs typeface="Arial"/>
              </a:rPr>
              <a:t>Y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kl</a:t>
            </a:r>
            <a:r>
              <a:rPr sz="2400" spc="-5" dirty="0">
                <a:latin typeface="Arial"/>
                <a:cs typeface="Arial"/>
              </a:rPr>
              <a:t>eni</a:t>
            </a:r>
            <a:r>
              <a:rPr sz="2400" dirty="0">
                <a:latin typeface="Arial"/>
                <a:cs typeface="Arial"/>
              </a:rPr>
              <a:t>ci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ş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ü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ü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mal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ve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çhiza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t	</a:t>
            </a:r>
            <a:r>
              <a:rPr sz="2400" spc="-10" dirty="0">
                <a:latin typeface="Arial"/>
                <a:cs typeface="Arial"/>
              </a:rPr>
              <a:t>ü</a:t>
            </a:r>
            <a:r>
              <a:rPr sz="2400" spc="-5" dirty="0">
                <a:latin typeface="Arial"/>
                <a:cs typeface="Arial"/>
              </a:rPr>
              <a:t>z</a:t>
            </a:r>
            <a:r>
              <a:rPr sz="2400" spc="-10" dirty="0">
                <a:latin typeface="Arial"/>
                <a:cs typeface="Arial"/>
              </a:rPr>
              <a:t>er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nde</a:t>
            </a:r>
            <a:r>
              <a:rPr sz="2400" dirty="0">
                <a:latin typeface="Arial"/>
                <a:cs typeface="Arial"/>
              </a:rPr>
              <a:t>	y</a:t>
            </a:r>
            <a:r>
              <a:rPr sz="2400" spc="-5" dirty="0">
                <a:latin typeface="Arial"/>
                <a:cs typeface="Arial"/>
              </a:rPr>
              <a:t>aptığı 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harcamalar </a:t>
            </a:r>
            <a:r>
              <a:rPr sz="2400" spc="-5" dirty="0">
                <a:latin typeface="Arial"/>
                <a:cs typeface="Arial"/>
              </a:rPr>
              <a:t>onun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15" dirty="0" err="1">
                <a:solidFill>
                  <a:srgbClr val="FF0000"/>
                </a:solidFill>
                <a:latin typeface="Arial"/>
                <a:cs typeface="Arial"/>
              </a:rPr>
              <a:t>maliyetidir</a:t>
            </a:r>
            <a:r>
              <a:rPr sz="2400" spc="-15" dirty="0" smtClean="0">
                <a:latin typeface="Arial"/>
                <a:cs typeface="Arial"/>
              </a:rPr>
              <a:t>.</a:t>
            </a:r>
            <a:endParaRPr lang="tr-TR" sz="2400" spc="-15" dirty="0" smtClean="0">
              <a:latin typeface="Arial"/>
              <a:cs typeface="Arial"/>
            </a:endParaRPr>
          </a:p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  <a:tab pos="2271395" algn="l"/>
                <a:tab pos="3409950" algn="l"/>
                <a:tab pos="4819650" algn="l"/>
                <a:tab pos="5313680" algn="l"/>
                <a:tab pos="6536055" algn="l"/>
                <a:tab pos="7879080" algn="l"/>
              </a:tabLst>
            </a:pPr>
            <a:endParaRPr lang="tr-TR" sz="2400" spc="-15" dirty="0">
              <a:latin typeface="Arial"/>
              <a:cs typeface="Arial"/>
            </a:endParaRPr>
          </a:p>
          <a:p>
            <a:pPr marL="469265" marR="5080" indent="-457200">
              <a:spcBef>
                <a:spcPts val="100"/>
              </a:spcBef>
              <a:buFontTx/>
              <a:buChar char="•"/>
              <a:tabLst>
                <a:tab pos="469265" algn="l"/>
                <a:tab pos="469900" algn="l"/>
                <a:tab pos="2271395" algn="l"/>
                <a:tab pos="3409950" algn="l"/>
                <a:tab pos="4819650" algn="l"/>
                <a:tab pos="5313680" algn="l"/>
                <a:tab pos="6536055" algn="l"/>
                <a:tab pos="7879080" algn="l"/>
              </a:tabLst>
            </a:pPr>
            <a:r>
              <a:rPr lang="tr-TR" sz="2400" dirty="0">
                <a:latin typeface="Arial"/>
                <a:cs typeface="Arial"/>
              </a:rPr>
              <a:t>K</a:t>
            </a:r>
            <a:r>
              <a:rPr lang="tr-TR" sz="2400" spc="-5" dirty="0">
                <a:latin typeface="Arial"/>
                <a:cs typeface="Arial"/>
              </a:rPr>
              <a:t>ârı</a:t>
            </a:r>
            <a:r>
              <a:rPr lang="tr-TR" sz="2400" dirty="0">
                <a:latin typeface="Arial"/>
                <a:cs typeface="Arial"/>
              </a:rPr>
              <a:t>n	</a:t>
            </a:r>
            <a:r>
              <a:rPr lang="tr-TR" sz="2400" spc="-10" dirty="0">
                <a:latin typeface="Arial"/>
                <a:cs typeface="Arial"/>
              </a:rPr>
              <a:t>he</a:t>
            </a:r>
            <a:r>
              <a:rPr lang="tr-TR" sz="2400" dirty="0">
                <a:latin typeface="Arial"/>
                <a:cs typeface="Arial"/>
              </a:rPr>
              <a:t>s</a:t>
            </a:r>
            <a:r>
              <a:rPr lang="tr-TR" sz="2400" spc="-5" dirty="0">
                <a:latin typeface="Arial"/>
                <a:cs typeface="Arial"/>
              </a:rPr>
              <a:t>aba</a:t>
            </a:r>
            <a:r>
              <a:rPr lang="tr-TR" sz="2400" dirty="0">
                <a:latin typeface="Arial"/>
                <a:cs typeface="Arial"/>
              </a:rPr>
              <a:t>	k</a:t>
            </a:r>
            <a:r>
              <a:rPr lang="tr-TR" sz="2400" spc="-5" dirty="0">
                <a:latin typeface="Arial"/>
                <a:cs typeface="Arial"/>
              </a:rPr>
              <a:t>atılma</a:t>
            </a:r>
            <a:r>
              <a:rPr lang="tr-TR" sz="2400" dirty="0">
                <a:latin typeface="Arial"/>
                <a:cs typeface="Arial"/>
              </a:rPr>
              <a:t>s</a:t>
            </a:r>
            <a:r>
              <a:rPr lang="tr-TR" sz="2400" spc="-5" dirty="0">
                <a:latin typeface="Arial"/>
                <a:cs typeface="Arial"/>
              </a:rPr>
              <a:t>ı</a:t>
            </a:r>
            <a:r>
              <a:rPr lang="tr-TR" sz="2400" dirty="0">
                <a:latin typeface="Arial"/>
                <a:cs typeface="Arial"/>
              </a:rPr>
              <a:t>,	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lang="tr-TR" sz="2400" spc="-10" dirty="0">
                <a:solidFill>
                  <a:srgbClr val="FF0000"/>
                </a:solidFill>
                <a:latin typeface="Arial"/>
                <a:cs typeface="Arial"/>
              </a:rPr>
              <a:t>ü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tr-TR" sz="2400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tr-TR" sz="2400" spc="-10" dirty="0">
                <a:solidFill>
                  <a:srgbClr val="FF0000"/>
                </a:solidFill>
                <a:latin typeface="Arial"/>
                <a:cs typeface="Arial"/>
              </a:rPr>
              <a:t>ma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iy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et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tr-TR"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tr-TR" sz="2400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tr-TR"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tr-TR" sz="2400" spc="-5" dirty="0">
                <a:latin typeface="Arial"/>
                <a:cs typeface="Arial"/>
              </a:rPr>
              <a:t>y</a:t>
            </a:r>
            <a:r>
              <a:rPr lang="tr-TR" sz="2400" spc="-10" dirty="0">
                <a:latin typeface="Arial"/>
                <a:cs typeface="Arial"/>
              </a:rPr>
              <a:t>ü</a:t>
            </a:r>
            <a:r>
              <a:rPr lang="tr-TR" sz="2400" spc="5" dirty="0">
                <a:latin typeface="Arial"/>
                <a:cs typeface="Arial"/>
              </a:rPr>
              <a:t>k</a:t>
            </a:r>
            <a:r>
              <a:rPr lang="tr-TR" sz="2400" spc="-5" dirty="0">
                <a:latin typeface="Arial"/>
                <a:cs typeface="Arial"/>
              </a:rPr>
              <a:t>lenic</a:t>
            </a:r>
            <a:r>
              <a:rPr lang="tr-TR" sz="2400" dirty="0">
                <a:latin typeface="Arial"/>
                <a:cs typeface="Arial"/>
              </a:rPr>
              <a:t>i</a:t>
            </a:r>
            <a:r>
              <a:rPr lang="tr-TR" sz="2400" spc="-5" dirty="0">
                <a:latin typeface="Arial"/>
                <a:cs typeface="Arial"/>
              </a:rPr>
              <a:t>n</a:t>
            </a:r>
            <a:r>
              <a:rPr lang="tr-TR" sz="2400" dirty="0">
                <a:latin typeface="Arial"/>
                <a:cs typeface="Arial"/>
              </a:rPr>
              <a:t>i</a:t>
            </a:r>
            <a:r>
              <a:rPr lang="tr-TR" sz="2400" spc="-5" dirty="0">
                <a:latin typeface="Arial"/>
                <a:cs typeface="Arial"/>
              </a:rPr>
              <a:t>n  fiyatına çevirir </a:t>
            </a:r>
            <a:r>
              <a:rPr lang="tr-TR" sz="2400" dirty="0">
                <a:latin typeface="Arial"/>
                <a:cs typeface="Arial"/>
              </a:rPr>
              <a:t>ki, </a:t>
            </a:r>
            <a:r>
              <a:rPr lang="tr-TR" sz="2400" spc="-5" dirty="0">
                <a:latin typeface="Arial"/>
                <a:cs typeface="Arial"/>
              </a:rPr>
              <a:t>bu </a:t>
            </a: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müşterinin</a:t>
            </a:r>
            <a:r>
              <a:rPr lang="tr-TR" sz="2400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z="2400" spc="-15" dirty="0">
                <a:solidFill>
                  <a:srgbClr val="FF0000"/>
                </a:solidFill>
                <a:latin typeface="Arial"/>
                <a:cs typeface="Arial"/>
              </a:rPr>
              <a:t>maliyetidir</a:t>
            </a:r>
            <a:r>
              <a:rPr lang="tr-TR" sz="2400" spc="-15" dirty="0">
                <a:latin typeface="Arial"/>
                <a:cs typeface="Arial"/>
              </a:rPr>
              <a:t>.</a:t>
            </a:r>
            <a:endParaRPr lang="tr-TR" sz="2400" dirty="0">
              <a:latin typeface="Arial"/>
              <a:cs typeface="Arial"/>
            </a:endParaRPr>
          </a:p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  <a:tab pos="2271395" algn="l"/>
                <a:tab pos="3409950" algn="l"/>
                <a:tab pos="4819650" algn="l"/>
                <a:tab pos="5313680" algn="l"/>
                <a:tab pos="6536055" algn="l"/>
                <a:tab pos="7879080" algn="l"/>
              </a:tabLst>
            </a:pPr>
            <a:endParaRPr lang="tr-TR" sz="2400" spc="-15" dirty="0" smtClean="0">
              <a:latin typeface="Arial"/>
              <a:cs typeface="Arial"/>
            </a:endParaRPr>
          </a:p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  <a:tab pos="2271395" algn="l"/>
                <a:tab pos="3409950" algn="l"/>
                <a:tab pos="4819650" algn="l"/>
                <a:tab pos="5313680" algn="l"/>
                <a:tab pos="6536055" algn="l"/>
                <a:tab pos="7879080" algn="l"/>
              </a:tabLst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82086" y="95166"/>
            <a:ext cx="2578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70" dirty="0"/>
              <a:t>YAPI</a:t>
            </a:r>
            <a:r>
              <a:rPr sz="2800" spc="-80" dirty="0"/>
              <a:t> </a:t>
            </a:r>
            <a:r>
              <a:rPr sz="2800" spc="-5" dirty="0"/>
              <a:t>MALİYETİ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37245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880618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sz="2400" spc="-50" dirty="0">
                <a:latin typeface="Arial"/>
                <a:cs typeface="Arial"/>
              </a:rPr>
              <a:t>Yapı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maliyeti;</a:t>
            </a:r>
            <a:endParaRPr sz="240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ilk yatırım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dönemi,</a:t>
            </a:r>
            <a:endParaRPr sz="2400">
              <a:latin typeface="Arial"/>
              <a:cs typeface="Arial"/>
            </a:endParaRPr>
          </a:p>
          <a:p>
            <a:pPr marL="1841500" lvl="2" indent="-457834">
              <a:lnSpc>
                <a:spcPct val="100000"/>
              </a:lnSpc>
              <a:buChar char="•"/>
              <a:tabLst>
                <a:tab pos="1840864" algn="l"/>
                <a:tab pos="1841500" algn="l"/>
              </a:tabLst>
            </a:pPr>
            <a:r>
              <a:rPr sz="2400" spc="-5" dirty="0">
                <a:latin typeface="Arial"/>
                <a:cs typeface="Arial"/>
              </a:rPr>
              <a:t>fikir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aşaması,</a:t>
            </a:r>
            <a:endParaRPr sz="2400">
              <a:latin typeface="Arial"/>
              <a:cs typeface="Arial"/>
            </a:endParaRPr>
          </a:p>
          <a:p>
            <a:pPr marL="1841500" lvl="2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1840864" algn="l"/>
                <a:tab pos="18415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projelendirme</a:t>
            </a:r>
            <a:r>
              <a:rPr sz="24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ve</a:t>
            </a:r>
            <a:endParaRPr sz="2400">
              <a:latin typeface="Arial"/>
              <a:cs typeface="Arial"/>
            </a:endParaRPr>
          </a:p>
          <a:p>
            <a:pPr marL="184150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840864" algn="l"/>
                <a:tab pos="18415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yapım</a:t>
            </a:r>
            <a:endParaRPr sz="2400">
              <a:latin typeface="Arial"/>
              <a:cs typeface="Arial"/>
            </a:endParaRPr>
          </a:p>
          <a:p>
            <a:pPr marL="92710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kullanım </a:t>
            </a:r>
            <a:r>
              <a:rPr sz="2400" spc="-5" dirty="0">
                <a:latin typeface="Arial"/>
                <a:cs typeface="Arial"/>
              </a:rPr>
              <a:t>dönemi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ve</a:t>
            </a:r>
            <a:endParaRPr sz="2400">
              <a:latin typeface="Arial"/>
              <a:cs typeface="Arial"/>
            </a:endParaRPr>
          </a:p>
          <a:p>
            <a:pPr marL="927100" marR="508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yıkım-yok etme </a:t>
            </a:r>
            <a:r>
              <a:rPr sz="2400" spc="-5" dirty="0">
                <a:latin typeface="Arial"/>
                <a:cs typeface="Arial"/>
              </a:rPr>
              <a:t>dönemi olmak üzere üç ana dönemde de  </a:t>
            </a:r>
            <a:r>
              <a:rPr sz="2400" spc="-15" dirty="0">
                <a:latin typeface="Arial"/>
                <a:cs typeface="Arial"/>
              </a:rPr>
              <a:t>incelenebilir.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64185" y="266616"/>
            <a:ext cx="2578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70" dirty="0"/>
              <a:t>YAPI</a:t>
            </a:r>
            <a:r>
              <a:rPr sz="2800" spc="-80" dirty="0"/>
              <a:t> </a:t>
            </a:r>
            <a:r>
              <a:rPr sz="2800" spc="-5" dirty="0"/>
              <a:t>MALİYETİ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766153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6815" cy="33624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 algn="just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İlk yatırım dönemi maliyeti</a:t>
            </a:r>
            <a:r>
              <a:rPr sz="2400" spc="-5" dirty="0">
                <a:latin typeface="Arial"/>
                <a:cs typeface="Arial"/>
              </a:rPr>
              <a:t>, ön hazırlık döneminden  başlayarak kulanım dönemine kadar </a:t>
            </a:r>
            <a:r>
              <a:rPr sz="2400" dirty="0">
                <a:latin typeface="Arial"/>
                <a:cs typeface="Arial"/>
              </a:rPr>
              <a:t>olan </a:t>
            </a:r>
            <a:r>
              <a:rPr sz="2400" spc="-5" dirty="0">
                <a:latin typeface="Arial"/>
                <a:cs typeface="Arial"/>
              </a:rPr>
              <a:t>süreçler </a:t>
            </a:r>
            <a:r>
              <a:rPr sz="2400" dirty="0">
                <a:latin typeface="Arial"/>
                <a:cs typeface="Arial"/>
              </a:rPr>
              <a:t>dizisinin  </a:t>
            </a:r>
            <a:r>
              <a:rPr sz="2400" spc="-5" dirty="0" err="1">
                <a:latin typeface="Arial"/>
                <a:cs typeface="Arial"/>
              </a:rPr>
              <a:t>maliyetlerini</a:t>
            </a:r>
            <a:r>
              <a:rPr sz="2400" spc="-5" dirty="0" smtClean="0">
                <a:latin typeface="Arial"/>
                <a:cs typeface="Arial"/>
              </a:rPr>
              <a:t>,</a:t>
            </a:r>
            <a:endParaRPr lang="tr-TR" sz="2400" spc="-5" dirty="0" smtClean="0">
              <a:latin typeface="Arial"/>
              <a:cs typeface="Arial"/>
            </a:endParaRPr>
          </a:p>
          <a:p>
            <a:pPr marL="469900" marR="5080" indent="-457200" algn="just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900" algn="l"/>
              </a:tabLst>
            </a:pPr>
            <a:r>
              <a:rPr lang="tr-TR" sz="2400" spc="-5" dirty="0" smtClean="0">
                <a:latin typeface="Arial"/>
                <a:cs typeface="Arial"/>
              </a:rPr>
              <a:t>Yıkım maliyetinin gerek miktar, gerekse önem açısından toplam maliyet içindeki payının oldukça küçük olduğu hatırlanacak olursa; toplam yapı maliyetinin esas olarak ilk yatırım maliyeti ile kullanım maliyeti toplamından oluştuğu söylenebilir.</a:t>
            </a:r>
          </a:p>
          <a:p>
            <a:pPr marL="469900" marR="5080" indent="-457200" algn="just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900" algn="l"/>
              </a:tabLst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64503" y="255186"/>
            <a:ext cx="2578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70" dirty="0"/>
              <a:t>YAPI</a:t>
            </a:r>
            <a:r>
              <a:rPr sz="2800" spc="-80" dirty="0"/>
              <a:t> </a:t>
            </a:r>
            <a:r>
              <a:rPr sz="2800" spc="-5" dirty="0"/>
              <a:t>MALİYETİ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2289415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5545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İlk yatırım dönemi</a:t>
            </a:r>
            <a:r>
              <a:rPr sz="24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maliyeti;</a:t>
            </a:r>
            <a:endParaRPr sz="2400">
              <a:latin typeface="Arial"/>
              <a:cs typeface="Arial"/>
            </a:endParaRPr>
          </a:p>
          <a:p>
            <a:pPr marL="926465" marR="508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Yapım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maliyeti</a:t>
            </a:r>
            <a:r>
              <a:rPr sz="2400" spc="-5" dirty="0">
                <a:latin typeface="Arial"/>
                <a:cs typeface="Arial"/>
              </a:rPr>
              <a:t>, toplam </a:t>
            </a:r>
            <a:r>
              <a:rPr sz="2400" dirty="0">
                <a:latin typeface="Arial"/>
                <a:cs typeface="Arial"/>
              </a:rPr>
              <a:t>yapı </a:t>
            </a:r>
            <a:r>
              <a:rPr sz="2400" spc="-5" dirty="0">
                <a:latin typeface="Arial"/>
                <a:cs typeface="Arial"/>
              </a:rPr>
              <a:t>maliyetinin önemli bir kısmını  teşkil </a:t>
            </a:r>
            <a:r>
              <a:rPr sz="2400" spc="-35" dirty="0">
                <a:latin typeface="Arial"/>
                <a:cs typeface="Arial"/>
              </a:rPr>
              <a:t>eder. </a:t>
            </a:r>
            <a:r>
              <a:rPr sz="2400" spc="-5" dirty="0">
                <a:latin typeface="Arial"/>
                <a:cs typeface="Arial"/>
              </a:rPr>
              <a:t>Bu maliyet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yapının;</a:t>
            </a:r>
            <a:endParaRPr sz="2400">
              <a:latin typeface="Arial"/>
              <a:cs typeface="Arial"/>
            </a:endParaRPr>
          </a:p>
          <a:p>
            <a:pPr marL="1384300" lvl="2" indent="-457834">
              <a:lnSpc>
                <a:spcPct val="100000"/>
              </a:lnSpc>
              <a:buChar char="•"/>
              <a:tabLst>
                <a:tab pos="1383665" algn="l"/>
                <a:tab pos="1384300" algn="l"/>
              </a:tabLst>
            </a:pPr>
            <a:r>
              <a:rPr sz="2400" spc="-5" dirty="0">
                <a:latin typeface="Arial"/>
                <a:cs typeface="Arial"/>
              </a:rPr>
              <a:t>cinsine,</a:t>
            </a:r>
            <a:endParaRPr sz="2400">
              <a:latin typeface="Arial"/>
              <a:cs typeface="Arial"/>
            </a:endParaRPr>
          </a:p>
          <a:p>
            <a:pPr marL="1384300" lvl="2" indent="-457834">
              <a:lnSpc>
                <a:spcPct val="100000"/>
              </a:lnSpc>
              <a:buChar char="•"/>
              <a:tabLst>
                <a:tab pos="1383665" algn="l"/>
                <a:tab pos="1384300" algn="l"/>
              </a:tabLst>
            </a:pPr>
            <a:r>
              <a:rPr sz="2400" spc="-5" dirty="0">
                <a:latin typeface="Arial"/>
                <a:cs typeface="Arial"/>
              </a:rPr>
              <a:t>büyüklüğüne,</a:t>
            </a:r>
            <a:endParaRPr sz="2400">
              <a:latin typeface="Arial"/>
              <a:cs typeface="Arial"/>
            </a:endParaRPr>
          </a:p>
          <a:p>
            <a:pPr marL="1384300" lvl="2" indent="-457834">
              <a:lnSpc>
                <a:spcPct val="100000"/>
              </a:lnSpc>
              <a:buChar char="•"/>
              <a:tabLst>
                <a:tab pos="1383665" algn="l"/>
                <a:tab pos="1384300" algn="l"/>
              </a:tabLst>
            </a:pPr>
            <a:r>
              <a:rPr sz="2400" spc="-5" dirty="0">
                <a:latin typeface="Arial"/>
                <a:cs typeface="Arial"/>
              </a:rPr>
              <a:t>yapıldığı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yere,</a:t>
            </a:r>
            <a:endParaRPr sz="2400">
              <a:latin typeface="Arial"/>
              <a:cs typeface="Arial"/>
            </a:endParaRPr>
          </a:p>
          <a:p>
            <a:pPr marL="1384300" lvl="2" indent="-457834">
              <a:lnSpc>
                <a:spcPct val="100000"/>
              </a:lnSpc>
              <a:buChar char="•"/>
              <a:tabLst>
                <a:tab pos="1383665" algn="l"/>
                <a:tab pos="1384300" algn="l"/>
              </a:tabLst>
            </a:pPr>
            <a:r>
              <a:rPr sz="2400" spc="-5" dirty="0">
                <a:latin typeface="Arial"/>
                <a:cs typeface="Arial"/>
              </a:rPr>
              <a:t>günün ekonomik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koşullarına,</a:t>
            </a:r>
            <a:endParaRPr sz="2400">
              <a:latin typeface="Arial"/>
              <a:cs typeface="Arial"/>
            </a:endParaRPr>
          </a:p>
          <a:p>
            <a:pPr marL="1384300" lvl="2" indent="-457834">
              <a:lnSpc>
                <a:spcPct val="100000"/>
              </a:lnSpc>
              <a:buChar char="•"/>
              <a:tabLst>
                <a:tab pos="1383665" algn="l"/>
                <a:tab pos="1384300" algn="l"/>
              </a:tabLst>
            </a:pPr>
            <a:r>
              <a:rPr sz="2400" spc="-5" dirty="0">
                <a:latin typeface="Arial"/>
                <a:cs typeface="Arial"/>
              </a:rPr>
              <a:t>yapım teknolojisine,</a:t>
            </a:r>
            <a:endParaRPr sz="2400">
              <a:latin typeface="Arial"/>
              <a:cs typeface="Arial"/>
            </a:endParaRPr>
          </a:p>
          <a:p>
            <a:pPr marL="1383665" marR="5080" lvl="2" indent="-457200">
              <a:lnSpc>
                <a:spcPct val="100000"/>
              </a:lnSpc>
              <a:buChar char="•"/>
              <a:tabLst>
                <a:tab pos="1383665" algn="l"/>
                <a:tab pos="1384300" algn="l"/>
              </a:tabLst>
            </a:pPr>
            <a:r>
              <a:rPr sz="2400" spc="-5" dirty="0">
                <a:latin typeface="Arial"/>
                <a:cs typeface="Arial"/>
              </a:rPr>
              <a:t>kullanılan malzeme ve </a:t>
            </a:r>
            <a:r>
              <a:rPr sz="2400" dirty="0">
                <a:latin typeface="Arial"/>
                <a:cs typeface="Arial"/>
              </a:rPr>
              <a:t>işçiliğin </a:t>
            </a:r>
            <a:r>
              <a:rPr sz="2400" spc="-5" dirty="0">
                <a:latin typeface="Arial"/>
                <a:cs typeface="Arial"/>
              </a:rPr>
              <a:t>kalitesine vb. faktörlere  bağlı olarak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değişir.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79216" y="232326"/>
            <a:ext cx="2578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70" dirty="0"/>
              <a:t>YAPI</a:t>
            </a:r>
            <a:r>
              <a:rPr sz="2800" spc="-80" dirty="0"/>
              <a:t> </a:t>
            </a:r>
            <a:r>
              <a:rPr sz="2800" spc="-5" dirty="0"/>
              <a:t>MALİYETİ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241815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8807450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 algn="just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İlk yatırım dönemi</a:t>
            </a:r>
            <a:r>
              <a:rPr sz="2400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maliyeti;</a:t>
            </a:r>
            <a:endParaRPr sz="2400">
              <a:latin typeface="Arial"/>
              <a:cs typeface="Arial"/>
            </a:endParaRPr>
          </a:p>
          <a:p>
            <a:pPr marL="926465" marR="5080" lvl="1" indent="-457200" algn="just">
              <a:lnSpc>
                <a:spcPct val="100000"/>
              </a:lnSpc>
              <a:buChar char="•"/>
              <a:tabLst>
                <a:tab pos="927100" algn="l"/>
              </a:tabLst>
            </a:pPr>
            <a:r>
              <a:rPr sz="2400" spc="-5" dirty="0">
                <a:latin typeface="Arial"/>
                <a:cs typeface="Arial"/>
              </a:rPr>
              <a:t>Bununla birlikte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yapım maliyetinin </a:t>
            </a:r>
            <a:r>
              <a:rPr sz="2400" spc="-5" dirty="0">
                <a:latin typeface="Arial"/>
                <a:cs typeface="Arial"/>
              </a:rPr>
              <a:t>malzeme, işçilik  makine-ekipman ve genel üretim maliyetlerinden oluştuğu  kabul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edilir.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52774" y="300906"/>
            <a:ext cx="2578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70" dirty="0"/>
              <a:t>YAPI</a:t>
            </a:r>
            <a:r>
              <a:rPr sz="2800" spc="-80" dirty="0"/>
              <a:t> </a:t>
            </a:r>
            <a:r>
              <a:rPr sz="2800" spc="-5" dirty="0"/>
              <a:t>MALİYETİ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28</a:t>
            </a:r>
          </a:p>
        </p:txBody>
      </p:sp>
      <p:sp>
        <p:nvSpPr>
          <p:cNvPr id="4" name="object 4"/>
          <p:cNvSpPr/>
          <p:nvPr/>
        </p:nvSpPr>
        <p:spPr>
          <a:xfrm>
            <a:off x="2071674" y="3126318"/>
            <a:ext cx="4740300" cy="26686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0499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6815" cy="22544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800225" algn="l"/>
                <a:tab pos="2944495" algn="l"/>
                <a:tab pos="4122420" algn="l"/>
                <a:tab pos="4740910" algn="l"/>
                <a:tab pos="5885180" algn="l"/>
                <a:tab pos="6859270" algn="l"/>
              </a:tabLst>
            </a:pP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nı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m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döne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m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ali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ti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na</a:t>
            </a:r>
            <a:r>
              <a:rPr sz="2400" spc="-5" dirty="0">
                <a:latin typeface="Arial"/>
                <a:cs typeface="Arial"/>
              </a:rPr>
              <a:t>nı</a:t>
            </a:r>
            <a:r>
              <a:rPr sz="2400" dirty="0">
                <a:latin typeface="Arial"/>
                <a:cs typeface="Arial"/>
              </a:rPr>
              <a:t>n	a</a:t>
            </a:r>
            <a:r>
              <a:rPr sz="2400" spc="-5" dirty="0">
                <a:latin typeface="Arial"/>
                <a:cs typeface="Arial"/>
              </a:rPr>
              <a:t>ma</a:t>
            </a:r>
            <a:r>
              <a:rPr sz="2400" dirty="0">
                <a:latin typeface="Arial"/>
                <a:cs typeface="Arial"/>
              </a:rPr>
              <a:t>cı	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oğrul</a:t>
            </a:r>
            <a:r>
              <a:rPr sz="2400" spc="-5" dirty="0">
                <a:latin typeface="Arial"/>
                <a:cs typeface="Arial"/>
              </a:rPr>
              <a:t>tu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unda  </a:t>
            </a:r>
            <a:r>
              <a:rPr sz="2400" spc="-5" dirty="0">
                <a:latin typeface="Arial"/>
                <a:cs typeface="Arial"/>
              </a:rPr>
              <a:t>kullanımı ile oluşan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 err="1">
                <a:latin typeface="Arial"/>
                <a:cs typeface="Arial"/>
              </a:rPr>
              <a:t>maliyetlerini</a:t>
            </a:r>
            <a:r>
              <a:rPr sz="2400" spc="-5" dirty="0" smtClean="0">
                <a:latin typeface="Arial"/>
                <a:cs typeface="Arial"/>
              </a:rPr>
              <a:t>,</a:t>
            </a:r>
            <a:endParaRPr lang="tr-TR" sz="2400" spc="-5" dirty="0" smtClean="0">
              <a:latin typeface="Arial"/>
              <a:cs typeface="Arial"/>
            </a:endParaRPr>
          </a:p>
          <a:p>
            <a:pPr marL="469900" marR="5080" indent="-457834">
              <a:spcBef>
                <a:spcPts val="100"/>
              </a:spcBef>
              <a:buClr>
                <a:srgbClr val="000000"/>
              </a:buClr>
              <a:buFontTx/>
              <a:buChar char="•"/>
              <a:tabLst>
                <a:tab pos="469265" algn="l"/>
                <a:tab pos="469900" algn="l"/>
                <a:tab pos="1800225" algn="l"/>
                <a:tab pos="2944495" algn="l"/>
                <a:tab pos="4122420" algn="l"/>
                <a:tab pos="4740910" algn="l"/>
                <a:tab pos="5885180" algn="l"/>
                <a:tab pos="6859270" algn="l"/>
              </a:tabLst>
            </a:pPr>
            <a:r>
              <a:rPr lang="tr-TR" sz="2400" spc="-5" dirty="0">
                <a:solidFill>
                  <a:srgbClr val="FF0000"/>
                </a:solidFill>
                <a:latin typeface="Arial"/>
                <a:cs typeface="Arial"/>
              </a:rPr>
              <a:t>Yıkım, ya da yok etme dönemi maliyeti </a:t>
            </a:r>
            <a:r>
              <a:rPr lang="tr-TR" sz="2400" spc="-5" dirty="0">
                <a:latin typeface="Arial"/>
                <a:cs typeface="Arial"/>
              </a:rPr>
              <a:t>ise, geçici kullanımı  söz konusu olan, ya da ömrünü tamamlamış olan bina, </a:t>
            </a:r>
            <a:r>
              <a:rPr lang="tr-TR" sz="2400" spc="-10" dirty="0">
                <a:latin typeface="Arial"/>
                <a:cs typeface="Arial"/>
              </a:rPr>
              <a:t>ya </a:t>
            </a:r>
            <a:r>
              <a:rPr lang="tr-TR" sz="2400" spc="-5" dirty="0">
                <a:latin typeface="Arial"/>
                <a:cs typeface="Arial"/>
              </a:rPr>
              <a:t>da  binaların yıkımı ile ilgili maliyetler toplamını</a:t>
            </a:r>
            <a:r>
              <a:rPr lang="tr-TR" sz="2400" spc="100" dirty="0">
                <a:latin typeface="Arial"/>
                <a:cs typeface="Arial"/>
              </a:rPr>
              <a:t> </a:t>
            </a:r>
            <a:r>
              <a:rPr lang="tr-TR" sz="2400" spc="-15" dirty="0">
                <a:latin typeface="Arial"/>
                <a:cs typeface="Arial"/>
              </a:rPr>
              <a:t>kapsamaktadır.</a:t>
            </a:r>
            <a:endParaRPr lang="tr-TR" sz="2400" dirty="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800225" algn="l"/>
                <a:tab pos="2944495" algn="l"/>
                <a:tab pos="4122420" algn="l"/>
                <a:tab pos="4740910" algn="l"/>
                <a:tab pos="5885180" algn="l"/>
                <a:tab pos="6859270" algn="l"/>
              </a:tabLst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64503" y="255186"/>
            <a:ext cx="2578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70" dirty="0"/>
              <a:t>YAPI</a:t>
            </a:r>
            <a:r>
              <a:rPr sz="2800" spc="-80" dirty="0"/>
              <a:t> </a:t>
            </a:r>
            <a:r>
              <a:rPr sz="2800" spc="-5" dirty="0"/>
              <a:t>MALİYETİ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239744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766" y="255186"/>
            <a:ext cx="25781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70" dirty="0"/>
              <a:t>YAPI</a:t>
            </a:r>
            <a:r>
              <a:rPr sz="2800" spc="-80" dirty="0"/>
              <a:t> </a:t>
            </a:r>
            <a:r>
              <a:rPr sz="2800" spc="-5" dirty="0"/>
              <a:t>MALİYETİ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4294967295"/>
          </p:nvPr>
        </p:nvSpPr>
        <p:spPr>
          <a:xfrm>
            <a:off x="8415173" y="6359257"/>
            <a:ext cx="245745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30</a:t>
            </a:r>
          </a:p>
        </p:txBody>
      </p:sp>
      <p:sp>
        <p:nvSpPr>
          <p:cNvPr id="5" name="object 2"/>
          <p:cNvSpPr txBox="1"/>
          <p:nvPr/>
        </p:nvSpPr>
        <p:spPr>
          <a:xfrm>
            <a:off x="150146" y="1120868"/>
            <a:ext cx="8806815" cy="151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800225" algn="l"/>
                <a:tab pos="2944495" algn="l"/>
                <a:tab pos="4122420" algn="l"/>
                <a:tab pos="4740910" algn="l"/>
                <a:tab pos="5885180" algn="l"/>
                <a:tab pos="6859270" algn="l"/>
              </a:tabLst>
            </a:pPr>
            <a:r>
              <a:rPr lang="tr-TR" sz="2400" dirty="0" smtClean="0">
                <a:latin typeface="Arial"/>
                <a:cs typeface="Arial"/>
              </a:rPr>
              <a:t>Maliyet verisine yapı üretiminin değişik aşamalarında ihtiyaç duyulur.</a:t>
            </a:r>
          </a:p>
          <a:p>
            <a:pPr marL="469900" marR="5080" indent="-457834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800225" algn="l"/>
                <a:tab pos="2944495" algn="l"/>
                <a:tab pos="4122420" algn="l"/>
                <a:tab pos="4740910" algn="l"/>
                <a:tab pos="5885180" algn="l"/>
                <a:tab pos="6859270" algn="l"/>
              </a:tabLst>
            </a:pPr>
            <a:endParaRPr lang="tr-TR" sz="2400" dirty="0">
              <a:latin typeface="Arial"/>
              <a:cs typeface="Arial"/>
            </a:endParaRPr>
          </a:p>
          <a:p>
            <a:pPr marL="469900" marR="5080" indent="-457834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800225" algn="l"/>
                <a:tab pos="2944495" algn="l"/>
                <a:tab pos="4122420" algn="l"/>
                <a:tab pos="4740910" algn="l"/>
                <a:tab pos="5885180" algn="l"/>
                <a:tab pos="6859270" algn="l"/>
              </a:tabLst>
            </a:pPr>
            <a:endParaRPr sz="2400" dirty="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228" y="1878768"/>
            <a:ext cx="5962650" cy="375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613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25689</TotalTime>
  <Words>200</Words>
  <Application>Microsoft Office PowerPoint</Application>
  <PresentationFormat>Ekran Gösterisi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ekonomi</vt:lpstr>
      <vt:lpstr>1_Rics</vt:lpstr>
      <vt:lpstr>h.t.</vt:lpstr>
      <vt:lpstr>PowerPoint Sunusu</vt:lpstr>
      <vt:lpstr>YAPI MALİYETİ</vt:lpstr>
      <vt:lpstr>YAPI MALİYETİ</vt:lpstr>
      <vt:lpstr>YAPI MALİYETİ</vt:lpstr>
      <vt:lpstr>YAPI MALİYETİ</vt:lpstr>
      <vt:lpstr>YAPI MALİYETİ</vt:lpstr>
      <vt:lpstr>YAPI MALİYETİ</vt:lpstr>
      <vt:lpstr>YAPI MALİYETİ</vt:lpstr>
      <vt:lpstr>YAPI MALİYETİ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942</cp:revision>
  <cp:lastPrinted>2016-10-24T07:53:35Z</cp:lastPrinted>
  <dcterms:created xsi:type="dcterms:W3CDTF">2016-09-18T09:35:24Z</dcterms:created>
  <dcterms:modified xsi:type="dcterms:W3CDTF">2020-02-26T06:38:52Z</dcterms:modified>
</cp:coreProperties>
</file>