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9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9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94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89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365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45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6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8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28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6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3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67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3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8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05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9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11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EB92E5-86DE-2E4D-8258-793CFD46768A}" type="datetimeFigureOut">
              <a:rPr lang="tr-TR" smtClean="0"/>
              <a:t>14.04.2019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9F8BC1-1006-2148-B811-401051F1CCA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0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BDE’de kullanılan yaygın formatlar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Arş. Gör. Dr. Deniz ATAL</a:t>
            </a:r>
          </a:p>
          <a:p>
            <a:r>
              <a:rPr lang="tr-TR" dirty="0"/>
              <a:t>Ankara Üniversitesi</a:t>
            </a:r>
          </a:p>
          <a:p>
            <a:r>
              <a:rPr lang="tr-TR" dirty="0"/>
              <a:t>Eğitim </a:t>
            </a:r>
            <a:r>
              <a:rPr lang="tr-TR"/>
              <a:t>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160156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Ö</a:t>
            </a:r>
            <a:r>
              <a:rPr lang="tr-TR" dirty="0"/>
              <a:t>ğ</a:t>
            </a:r>
            <a:r>
              <a:rPr lang="tr-TR" b="1" dirty="0"/>
              <a:t>retici Programlar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/>
              <a:t>Öğretici programlar, </a:t>
            </a:r>
          </a:p>
          <a:p>
            <a:pPr algn="just"/>
            <a:r>
              <a:rPr lang="tr-TR" sz="2400" dirty="0"/>
              <a:t>öğretilecek konunun içeriğini sunan, </a:t>
            </a:r>
          </a:p>
          <a:p>
            <a:pPr algn="just"/>
            <a:r>
              <a:rPr lang="tr-TR" sz="2400" dirty="0"/>
              <a:t>içeriğin öğrenilmesi için alıştırma imkânı sağlayan, </a:t>
            </a:r>
          </a:p>
          <a:p>
            <a:pPr algn="just"/>
            <a:r>
              <a:rPr lang="tr-TR" sz="2400" dirty="0"/>
              <a:t>dönüt veren, </a:t>
            </a:r>
          </a:p>
          <a:p>
            <a:pPr algn="just"/>
            <a:r>
              <a:rPr lang="tr-TR" sz="2400" dirty="0"/>
              <a:t>öğrencilerin performansını değerlendiren, </a:t>
            </a:r>
          </a:p>
          <a:p>
            <a:pPr algn="just"/>
            <a:r>
              <a:rPr lang="tr-TR" sz="2400" dirty="0"/>
              <a:t>öğrencileri yönlendiren kısaca öğretmenini rolünü üstlenerek aktif bir öğrenme ortamı sağlayan yazılımlardır.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12733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Ö</a:t>
            </a:r>
            <a:r>
              <a:rPr lang="tr-TR" dirty="0"/>
              <a:t>ğ</a:t>
            </a:r>
            <a:r>
              <a:rPr lang="tr-TR" b="1" dirty="0"/>
              <a:t>retici Programlar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60680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Bire bir öğretim programının yararları şunlardır: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Dikkat çekme ve güdüleme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Hedeften haberdar etme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Önbilgileri hatırlatma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Uyarıcıları verme ve rehberlik sağlama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Davranışı ortaya çıkarma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/>
              <a:t> Değerlendirme</a:t>
            </a:r>
          </a:p>
        </p:txBody>
      </p:sp>
    </p:spTree>
    <p:extLst>
      <p:ext uri="{BB962C8B-B14F-4D97-AF65-F5344CB8AC3E}">
        <p14:creationId xmlns:p14="http://schemas.microsoft.com/office/powerpoint/2010/main" val="4120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24099" y="912247"/>
            <a:ext cx="7543800" cy="1450757"/>
          </a:xfrm>
        </p:spPr>
        <p:txBody>
          <a:bodyPr>
            <a:normAutofit/>
          </a:bodyPr>
          <a:lstStyle/>
          <a:p>
            <a:r>
              <a:rPr lang="tr-TR" dirty="0"/>
              <a:t>BDE’de kullanılan yaygın formatlar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dirty="0"/>
              <a:t>Bilgisayar destekli eğitimde yararlanılabilecek program türlerini aşağıdakiler gibi gruplayabiliriz.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 Web tabanlı öğretim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 Alıştırma ve uygulama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 Eğitsel içerikli oyunlar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 Benzeşim programları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 Öğretici testler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2200" dirty="0"/>
              <a:t>Öğretici programlar</a:t>
            </a:r>
          </a:p>
        </p:txBody>
      </p:sp>
    </p:spTree>
    <p:extLst>
      <p:ext uri="{BB962C8B-B14F-4D97-AF65-F5344CB8AC3E}">
        <p14:creationId xmlns:p14="http://schemas.microsoft.com/office/powerpoint/2010/main" val="415035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Web tabanlı öğretim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dirty="0"/>
              <a:t>Web tabanlı öğrenme, bilgisayar aracılığıyla bireyin doğrudan ya da dolaylı olarak etkileşim kurabileceği, sayısı arttırılabilen öğrenci ya da öğretmen katılımının sağlanabileceği es-zamanlı ya da es-zamansız öğrenmenin gerçekleşebileceği, sosyal statülerin kalktığı, işitsel ve görsel avantajların sunulduğu ortamlardır.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u="sng" dirty="0">
                <a:solidFill>
                  <a:schemeClr val="accent1">
                    <a:lumMod val="50000"/>
                  </a:schemeClr>
                </a:solidFill>
              </a:rPr>
              <a:t>E-ÖĞRENME </a:t>
            </a:r>
          </a:p>
          <a:p>
            <a:pPr marL="0" indent="0" algn="ctr">
              <a:buNone/>
            </a:pPr>
            <a:r>
              <a:rPr lang="tr-TR" u="sng" dirty="0">
                <a:solidFill>
                  <a:schemeClr val="accent1">
                    <a:lumMod val="50000"/>
                  </a:schemeClr>
                </a:solidFill>
              </a:rPr>
              <a:t>ÇEVRİMİÇİ ÖĞRETİM </a:t>
            </a:r>
          </a:p>
          <a:p>
            <a:pPr marL="0" indent="0" algn="ctr">
              <a:buNone/>
            </a:pPr>
            <a:r>
              <a:rPr lang="tr-TR" u="sng" dirty="0">
                <a:solidFill>
                  <a:schemeClr val="accent1">
                    <a:lumMod val="50000"/>
                  </a:schemeClr>
                </a:solidFill>
              </a:rPr>
              <a:t>WEB TABANLI ÖĞRENME</a:t>
            </a:r>
          </a:p>
        </p:txBody>
      </p:sp>
    </p:spTree>
    <p:extLst>
      <p:ext uri="{BB962C8B-B14F-4D97-AF65-F5344CB8AC3E}">
        <p14:creationId xmlns:p14="http://schemas.microsoft.com/office/powerpoint/2010/main" val="61087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Alı</a:t>
            </a:r>
            <a:r>
              <a:rPr lang="tr-TR" dirty="0"/>
              <a:t>ş</a:t>
            </a:r>
            <a:r>
              <a:rPr lang="tr-TR" b="1" dirty="0"/>
              <a:t>tırma Ve 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Alıştırma ve uygulama programları kazanılmış bilgilerin tekrarlanması, alıştırmalarla ve uygulamalarla desteklenmesi amacıyla hazırlanmıştır. </a:t>
            </a:r>
          </a:p>
          <a:p>
            <a:pPr algn="just"/>
            <a:r>
              <a:rPr lang="tr-TR" sz="2400" dirty="0"/>
              <a:t>Bu tür yazılımların esas amacı kalıcılığı sağlamak olduğundan bilgiye çok fazla yer verilmemiştir.</a:t>
            </a:r>
          </a:p>
          <a:p>
            <a:pPr algn="just"/>
            <a:r>
              <a:rPr lang="tr-TR" sz="2400" dirty="0"/>
              <a:t>Öğrenciler için uygulama destekli yardımcı kaynak olmaktan öteye gidememiştir.</a:t>
            </a:r>
          </a:p>
        </p:txBody>
      </p:sp>
    </p:spTree>
    <p:extLst>
      <p:ext uri="{BB962C8B-B14F-4D97-AF65-F5344CB8AC3E}">
        <p14:creationId xmlns:p14="http://schemas.microsoft.com/office/powerpoint/2010/main" val="251465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Eğitsel İçerikli Oyunlar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Eğitsel oyunlar, öğrencilerin önceden öğrendikleri bilgileri pekiştirmelerine ve daha rahat ortamda tekrar etmelerine olanak sağlayan etkinliklerdir. </a:t>
            </a:r>
          </a:p>
          <a:p>
            <a:pPr algn="just"/>
            <a:r>
              <a:rPr lang="tr-TR" sz="2400" dirty="0"/>
              <a:t>Eğitsel oyunlarla öğrenciler eğlenerek öğrenirler. </a:t>
            </a:r>
          </a:p>
          <a:p>
            <a:pPr algn="just"/>
            <a:r>
              <a:rPr lang="tr-TR" sz="2400" dirty="0"/>
              <a:t>Simülasyon ve </a:t>
            </a:r>
            <a:r>
              <a:rPr lang="tr-TR" sz="2400" dirty="0" err="1"/>
              <a:t>Hipermedya</a:t>
            </a:r>
            <a:r>
              <a:rPr lang="tr-TR" sz="2400" dirty="0"/>
              <a:t> tarzı oyunlar da eğitsel oyunlar kapsamındadır. </a:t>
            </a:r>
          </a:p>
        </p:txBody>
      </p:sp>
    </p:spTree>
    <p:extLst>
      <p:ext uri="{BB962C8B-B14F-4D97-AF65-F5344CB8AC3E}">
        <p14:creationId xmlns:p14="http://schemas.microsoft.com/office/powerpoint/2010/main" val="76367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Benze</a:t>
            </a:r>
            <a:r>
              <a:rPr lang="tr-TR" dirty="0"/>
              <a:t>ş</a:t>
            </a:r>
            <a:r>
              <a:rPr lang="tr-TR" b="1" dirty="0"/>
              <a:t>im Programları (simülasyonlar)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400" dirty="0"/>
              <a:t>Benzeşim programları, </a:t>
            </a:r>
          </a:p>
          <a:p>
            <a:pPr lvl="1" algn="just"/>
            <a:r>
              <a:rPr lang="tr-TR" dirty="0"/>
              <a:t>gerçek hayatta karşılaşılabilecek durumların, </a:t>
            </a:r>
          </a:p>
          <a:p>
            <a:pPr lvl="1" algn="just"/>
            <a:r>
              <a:rPr lang="tr-TR" dirty="0"/>
              <a:t>uygulanabilecek deneylerin; </a:t>
            </a:r>
          </a:p>
          <a:p>
            <a:pPr lvl="1" algn="just"/>
            <a:r>
              <a:rPr lang="tr-TR" dirty="0"/>
              <a:t>tehlike ve olumsuzlukların giderilmesi ile sınıf ortamında gösterilmesidir. </a:t>
            </a:r>
          </a:p>
          <a:p>
            <a:pPr algn="just"/>
            <a:r>
              <a:rPr lang="tr-TR" dirty="0"/>
              <a:t>Uçak simülasyonları, deney simülasyonları vb.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5683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5087" y="799952"/>
            <a:ext cx="8069520" cy="1450757"/>
          </a:xfrm>
        </p:spPr>
        <p:txBody>
          <a:bodyPr>
            <a:normAutofit/>
          </a:bodyPr>
          <a:lstStyle/>
          <a:p>
            <a:r>
              <a:rPr lang="tr-TR" b="1" dirty="0"/>
              <a:t>Benze</a:t>
            </a:r>
            <a:r>
              <a:rPr lang="tr-TR" dirty="0"/>
              <a:t>ş</a:t>
            </a:r>
            <a:r>
              <a:rPr lang="tr-TR" b="1" dirty="0"/>
              <a:t>im Programları (simülasyonlar)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/>
              <a:t>Benzeşimlerde dikkat edilmesi gereken hususlar şunlardır: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Simülasyon modeli anlaşılır, yalın ve hedeflenen öğrenci için geçerli olmalıdır.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Simülasyonlarda seçilen değişkenler uygun olmalıdır.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Tahminler açık ve yeterli olmalıdır.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Simülasyonun tamamlanması için gerekli olan zaman iyi ayarlanmalıdır.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Programlar tahmin etmek yerine daha çok hesap yapmayı ve karar vermeyi desteklemelidir.</a:t>
            </a:r>
          </a:p>
        </p:txBody>
      </p:sp>
    </p:spTree>
    <p:extLst>
      <p:ext uri="{BB962C8B-B14F-4D97-AF65-F5344CB8AC3E}">
        <p14:creationId xmlns:p14="http://schemas.microsoft.com/office/powerpoint/2010/main" val="32877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</a:t>
            </a:r>
            <a:r>
              <a:rPr lang="tr-TR" dirty="0"/>
              <a:t>ğ</a:t>
            </a:r>
            <a:r>
              <a:rPr lang="tr-TR" b="1" dirty="0"/>
              <a:t>retici Testler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dirty="0"/>
              <a:t>Öğretici testler hemen her eğitim-öğretim kurumlarınca sık kullanılan bir destek programıdır. </a:t>
            </a:r>
          </a:p>
          <a:p>
            <a:pPr algn="just"/>
            <a:r>
              <a:rPr lang="tr-TR" sz="2400" dirty="0"/>
              <a:t>İnternet sitelerinde çok sayıda bu tür etkinlikleri görebilirsiniz. </a:t>
            </a:r>
          </a:p>
          <a:p>
            <a:pPr algn="just"/>
            <a:r>
              <a:rPr lang="tr-TR" sz="2400" dirty="0"/>
              <a:t>Bilinen çoktan seçmeli testler, doğru-yanlış testleri </a:t>
            </a:r>
            <a:r>
              <a:rPr lang="tr-TR" sz="2400" dirty="0" err="1"/>
              <a:t>başlıcalarıdır</a:t>
            </a:r>
            <a:r>
              <a:rPr lang="tr-TR" sz="2400" dirty="0"/>
              <a:t>. </a:t>
            </a:r>
          </a:p>
          <a:p>
            <a:pPr algn="just"/>
            <a:r>
              <a:rPr lang="tr-TR" dirty="0"/>
              <a:t>Öğretici testlerde dikkat edilmesi gereken kaliteli ve nitelikli sorular yazabilmektir.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3245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Ö</a:t>
            </a:r>
            <a:r>
              <a:rPr lang="tr-TR" dirty="0"/>
              <a:t>ğ</a:t>
            </a:r>
            <a:r>
              <a:rPr lang="tr-TR" b="1" dirty="0"/>
              <a:t>retici Testler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u="sng" dirty="0"/>
              <a:t>Kaliteli sorular yazabilmek için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 Güvenilir kaynaklar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Soruların doğruluğu süreç içinde test edilmeli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Geçerlik ve güvenirlik çalışmaları yapılmalı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Zamanlamaya ve öğrencilerin seviyelerine dikkat edilmeli. </a:t>
            </a:r>
          </a:p>
          <a:p>
            <a:pPr marL="0" indent="0" algn="just">
              <a:buNone/>
            </a:pPr>
            <a:endParaRPr lang="tr-TR" sz="2400" u="sng" dirty="0"/>
          </a:p>
        </p:txBody>
      </p:sp>
    </p:spTree>
    <p:extLst>
      <p:ext uri="{BB962C8B-B14F-4D97-AF65-F5344CB8AC3E}">
        <p14:creationId xmlns:p14="http://schemas.microsoft.com/office/powerpoint/2010/main" val="702742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{C0B8F43E-2532-E848-91F4-D5A14DD75139}tf10001064</Template>
  <TotalTime>6</TotalTime>
  <Words>410</Words>
  <Application>Microsoft Macintosh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Organic</vt:lpstr>
      <vt:lpstr>BDE’de kullanılan yaygın formatlar</vt:lpstr>
      <vt:lpstr>BDE’de kullanılan yaygın formatlar</vt:lpstr>
      <vt:lpstr>Web tabanlı öğretim</vt:lpstr>
      <vt:lpstr>Alıştırma Ve Uygulama</vt:lpstr>
      <vt:lpstr>Eğitsel İçerikli Oyunlar</vt:lpstr>
      <vt:lpstr>Benzeşim Programları (simülasyonlar)</vt:lpstr>
      <vt:lpstr>Benzeşim Programları (simülasyonlar)</vt:lpstr>
      <vt:lpstr>Öğretici Testler</vt:lpstr>
      <vt:lpstr>Öğretici Testler</vt:lpstr>
      <vt:lpstr>Öğretici Programlar</vt:lpstr>
      <vt:lpstr>Öğretici Programlar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BDE’de kullanılan yaygın formatlar</dc:title>
  <dc:creator>deniz atal</dc:creator>
  <cp:lastModifiedBy>deniz atal</cp:lastModifiedBy>
  <cp:revision>1</cp:revision>
  <dcterms:created xsi:type="dcterms:W3CDTF">2019-04-14T19:32:47Z</dcterms:created>
  <dcterms:modified xsi:type="dcterms:W3CDTF">2019-04-14T19:40:06Z</dcterms:modified>
</cp:coreProperties>
</file>