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5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7" r:id="rId10"/>
    <p:sldId id="264" r:id="rId11"/>
    <p:sldId id="265" r:id="rId12"/>
    <p:sldId id="271" r:id="rId13"/>
    <p:sldId id="270" r:id="rId14"/>
    <p:sldId id="272" r:id="rId15"/>
    <p:sldId id="266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61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63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16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46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56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05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67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835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27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99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90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84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NİYAZİ </a:t>
            </a:r>
            <a:r>
              <a:rPr lang="tr-TR" sz="4800" b="1" dirty="0"/>
              <a:t>BERKES: KÖY ÇALIŞMALARI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Gıda ve tarım Sosyolojisi</a:t>
            </a:r>
          </a:p>
          <a:p>
            <a:r>
              <a:rPr lang="tr-TR" dirty="0" smtClean="0"/>
              <a:t>HAYRİYE ERBAŞ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634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 smtClean="0"/>
              <a:t>4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4"/>
            <a:ext cx="9252520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1- </a:t>
            </a:r>
            <a:r>
              <a:rPr lang="en-US" b="1" dirty="0" err="1"/>
              <a:t>Mevki</a:t>
            </a:r>
            <a:r>
              <a:rPr lang="en-US" b="1" dirty="0"/>
              <a:t>: </a:t>
            </a:r>
            <a:r>
              <a:rPr lang="en-US" dirty="0"/>
              <a:t>Bu </a:t>
            </a:r>
            <a:r>
              <a:rPr lang="en-US" dirty="0" err="1"/>
              <a:t>bölümde</a:t>
            </a:r>
            <a:r>
              <a:rPr lang="en-US" dirty="0"/>
              <a:t>, </a:t>
            </a:r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</a:t>
            </a:r>
            <a:r>
              <a:rPr lang="en-US" dirty="0"/>
              <a:t>, </a:t>
            </a:r>
            <a:r>
              <a:rPr lang="en-US" dirty="0" err="1" smtClean="0"/>
              <a:t>Köylerin</a:t>
            </a:r>
            <a:r>
              <a:rPr lang="en-US" dirty="0" smtClean="0"/>
              <a:t> </a:t>
            </a:r>
            <a:r>
              <a:rPr lang="en-US" dirty="0" err="1"/>
              <a:t>konumlarını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Şehre</a:t>
            </a:r>
            <a:r>
              <a:rPr lang="en-US" dirty="0"/>
              <a:t> </a:t>
            </a:r>
            <a:r>
              <a:rPr lang="en-US" dirty="0" err="1"/>
              <a:t>yakınlıkları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uzaklıklarını</a:t>
            </a:r>
            <a:r>
              <a:rPr lang="en-US" dirty="0"/>
              <a:t> </a:t>
            </a:r>
            <a:r>
              <a:rPr lang="en-US" dirty="0" err="1"/>
              <a:t>incelerken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kilometre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ulaşım</a:t>
            </a:r>
            <a:r>
              <a:rPr lang="en-US" dirty="0"/>
              <a:t> </a:t>
            </a:r>
            <a:r>
              <a:rPr lang="en-US" dirty="0" err="1"/>
              <a:t>araçlarının</a:t>
            </a:r>
            <a:r>
              <a:rPr lang="en-US" dirty="0"/>
              <a:t> </a:t>
            </a:r>
            <a:r>
              <a:rPr lang="en-US" dirty="0" err="1"/>
              <a:t>neler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, </a:t>
            </a:r>
            <a:r>
              <a:rPr lang="en-US" dirty="0" err="1"/>
              <a:t>ulaşım</a:t>
            </a:r>
            <a:r>
              <a:rPr lang="en-US" dirty="0"/>
              <a:t> </a:t>
            </a:r>
            <a:r>
              <a:rPr lang="en-US" dirty="0" err="1"/>
              <a:t>araçlarının</a:t>
            </a:r>
            <a:r>
              <a:rPr lang="en-US" dirty="0"/>
              <a:t> </a:t>
            </a:r>
            <a:r>
              <a:rPr lang="en-US" dirty="0" err="1"/>
              <a:t>köylerin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ilişkilerine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, </a:t>
            </a:r>
            <a:r>
              <a:rPr lang="en-US" dirty="0" err="1"/>
              <a:t>ticarete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yarattığını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b="1" dirty="0"/>
              <a:t>2- </a:t>
            </a:r>
            <a:r>
              <a:rPr lang="en-US" b="1" dirty="0" err="1"/>
              <a:t>Dış</a:t>
            </a:r>
            <a:r>
              <a:rPr lang="en-US" b="1" dirty="0"/>
              <a:t> </a:t>
            </a:r>
            <a:r>
              <a:rPr lang="en-US" b="1" dirty="0" err="1"/>
              <a:t>Vasıflar</a:t>
            </a:r>
            <a:r>
              <a:rPr lang="en-US" b="1" dirty="0"/>
              <a:t>: </a:t>
            </a:r>
            <a:r>
              <a:rPr lang="en-US" dirty="0"/>
              <a:t>Bu </a:t>
            </a:r>
            <a:r>
              <a:rPr lang="en-US" dirty="0" err="1"/>
              <a:t>bölümde</a:t>
            </a:r>
            <a:r>
              <a:rPr lang="en-US" dirty="0"/>
              <a:t>, </a:t>
            </a:r>
            <a:r>
              <a:rPr lang="tr-TR" b="1" dirty="0" err="1"/>
              <a:t>k</a:t>
            </a:r>
            <a:r>
              <a:rPr lang="en-US" b="1" dirty="0" err="1" smtClean="0"/>
              <a:t>öy</a:t>
            </a:r>
            <a:r>
              <a:rPr lang="en-US" b="1" dirty="0" smtClean="0"/>
              <a:t> </a:t>
            </a:r>
            <a:r>
              <a:rPr lang="en-US" b="1" dirty="0" err="1"/>
              <a:t>tiplerini</a:t>
            </a:r>
            <a:r>
              <a:rPr lang="en-US" b="1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Dağınık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- </a:t>
            </a:r>
            <a:r>
              <a:rPr lang="en-US" dirty="0" err="1"/>
              <a:t>toplu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yığın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diye</a:t>
            </a:r>
            <a:r>
              <a:rPr lang="en-US" dirty="0"/>
              <a:t> </a:t>
            </a:r>
            <a:r>
              <a:rPr lang="en-US" dirty="0" err="1"/>
              <a:t>ikiye</a:t>
            </a:r>
            <a:r>
              <a:rPr lang="en-US" dirty="0"/>
              <a:t> </a:t>
            </a:r>
            <a:r>
              <a:rPr lang="en-US" dirty="0" err="1"/>
              <a:t>ayırmıştır</a:t>
            </a:r>
            <a:r>
              <a:rPr lang="en-US" dirty="0"/>
              <a:t>. </a:t>
            </a:r>
            <a:r>
              <a:rPr lang="en-US" dirty="0" err="1"/>
              <a:t>Köyleri</a:t>
            </a:r>
            <a:r>
              <a:rPr lang="en-US" dirty="0"/>
              <a:t> </a:t>
            </a:r>
            <a:r>
              <a:rPr lang="en-US" dirty="0" err="1"/>
              <a:t>kuş</a:t>
            </a:r>
            <a:r>
              <a:rPr lang="en-US" dirty="0"/>
              <a:t> </a:t>
            </a:r>
            <a:r>
              <a:rPr lang="en-US" dirty="0" err="1"/>
              <a:t>bakışı</a:t>
            </a:r>
            <a:r>
              <a:rPr lang="en-US" dirty="0"/>
              <a:t> </a:t>
            </a:r>
            <a:r>
              <a:rPr lang="en-US" dirty="0" err="1"/>
              <a:t>özelliklerine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krokiler</a:t>
            </a:r>
            <a:r>
              <a:rPr lang="en-US" dirty="0"/>
              <a:t> </a:t>
            </a:r>
            <a:r>
              <a:rPr lang="en-US" dirty="0" err="1"/>
              <a:t>eşliğinde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Bostanların</a:t>
            </a:r>
            <a:r>
              <a:rPr lang="en-US" dirty="0"/>
              <a:t>, </a:t>
            </a:r>
            <a:r>
              <a:rPr lang="en-US" dirty="0" err="1"/>
              <a:t>tarlaların</a:t>
            </a:r>
            <a:r>
              <a:rPr lang="en-US" dirty="0"/>
              <a:t>, </a:t>
            </a:r>
            <a:r>
              <a:rPr lang="en-US" dirty="0" err="1"/>
              <a:t>meraların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konumlandığını</a:t>
            </a:r>
            <a:r>
              <a:rPr lang="en-US" dirty="0"/>
              <a:t> </a:t>
            </a:r>
            <a:r>
              <a:rPr lang="en-US" dirty="0" err="1"/>
              <a:t>göstermiştir</a:t>
            </a:r>
            <a:r>
              <a:rPr lang="en-US" dirty="0"/>
              <a:t>. </a:t>
            </a:r>
            <a:r>
              <a:rPr lang="en-US" dirty="0" err="1"/>
              <a:t>Nehir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köylerde</a:t>
            </a:r>
            <a:r>
              <a:rPr lang="en-US" dirty="0"/>
              <a:t>, </a:t>
            </a:r>
            <a:r>
              <a:rPr lang="en-US" dirty="0" err="1"/>
              <a:t>nehirin</a:t>
            </a:r>
            <a:r>
              <a:rPr lang="en-US" dirty="0"/>
              <a:t>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planını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etkilediğini</a:t>
            </a:r>
            <a:r>
              <a:rPr lang="en-US" dirty="0"/>
              <a:t> </a:t>
            </a:r>
            <a:r>
              <a:rPr lang="en-US" dirty="0" err="1"/>
              <a:t>araştırmıştır</a:t>
            </a:r>
            <a:r>
              <a:rPr lang="en-US" dirty="0"/>
              <a:t>. </a:t>
            </a:r>
            <a:r>
              <a:rPr lang="en-US" dirty="0" err="1"/>
              <a:t>Camilerin</a:t>
            </a:r>
            <a:r>
              <a:rPr lang="en-US" dirty="0"/>
              <a:t>, </a:t>
            </a:r>
            <a:r>
              <a:rPr lang="en-US" dirty="0" err="1"/>
              <a:t>okulların</a:t>
            </a:r>
            <a:r>
              <a:rPr lang="en-US" dirty="0"/>
              <a:t>, </a:t>
            </a:r>
            <a:r>
              <a:rPr lang="en-US" dirty="0" err="1"/>
              <a:t>meydanların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kahvelerin</a:t>
            </a:r>
            <a:r>
              <a:rPr lang="en-US" dirty="0"/>
              <a:t>,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ilişkilerine</a:t>
            </a:r>
            <a:r>
              <a:rPr lang="en-US" dirty="0"/>
              <a:t> </a:t>
            </a:r>
            <a:r>
              <a:rPr lang="en-US" dirty="0" err="1"/>
              <a:t>etkisine</a:t>
            </a:r>
            <a:r>
              <a:rPr lang="en-US" dirty="0"/>
              <a:t> </a:t>
            </a:r>
            <a:r>
              <a:rPr lang="en-US" dirty="0" err="1"/>
              <a:t>bakmıştır</a:t>
            </a:r>
            <a:r>
              <a:rPr lang="en-US" dirty="0"/>
              <a:t>. </a:t>
            </a:r>
            <a:r>
              <a:rPr lang="en-US" dirty="0" err="1"/>
              <a:t>Mahalle</a:t>
            </a:r>
            <a:r>
              <a:rPr lang="en-US" dirty="0"/>
              <a:t> </a:t>
            </a:r>
            <a:r>
              <a:rPr lang="en-US" dirty="0" err="1"/>
              <a:t>isimlendirmelerini</a:t>
            </a:r>
            <a:r>
              <a:rPr lang="en-US" dirty="0"/>
              <a:t>,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anlamlandırmadan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çıktığını</a:t>
            </a:r>
            <a:r>
              <a:rPr lang="en-US" dirty="0"/>
              <a:t> </a:t>
            </a:r>
            <a:r>
              <a:rPr lang="en-US" dirty="0" err="1"/>
              <a:t>anlatmaya</a:t>
            </a:r>
            <a:r>
              <a:rPr lang="en-US" dirty="0"/>
              <a:t> </a:t>
            </a:r>
            <a:r>
              <a:rPr lang="en-US" dirty="0" err="1"/>
              <a:t>çalışmıştır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340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 smtClean="0"/>
              <a:t>5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59"/>
          </a:xfrm>
        </p:spPr>
        <p:txBody>
          <a:bodyPr>
            <a:normAutofit/>
          </a:bodyPr>
          <a:lstStyle/>
          <a:p>
            <a:r>
              <a:rPr lang="en-US" b="1" dirty="0"/>
              <a:t>3- </a:t>
            </a:r>
            <a:r>
              <a:rPr lang="en-US" b="1" dirty="0" err="1"/>
              <a:t>Nüfus</a:t>
            </a:r>
            <a:r>
              <a:rPr lang="en-US" b="1" dirty="0"/>
              <a:t>: </a:t>
            </a:r>
            <a:r>
              <a:rPr lang="en-US" dirty="0"/>
              <a:t>Bu </a:t>
            </a:r>
            <a:r>
              <a:rPr lang="en-US" dirty="0" err="1"/>
              <a:t>bölüm</a:t>
            </a:r>
            <a:r>
              <a:rPr lang="en-US" dirty="0"/>
              <a:t> </a:t>
            </a:r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Berkes’in</a:t>
            </a:r>
            <a:r>
              <a:rPr lang="en-US" dirty="0"/>
              <a:t> </a:t>
            </a:r>
            <a:r>
              <a:rPr lang="en-US" dirty="0" err="1"/>
              <a:t>istatistiki</a:t>
            </a:r>
            <a:r>
              <a:rPr lang="en-US" dirty="0"/>
              <a:t> </a:t>
            </a:r>
            <a:r>
              <a:rPr lang="en-US" dirty="0" err="1"/>
              <a:t>verilerden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yaralandığını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bölümdür</a:t>
            </a:r>
            <a:r>
              <a:rPr lang="en-US" dirty="0"/>
              <a:t>. Kadın - 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sayıları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oranları</a:t>
            </a:r>
            <a:r>
              <a:rPr lang="en-US" dirty="0"/>
              <a:t>, </a:t>
            </a:r>
            <a:r>
              <a:rPr lang="en-US" dirty="0" err="1"/>
              <a:t>Genç</a:t>
            </a:r>
            <a:r>
              <a:rPr lang="en-US" dirty="0"/>
              <a:t> </a:t>
            </a:r>
            <a:r>
              <a:rPr lang="en-US" dirty="0" err="1"/>
              <a:t>Nüfus</a:t>
            </a:r>
            <a:r>
              <a:rPr lang="en-US" dirty="0"/>
              <a:t>, </a:t>
            </a:r>
            <a:r>
              <a:rPr lang="en-US" dirty="0" err="1"/>
              <a:t>Yaşlı</a:t>
            </a:r>
            <a:r>
              <a:rPr lang="en-US" dirty="0"/>
              <a:t> </a:t>
            </a:r>
            <a:r>
              <a:rPr lang="en-US" dirty="0" err="1"/>
              <a:t>Nüfus</a:t>
            </a:r>
            <a:r>
              <a:rPr lang="en-US" dirty="0"/>
              <a:t>, </a:t>
            </a:r>
            <a:r>
              <a:rPr lang="en-US" dirty="0" err="1"/>
              <a:t>yaş</a:t>
            </a:r>
            <a:r>
              <a:rPr lang="en-US" dirty="0"/>
              <a:t> </a:t>
            </a:r>
            <a:r>
              <a:rPr lang="en-US" dirty="0" err="1"/>
              <a:t>piramidinin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oluştuğu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odaklardır</a:t>
            </a:r>
            <a:r>
              <a:rPr lang="en-US" dirty="0"/>
              <a:t>.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,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sayıları</a:t>
            </a:r>
            <a:r>
              <a:rPr lang="en-US" dirty="0"/>
              <a:t> -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ölüm</a:t>
            </a:r>
            <a:r>
              <a:rPr lang="en-US" dirty="0"/>
              <a:t> </a:t>
            </a:r>
            <a:r>
              <a:rPr lang="en-US" dirty="0" err="1"/>
              <a:t>sıklıkları</a:t>
            </a:r>
            <a:r>
              <a:rPr lang="en-US" dirty="0"/>
              <a:t> (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durumların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kazandığı</a:t>
            </a:r>
            <a:r>
              <a:rPr lang="en-US" dirty="0"/>
              <a:t>)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alanlarıdır</a:t>
            </a:r>
            <a:r>
              <a:rPr lang="en-US" dirty="0"/>
              <a:t>. </a:t>
            </a:r>
            <a:r>
              <a:rPr lang="en-US" dirty="0" err="1"/>
              <a:t>Çocuğun</a:t>
            </a:r>
            <a:r>
              <a:rPr lang="en-US" dirty="0"/>
              <a:t> </a:t>
            </a:r>
            <a:r>
              <a:rPr lang="en-US" dirty="0" err="1"/>
              <a:t>değeri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 </a:t>
            </a:r>
            <a:r>
              <a:rPr lang="en-US" dirty="0" err="1"/>
              <a:t>sunmaktadır</a:t>
            </a:r>
            <a:r>
              <a:rPr lang="en-US" dirty="0"/>
              <a:t>. </a:t>
            </a:r>
            <a:r>
              <a:rPr lang="en-US" dirty="0" err="1"/>
              <a:t>Mesela</a:t>
            </a:r>
            <a:r>
              <a:rPr lang="en-US" dirty="0"/>
              <a:t>, </a:t>
            </a:r>
            <a:r>
              <a:rPr lang="en-US" dirty="0" err="1"/>
              <a:t>çocuklardaki</a:t>
            </a:r>
            <a:r>
              <a:rPr lang="en-US" dirty="0"/>
              <a:t> ‘</a:t>
            </a:r>
            <a:r>
              <a:rPr lang="en-US" dirty="0" err="1"/>
              <a:t>Yeter</a:t>
            </a:r>
            <a:r>
              <a:rPr lang="en-US" dirty="0"/>
              <a:t>’ </a:t>
            </a:r>
            <a:r>
              <a:rPr lang="en-US" dirty="0" err="1"/>
              <a:t>isminin</a:t>
            </a:r>
            <a:r>
              <a:rPr lang="en-US" dirty="0"/>
              <a:t> </a:t>
            </a:r>
            <a:r>
              <a:rPr lang="en-US" dirty="0" err="1"/>
              <a:t>nedenselliğini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doğum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ailelerde</a:t>
            </a:r>
            <a:r>
              <a:rPr lang="en-US" dirty="0"/>
              <a:t> </a:t>
            </a:r>
            <a:r>
              <a:rPr lang="en-US" dirty="0" err="1" smtClean="0"/>
              <a:t>gelişmesinden</a:t>
            </a:r>
            <a:r>
              <a:rPr lang="en-US" dirty="0" smtClean="0"/>
              <a:t> </a:t>
            </a:r>
            <a:r>
              <a:rPr lang="en-US" dirty="0" err="1"/>
              <a:t>bahsetmiştir</a:t>
            </a:r>
            <a:r>
              <a:rPr lang="en-US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49262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5642"/>
          </a:xfrm>
        </p:spPr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 smtClean="0"/>
              <a:t>6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90689"/>
            <a:ext cx="9144000" cy="516731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4- </a:t>
            </a:r>
            <a:r>
              <a:rPr lang="en-US" b="1" dirty="0" err="1"/>
              <a:t>Ekonomi</a:t>
            </a:r>
            <a:r>
              <a:rPr lang="en-US" b="1" dirty="0"/>
              <a:t>: </a:t>
            </a:r>
            <a:r>
              <a:rPr lang="en-US" dirty="0" err="1"/>
              <a:t>Köylerde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hayatın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geliştiğinin</a:t>
            </a:r>
            <a:r>
              <a:rPr lang="en-US" dirty="0"/>
              <a:t> </a:t>
            </a:r>
            <a:r>
              <a:rPr lang="en-US" dirty="0" err="1"/>
              <a:t>analizini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bölüm</a:t>
            </a:r>
            <a:r>
              <a:rPr lang="en-US" dirty="0"/>
              <a:t>, </a:t>
            </a:r>
            <a:r>
              <a:rPr lang="en-US" dirty="0" err="1"/>
              <a:t>köylülerin</a:t>
            </a:r>
            <a:r>
              <a:rPr lang="en-US" dirty="0"/>
              <a:t> </a:t>
            </a:r>
            <a:r>
              <a:rPr lang="en-US" dirty="0" err="1"/>
              <a:t>geçimini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sağladığının</a:t>
            </a:r>
            <a:r>
              <a:rPr lang="en-US" dirty="0"/>
              <a:t> </a:t>
            </a:r>
            <a:r>
              <a:rPr lang="en-US" dirty="0" err="1"/>
              <a:t>örnekleri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anlatılmaktadır</a:t>
            </a:r>
            <a:r>
              <a:rPr lang="en-US" dirty="0"/>
              <a:t>. Ankara </a:t>
            </a:r>
            <a:r>
              <a:rPr lang="en-US" dirty="0" err="1"/>
              <a:t>köyleri</a:t>
            </a:r>
            <a:r>
              <a:rPr lang="en-US" dirty="0"/>
              <a:t> 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</a:t>
            </a:r>
            <a:r>
              <a:rPr lang="en-US" dirty="0" err="1"/>
              <a:t>hayvancılığa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yatkın</a:t>
            </a:r>
            <a:r>
              <a:rPr lang="en-US" dirty="0"/>
              <a:t> </a:t>
            </a:r>
            <a:r>
              <a:rPr lang="en-US" dirty="0" err="1"/>
              <a:t>olduğundan</a:t>
            </a:r>
            <a:r>
              <a:rPr lang="en-US" dirty="0"/>
              <a:t>, </a:t>
            </a:r>
            <a:r>
              <a:rPr lang="en-US" dirty="0" err="1"/>
              <a:t>süt</a:t>
            </a:r>
            <a:r>
              <a:rPr lang="en-US" dirty="0"/>
              <a:t> </a:t>
            </a:r>
            <a:r>
              <a:rPr lang="en-US" dirty="0" err="1"/>
              <a:t>ürünleri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çıkmaktadır</a:t>
            </a:r>
            <a:r>
              <a:rPr lang="en-US" dirty="0"/>
              <a:t>. </a:t>
            </a:r>
            <a:r>
              <a:rPr lang="en-US" dirty="0" err="1"/>
              <a:t>Sebzeler</a:t>
            </a:r>
            <a:r>
              <a:rPr lang="en-US" dirty="0"/>
              <a:t>, </a:t>
            </a:r>
            <a:r>
              <a:rPr lang="en-US" dirty="0" err="1"/>
              <a:t>tahıllar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hayvancılık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faaliyetlerdir</a:t>
            </a:r>
            <a:r>
              <a:rPr lang="en-US" dirty="0"/>
              <a:t>. </a:t>
            </a:r>
            <a:r>
              <a:rPr lang="en-US" dirty="0" err="1"/>
              <a:t>Köylüler</a:t>
            </a:r>
            <a:r>
              <a:rPr lang="en-US" dirty="0"/>
              <a:t> </a:t>
            </a:r>
            <a:r>
              <a:rPr lang="en-US" dirty="0" err="1"/>
              <a:t>geçimlik</a:t>
            </a:r>
            <a:r>
              <a:rPr lang="en-US" dirty="0"/>
              <a:t> </a:t>
            </a:r>
            <a:r>
              <a:rPr lang="en-US" dirty="0" err="1"/>
              <a:t>üretime</a:t>
            </a:r>
            <a:r>
              <a:rPr lang="en-US" dirty="0"/>
              <a:t> </a:t>
            </a:r>
            <a:r>
              <a:rPr lang="en-US" dirty="0" err="1"/>
              <a:t>yönelmişlerdir</a:t>
            </a:r>
            <a:r>
              <a:rPr lang="en-US" dirty="0"/>
              <a:t>. </a:t>
            </a:r>
            <a:r>
              <a:rPr lang="en-US" dirty="0" err="1"/>
              <a:t>Tarla</a:t>
            </a:r>
            <a:r>
              <a:rPr lang="en-US" dirty="0"/>
              <a:t> </a:t>
            </a:r>
            <a:r>
              <a:rPr lang="en-US" dirty="0" err="1"/>
              <a:t>verimlilikleri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kıtlıkların</a:t>
            </a:r>
            <a:r>
              <a:rPr lang="en-US" dirty="0"/>
              <a:t> </a:t>
            </a:r>
            <a:r>
              <a:rPr lang="en-US" dirty="0" err="1"/>
              <a:t>mevsimsel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malzemeler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anlatılmıştır</a:t>
            </a:r>
            <a:r>
              <a:rPr lang="en-US" dirty="0"/>
              <a:t>.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, </a:t>
            </a:r>
            <a:r>
              <a:rPr lang="en-US" dirty="0" err="1"/>
              <a:t>hane’nin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, </a:t>
            </a:r>
            <a:r>
              <a:rPr lang="en-US" dirty="0" err="1"/>
              <a:t>mirasın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dağıldığı</a:t>
            </a:r>
            <a:r>
              <a:rPr lang="en-US" dirty="0"/>
              <a:t> </a:t>
            </a:r>
            <a:r>
              <a:rPr lang="en-US" dirty="0" err="1"/>
              <a:t>anlatılmaktadır</a:t>
            </a:r>
            <a:r>
              <a:rPr lang="en-US" dirty="0"/>
              <a:t>. </a:t>
            </a:r>
            <a:r>
              <a:rPr lang="en-US" dirty="0" err="1"/>
              <a:t>Çobanlık</a:t>
            </a:r>
            <a:r>
              <a:rPr lang="en-US" dirty="0"/>
              <a:t>, </a:t>
            </a:r>
            <a:r>
              <a:rPr lang="en-US" dirty="0" err="1"/>
              <a:t>ırgatlık</a:t>
            </a:r>
            <a:r>
              <a:rPr lang="en-US" dirty="0"/>
              <a:t> </a:t>
            </a:r>
            <a:r>
              <a:rPr lang="en-US" dirty="0" err="1"/>
              <a:t>amelilik</a:t>
            </a:r>
            <a:r>
              <a:rPr lang="en-US" dirty="0"/>
              <a:t>, </a:t>
            </a:r>
            <a:r>
              <a:rPr lang="en-US" dirty="0" err="1"/>
              <a:t>ortakçılık’ın</a:t>
            </a:r>
            <a:r>
              <a:rPr lang="en-US" dirty="0"/>
              <a:t> - </a:t>
            </a:r>
            <a:r>
              <a:rPr lang="en-US" dirty="0" err="1"/>
              <a:t>hasat</a:t>
            </a:r>
            <a:r>
              <a:rPr lang="en-US" dirty="0"/>
              <a:t> </a:t>
            </a:r>
            <a:r>
              <a:rPr lang="en-US" dirty="0" err="1"/>
              <a:t>zamanlarında</a:t>
            </a:r>
            <a:r>
              <a:rPr lang="en-US" dirty="0"/>
              <a:t>, </a:t>
            </a:r>
            <a:r>
              <a:rPr lang="en-US" dirty="0" err="1"/>
              <a:t>nadas</a:t>
            </a:r>
            <a:r>
              <a:rPr lang="en-US" dirty="0"/>
              <a:t> </a:t>
            </a:r>
            <a:r>
              <a:rPr lang="en-US" dirty="0" err="1"/>
              <a:t>zamanlarında</a:t>
            </a:r>
            <a:r>
              <a:rPr lang="en-US" dirty="0"/>
              <a:t>, </a:t>
            </a:r>
            <a:r>
              <a:rPr lang="en-US" dirty="0" err="1"/>
              <a:t>gübre</a:t>
            </a:r>
            <a:r>
              <a:rPr lang="en-US" dirty="0"/>
              <a:t> </a:t>
            </a:r>
            <a:r>
              <a:rPr lang="en-US" dirty="0" err="1"/>
              <a:t>ekimlerimde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geliştiğini</a:t>
            </a:r>
            <a:r>
              <a:rPr lang="en-US" dirty="0"/>
              <a:t> </a:t>
            </a:r>
            <a:r>
              <a:rPr lang="en-US" dirty="0" err="1"/>
              <a:t>anlatmıştır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borçlarını</a:t>
            </a:r>
            <a:r>
              <a:rPr lang="en-US" dirty="0"/>
              <a:t> </a:t>
            </a:r>
            <a:r>
              <a:rPr lang="en-US" dirty="0" err="1"/>
              <a:t>ödemek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köylülerin</a:t>
            </a:r>
            <a:r>
              <a:rPr lang="en-US" dirty="0"/>
              <a:t> zaman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yapımında</a:t>
            </a:r>
            <a:r>
              <a:rPr lang="en-US" dirty="0"/>
              <a:t> </a:t>
            </a:r>
            <a:r>
              <a:rPr lang="en-US" dirty="0" err="1"/>
              <a:t>çalışmakta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dönemsel</a:t>
            </a:r>
            <a:r>
              <a:rPr lang="en-US" dirty="0"/>
              <a:t> </a:t>
            </a:r>
            <a:r>
              <a:rPr lang="en-US" dirty="0" err="1"/>
              <a:t>veridir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köylülerin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maddeleri</a:t>
            </a:r>
            <a:r>
              <a:rPr lang="en-US" dirty="0"/>
              <a:t> satın </a:t>
            </a:r>
            <a:r>
              <a:rPr lang="en-US" dirty="0" err="1"/>
              <a:t>alarak</a:t>
            </a:r>
            <a:r>
              <a:rPr lang="en-US" dirty="0"/>
              <a:t> </a:t>
            </a:r>
            <a:r>
              <a:rPr lang="en-US" dirty="0" err="1"/>
              <a:t>tükettiğini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Bekçi</a:t>
            </a:r>
            <a:r>
              <a:rPr lang="en-US" dirty="0"/>
              <a:t>, İmam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dışından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insanlarla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tüketim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kurulduğunu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125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 smtClean="0"/>
              <a:t>7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825624"/>
            <a:ext cx="8407846" cy="503237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5-İşlerin </a:t>
            </a:r>
            <a:r>
              <a:rPr lang="en-US" b="1" dirty="0" err="1"/>
              <a:t>Tanzimi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Bölümü</a:t>
            </a:r>
            <a:r>
              <a:rPr lang="en-US" b="1" dirty="0"/>
              <a:t>: </a:t>
            </a:r>
            <a:r>
              <a:rPr lang="en-US" dirty="0"/>
              <a:t>Bu </a:t>
            </a:r>
            <a:r>
              <a:rPr lang="en-US" dirty="0" err="1"/>
              <a:t>bölümde</a:t>
            </a:r>
            <a:r>
              <a:rPr lang="en-US" dirty="0"/>
              <a:t> </a:t>
            </a:r>
            <a:r>
              <a:rPr lang="en-US" dirty="0" err="1"/>
              <a:t>öncelikle</a:t>
            </a:r>
            <a:r>
              <a:rPr lang="en-US" dirty="0"/>
              <a:t>, zaman </a:t>
            </a:r>
            <a:r>
              <a:rPr lang="en-US" dirty="0" err="1"/>
              <a:t>kullanımının</a:t>
            </a:r>
            <a:r>
              <a:rPr lang="en-US" dirty="0"/>
              <a:t> </a:t>
            </a:r>
            <a:r>
              <a:rPr lang="en-US" dirty="0" err="1"/>
              <a:t>şehirden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farklılaştığını</a:t>
            </a:r>
            <a:r>
              <a:rPr lang="en-US" dirty="0"/>
              <a:t> </a:t>
            </a:r>
            <a:r>
              <a:rPr lang="en-US" dirty="0" err="1"/>
              <a:t>anlatmıştır</a:t>
            </a:r>
            <a:r>
              <a:rPr lang="en-US" dirty="0"/>
              <a:t>. 24 </a:t>
            </a:r>
            <a:r>
              <a:rPr lang="en-US" dirty="0" err="1"/>
              <a:t>saatlik</a:t>
            </a:r>
            <a:r>
              <a:rPr lang="en-US" dirty="0"/>
              <a:t> zaman </a:t>
            </a:r>
            <a:r>
              <a:rPr lang="en-US" dirty="0" err="1"/>
              <a:t>dilimi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vakitlik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zamanın</a:t>
            </a:r>
            <a:r>
              <a:rPr lang="en-US" dirty="0"/>
              <a:t> </a:t>
            </a:r>
            <a:r>
              <a:rPr lang="en-US" dirty="0" err="1"/>
              <a:t>köyde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işlevsel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göstermektedir</a:t>
            </a:r>
            <a:r>
              <a:rPr lang="en-US" dirty="0"/>
              <a:t>. </a:t>
            </a:r>
            <a:r>
              <a:rPr lang="en-US" dirty="0" err="1"/>
              <a:t>Güneşin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hareketleri</a:t>
            </a:r>
            <a:r>
              <a:rPr lang="en-US" dirty="0"/>
              <a:t>,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mevsimsel</a:t>
            </a:r>
            <a:r>
              <a:rPr lang="en-US" dirty="0"/>
              <a:t> </a:t>
            </a:r>
            <a:r>
              <a:rPr lang="en-US" dirty="0" err="1"/>
              <a:t>hareketleri</a:t>
            </a:r>
            <a:r>
              <a:rPr lang="en-US" dirty="0"/>
              <a:t> </a:t>
            </a:r>
            <a:r>
              <a:rPr lang="en-US" dirty="0" err="1"/>
              <a:t>köyde</a:t>
            </a:r>
            <a:r>
              <a:rPr lang="en-US" dirty="0"/>
              <a:t> </a:t>
            </a:r>
            <a:r>
              <a:rPr lang="en-US" dirty="0" err="1"/>
              <a:t>yaşamı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kurduğunu</a:t>
            </a:r>
            <a:r>
              <a:rPr lang="en-US" dirty="0"/>
              <a:t> </a:t>
            </a:r>
            <a:r>
              <a:rPr lang="en-US" dirty="0" err="1"/>
              <a:t>göstermektedir</a:t>
            </a:r>
            <a:r>
              <a:rPr lang="en-US" dirty="0"/>
              <a:t>. </a:t>
            </a:r>
            <a:r>
              <a:rPr lang="en-US" dirty="0" err="1"/>
              <a:t>Ardından</a:t>
            </a:r>
            <a:r>
              <a:rPr lang="en-US" dirty="0"/>
              <a:t> </a:t>
            </a:r>
            <a:r>
              <a:rPr lang="en-US" dirty="0" err="1"/>
              <a:t>kadın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erkeklerin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bölüştüğü</a:t>
            </a:r>
            <a:r>
              <a:rPr lang="en-US" dirty="0"/>
              <a:t>;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büyüme</a:t>
            </a:r>
            <a:r>
              <a:rPr lang="en-US" dirty="0"/>
              <a:t> </a:t>
            </a:r>
            <a:r>
              <a:rPr lang="en-US" dirty="0" err="1"/>
              <a:t>süreçlerinde</a:t>
            </a:r>
            <a:r>
              <a:rPr lang="en-US" dirty="0"/>
              <a:t> </a:t>
            </a:r>
            <a:r>
              <a:rPr lang="en-US" dirty="0" err="1"/>
              <a:t>işlere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, </a:t>
            </a:r>
            <a:r>
              <a:rPr lang="en-US" dirty="0" err="1"/>
              <a:t>yaşlıların</a:t>
            </a:r>
            <a:r>
              <a:rPr lang="en-US" dirty="0"/>
              <a:t> </a:t>
            </a:r>
            <a:r>
              <a:rPr lang="en-US" dirty="0" err="1"/>
              <a:t>köyde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işlevlere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işlerden</a:t>
            </a:r>
            <a:r>
              <a:rPr lang="en-US" dirty="0"/>
              <a:t>(</a:t>
            </a:r>
            <a:r>
              <a:rPr lang="en-US" dirty="0" err="1"/>
              <a:t>hasat</a:t>
            </a:r>
            <a:r>
              <a:rPr lang="en-US" dirty="0"/>
              <a:t>, </a:t>
            </a:r>
            <a:r>
              <a:rPr lang="en-US" dirty="0" err="1"/>
              <a:t>ekim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işlerden</a:t>
            </a:r>
            <a:r>
              <a:rPr lang="en-US" dirty="0"/>
              <a:t>(</a:t>
            </a:r>
            <a:r>
              <a:rPr lang="en-US" dirty="0" err="1"/>
              <a:t>berber-demirci</a:t>
            </a:r>
            <a:r>
              <a:rPr lang="en-US" dirty="0"/>
              <a:t>) </a:t>
            </a:r>
            <a:r>
              <a:rPr lang="en-US" dirty="0" err="1"/>
              <a:t>bahsetmektedir</a:t>
            </a:r>
            <a:r>
              <a:rPr lang="en-US" dirty="0"/>
              <a:t>. </a:t>
            </a:r>
            <a:r>
              <a:rPr lang="en-US" dirty="0" err="1"/>
              <a:t>Köye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seyyar</a:t>
            </a:r>
            <a:r>
              <a:rPr lang="en-US" dirty="0"/>
              <a:t> </a:t>
            </a:r>
            <a:r>
              <a:rPr lang="en-US" dirty="0" err="1"/>
              <a:t>satıcıların</a:t>
            </a:r>
            <a:r>
              <a:rPr lang="en-US" dirty="0"/>
              <a:t> </a:t>
            </a:r>
            <a:r>
              <a:rPr lang="en-US" dirty="0" err="1" smtClean="0"/>
              <a:t>kimler</a:t>
            </a:r>
            <a:r>
              <a:rPr lang="en-US" dirty="0" smtClean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işlevlerini</a:t>
            </a:r>
            <a:r>
              <a:rPr lang="en-US" dirty="0"/>
              <a:t> </a:t>
            </a:r>
            <a:r>
              <a:rPr lang="en-US" dirty="0" err="1"/>
              <a:t>açıklamıştır</a:t>
            </a:r>
            <a:r>
              <a:rPr lang="en-US" dirty="0"/>
              <a:t>. (</a:t>
            </a:r>
            <a:r>
              <a:rPr lang="en-US" dirty="0" err="1"/>
              <a:t>Kunduracı</a:t>
            </a:r>
            <a:r>
              <a:rPr lang="en-US" dirty="0"/>
              <a:t>, </a:t>
            </a:r>
            <a:r>
              <a:rPr lang="en-US" dirty="0" err="1"/>
              <a:t>terzi</a:t>
            </a:r>
            <a:r>
              <a:rPr lang="en-US" dirty="0"/>
              <a:t>, </a:t>
            </a:r>
            <a:r>
              <a:rPr lang="en-US" dirty="0" err="1"/>
              <a:t>çerçi</a:t>
            </a:r>
            <a:r>
              <a:rPr lang="en-US" dirty="0"/>
              <a:t>, </a:t>
            </a:r>
            <a:r>
              <a:rPr lang="en-US" dirty="0" err="1"/>
              <a:t>dökmeci</a:t>
            </a:r>
            <a:r>
              <a:rPr lang="en-US" dirty="0"/>
              <a:t>, </a:t>
            </a:r>
            <a:r>
              <a:rPr lang="en-US" dirty="0" err="1"/>
              <a:t>pırtıcı</a:t>
            </a:r>
            <a:r>
              <a:rPr lang="en-US" dirty="0"/>
              <a:t>, </a:t>
            </a:r>
            <a:r>
              <a:rPr lang="en-US" dirty="0" err="1"/>
              <a:t>tekneci</a:t>
            </a:r>
            <a:r>
              <a:rPr lang="en-US" dirty="0"/>
              <a:t>, </a:t>
            </a:r>
            <a:r>
              <a:rPr lang="en-US" dirty="0" err="1"/>
              <a:t>tuzcu</a:t>
            </a:r>
            <a:r>
              <a:rPr lang="en-US" dirty="0"/>
              <a:t>, </a:t>
            </a:r>
            <a:r>
              <a:rPr lang="en-US" dirty="0" err="1"/>
              <a:t>iğneci</a:t>
            </a:r>
            <a:r>
              <a:rPr lang="en-US" dirty="0"/>
              <a:t>, </a:t>
            </a:r>
            <a:r>
              <a:rPr lang="en-US" dirty="0" err="1"/>
              <a:t>elekçi</a:t>
            </a:r>
            <a:r>
              <a:rPr lang="en-US" dirty="0"/>
              <a:t>, </a:t>
            </a:r>
            <a:r>
              <a:rPr lang="en-US" dirty="0" err="1"/>
              <a:t>çömlekçi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) 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979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 smtClean="0"/>
              <a:t>8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4"/>
            <a:ext cx="9036496" cy="5032375"/>
          </a:xfrm>
        </p:spPr>
        <p:txBody>
          <a:bodyPr>
            <a:normAutofit/>
          </a:bodyPr>
          <a:lstStyle/>
          <a:p>
            <a:r>
              <a:rPr lang="en-US" b="1" dirty="0"/>
              <a:t>6-Aletler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Teknikler</a:t>
            </a:r>
            <a:r>
              <a:rPr lang="en-US" b="1" dirty="0"/>
              <a:t>: </a:t>
            </a:r>
            <a:r>
              <a:rPr lang="en-US" dirty="0"/>
              <a:t>Bu </a:t>
            </a:r>
            <a:r>
              <a:rPr lang="en-US" dirty="0" err="1"/>
              <a:t>bölümde</a:t>
            </a:r>
            <a:r>
              <a:rPr lang="en-US" dirty="0"/>
              <a:t>, </a:t>
            </a:r>
            <a:r>
              <a:rPr lang="en-US" dirty="0" err="1"/>
              <a:t>işlerin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biçimlerde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yapıldığını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Anane</a:t>
            </a:r>
            <a:r>
              <a:rPr lang="en-US" dirty="0"/>
              <a:t> </a:t>
            </a:r>
            <a:r>
              <a:rPr lang="en-US" dirty="0" err="1"/>
              <a:t>usüllerinin</a:t>
            </a:r>
            <a:r>
              <a:rPr lang="en-US" dirty="0"/>
              <a:t> </a:t>
            </a:r>
            <a:r>
              <a:rPr lang="en-US" dirty="0" err="1"/>
              <a:t>varlığı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gelişen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teknikleri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etmiştir</a:t>
            </a:r>
            <a:r>
              <a:rPr lang="en-US" dirty="0"/>
              <a:t>. </a:t>
            </a:r>
            <a:r>
              <a:rPr lang="en-US" dirty="0" err="1"/>
              <a:t>Hayvancılıkla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tarımda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makinelerin</a:t>
            </a:r>
            <a:r>
              <a:rPr lang="en-US" dirty="0"/>
              <a:t> ne </a:t>
            </a:r>
            <a:r>
              <a:rPr lang="en-US" dirty="0" err="1"/>
              <a:t>sıklıkla</a:t>
            </a:r>
            <a:r>
              <a:rPr lang="en-US" dirty="0"/>
              <a:t>, </a:t>
            </a:r>
            <a:r>
              <a:rPr lang="en-US" dirty="0" err="1"/>
              <a:t>kimler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kullanıldığını</a:t>
            </a:r>
            <a:r>
              <a:rPr lang="en-US" dirty="0"/>
              <a:t> </a:t>
            </a:r>
            <a:r>
              <a:rPr lang="en-US" dirty="0" err="1"/>
              <a:t>incelemiştir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makinelere</a:t>
            </a:r>
            <a:r>
              <a:rPr lang="en-US" dirty="0"/>
              <a:t> </a:t>
            </a:r>
            <a:r>
              <a:rPr lang="en-US" dirty="0" err="1"/>
              <a:t>genelde</a:t>
            </a:r>
            <a:r>
              <a:rPr lang="en-US" dirty="0"/>
              <a:t> </a:t>
            </a:r>
            <a:r>
              <a:rPr lang="en-US" dirty="0" err="1"/>
              <a:t>ağalar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nazaran</a:t>
            </a:r>
            <a:r>
              <a:rPr lang="en-US" dirty="0"/>
              <a:t> </a:t>
            </a:r>
            <a:r>
              <a:rPr lang="en-US" dirty="0" err="1"/>
              <a:t>zengin</a:t>
            </a:r>
            <a:r>
              <a:rPr lang="en-US" dirty="0"/>
              <a:t> </a:t>
            </a:r>
            <a:r>
              <a:rPr lang="en-US" dirty="0" err="1"/>
              <a:t>kesimlerim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o </a:t>
            </a:r>
            <a:r>
              <a:rPr lang="en-US" dirty="0" err="1"/>
              <a:t>aletlerin</a:t>
            </a:r>
            <a:r>
              <a:rPr lang="en-US" dirty="0"/>
              <a:t> zaman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kiralanarak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kullanıldığını</a:t>
            </a:r>
            <a:r>
              <a:rPr lang="en-US" dirty="0"/>
              <a:t> </a:t>
            </a:r>
            <a:r>
              <a:rPr lang="en-US" dirty="0" err="1"/>
              <a:t>söylemektedir</a:t>
            </a:r>
            <a:r>
              <a:rPr lang="en-US" dirty="0"/>
              <a:t>.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biçimlerini</a:t>
            </a:r>
            <a:r>
              <a:rPr lang="en-US" dirty="0"/>
              <a:t> -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eşyalarını</a:t>
            </a:r>
            <a:r>
              <a:rPr lang="en-US" dirty="0"/>
              <a:t> - </a:t>
            </a:r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eşyaları</a:t>
            </a:r>
            <a:r>
              <a:rPr lang="en-US" dirty="0"/>
              <a:t> - </a:t>
            </a:r>
            <a:r>
              <a:rPr lang="en-US" dirty="0" err="1"/>
              <a:t>giysi</a:t>
            </a:r>
            <a:r>
              <a:rPr lang="en-US" dirty="0"/>
              <a:t> </a:t>
            </a:r>
            <a:r>
              <a:rPr lang="en-US" dirty="0" err="1"/>
              <a:t>biçimlerini</a:t>
            </a:r>
            <a:r>
              <a:rPr lang="en-US" dirty="0"/>
              <a:t> </a:t>
            </a:r>
            <a:r>
              <a:rPr lang="en-US" dirty="0" err="1"/>
              <a:t>örneklendirir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ne zaman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beslenme</a:t>
            </a:r>
            <a:r>
              <a:rPr lang="en-US" dirty="0"/>
              <a:t> </a:t>
            </a:r>
            <a:r>
              <a:rPr lang="en-US" dirty="0" err="1"/>
              <a:t>ritüelleri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anlatır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866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/>
              <a:t>9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08520" y="1845734"/>
            <a:ext cx="9252519" cy="501226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7-Aile:</a:t>
            </a:r>
            <a:r>
              <a:rPr lang="en-US" dirty="0"/>
              <a:t> </a:t>
            </a:r>
            <a:r>
              <a:rPr lang="en-US" dirty="0" err="1"/>
              <a:t>Köyde</a:t>
            </a:r>
            <a:r>
              <a:rPr lang="en-US" dirty="0"/>
              <a:t> </a:t>
            </a:r>
            <a:r>
              <a:rPr lang="en-US" dirty="0" err="1"/>
              <a:t>ailenin</a:t>
            </a:r>
            <a:r>
              <a:rPr lang="en-US" dirty="0"/>
              <a:t> </a:t>
            </a:r>
            <a:r>
              <a:rPr lang="en-US" dirty="0" err="1"/>
              <a:t>hane</a:t>
            </a:r>
            <a:r>
              <a:rPr lang="en-US" dirty="0"/>
              <a:t>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örgütlenişini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çağdaşlaşma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çekirdek</a:t>
            </a:r>
            <a:r>
              <a:rPr lang="en-US" dirty="0"/>
              <a:t> </a:t>
            </a:r>
            <a:r>
              <a:rPr lang="en-US" dirty="0" err="1"/>
              <a:t>aileye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hafiften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yönelme</a:t>
            </a:r>
            <a:r>
              <a:rPr lang="en-US" dirty="0"/>
              <a:t> </a:t>
            </a:r>
            <a:r>
              <a:rPr lang="en-US" dirty="0" err="1"/>
              <a:t>olduğunun</a:t>
            </a:r>
            <a:r>
              <a:rPr lang="en-US" dirty="0"/>
              <a:t> </a:t>
            </a:r>
            <a:r>
              <a:rPr lang="en-US" dirty="0" err="1"/>
              <a:t>verilerini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Ulus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miras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değiştiği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işlevselliğinin</a:t>
            </a:r>
            <a:r>
              <a:rPr lang="en-US" dirty="0"/>
              <a:t> </a:t>
            </a:r>
            <a:r>
              <a:rPr lang="en-US" dirty="0" err="1"/>
              <a:t>etkilerini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merkezindeki</a:t>
            </a:r>
            <a:r>
              <a:rPr lang="en-US" dirty="0"/>
              <a:t> </a:t>
            </a:r>
            <a:r>
              <a:rPr lang="en-US" dirty="0" err="1"/>
              <a:t>aileleri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alanlarda</a:t>
            </a:r>
            <a:r>
              <a:rPr lang="en-US" dirty="0"/>
              <a:t> </a:t>
            </a:r>
            <a:r>
              <a:rPr lang="en-US" dirty="0" err="1"/>
              <a:t>yaşayan</a:t>
            </a:r>
            <a:r>
              <a:rPr lang="en-US" dirty="0"/>
              <a:t> </a:t>
            </a:r>
            <a:r>
              <a:rPr lang="en-US" dirty="0" err="1"/>
              <a:t>ailelerin</a:t>
            </a:r>
            <a:r>
              <a:rPr lang="en-US" dirty="0"/>
              <a:t> </a:t>
            </a:r>
            <a:r>
              <a:rPr lang="en-US" dirty="0" err="1"/>
              <a:t>varlığını</a:t>
            </a:r>
            <a:r>
              <a:rPr lang="en-US" dirty="0"/>
              <a:t> </a:t>
            </a:r>
            <a:r>
              <a:rPr lang="en-US" dirty="0" err="1"/>
              <a:t>inceler</a:t>
            </a:r>
            <a:r>
              <a:rPr lang="en-US" dirty="0"/>
              <a:t>.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civarında</a:t>
            </a:r>
            <a:r>
              <a:rPr lang="en-US" dirty="0"/>
              <a:t> </a:t>
            </a:r>
            <a:r>
              <a:rPr lang="en-US" dirty="0" err="1"/>
              <a:t>yaşayan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 smtClean="0"/>
              <a:t>türkmenlerinin</a:t>
            </a:r>
            <a:r>
              <a:rPr lang="en-US" dirty="0" smtClean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merkezlerince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algılanıp</a:t>
            </a:r>
            <a:r>
              <a:rPr lang="en-US" dirty="0"/>
              <a:t> </a:t>
            </a:r>
            <a:r>
              <a:rPr lang="en-US" dirty="0" err="1"/>
              <a:t>düşünüldüğünü</a:t>
            </a:r>
            <a:r>
              <a:rPr lang="en-US" dirty="0"/>
              <a:t> </a:t>
            </a:r>
            <a:r>
              <a:rPr lang="en-US" dirty="0" err="1"/>
              <a:t>anlatır</a:t>
            </a:r>
            <a:r>
              <a:rPr lang="en-US" dirty="0"/>
              <a:t>.) </a:t>
            </a:r>
            <a:endParaRPr lang="tr-TR" dirty="0" smtClean="0"/>
          </a:p>
          <a:p>
            <a:r>
              <a:rPr lang="en-US" b="1" dirty="0"/>
              <a:t>8-Akrabalık:</a:t>
            </a:r>
            <a:r>
              <a:rPr lang="en-US" dirty="0"/>
              <a:t> </a:t>
            </a:r>
            <a:r>
              <a:rPr lang="en-US" dirty="0" err="1"/>
              <a:t>Akrabalık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kabilelik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r>
              <a:rPr lang="en-US" dirty="0" err="1"/>
              <a:t>Akrabalık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incelerken</a:t>
            </a:r>
            <a:r>
              <a:rPr lang="en-US" dirty="0"/>
              <a:t>, </a:t>
            </a:r>
            <a:r>
              <a:rPr lang="en-US" dirty="0" err="1"/>
              <a:t>akraba</a:t>
            </a:r>
            <a:r>
              <a:rPr lang="en-US" dirty="0"/>
              <a:t> </a:t>
            </a:r>
            <a:r>
              <a:rPr lang="en-US" dirty="0" err="1"/>
              <a:t>isimlendirmesinden</a:t>
            </a:r>
            <a:r>
              <a:rPr lang="en-US" dirty="0"/>
              <a:t> </a:t>
            </a:r>
            <a:r>
              <a:rPr lang="en-US" dirty="0" err="1"/>
              <a:t>bahseder</a:t>
            </a:r>
            <a:r>
              <a:rPr lang="en-US" dirty="0"/>
              <a:t>. </a:t>
            </a:r>
            <a:r>
              <a:rPr lang="en-US" dirty="0" err="1"/>
              <a:t>İsimlendirme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anlamlandırır</a:t>
            </a:r>
            <a:r>
              <a:rPr lang="en-US" dirty="0"/>
              <a:t>. (‘</a:t>
            </a:r>
            <a:r>
              <a:rPr lang="en-US" dirty="0" err="1"/>
              <a:t>Kayın</a:t>
            </a:r>
            <a:r>
              <a:rPr lang="en-US" dirty="0"/>
              <a:t>’ </a:t>
            </a:r>
            <a:r>
              <a:rPr lang="en-US" dirty="0" err="1"/>
              <a:t>kavramı</a:t>
            </a:r>
            <a:r>
              <a:rPr lang="en-US" dirty="0"/>
              <a:t>, </a:t>
            </a:r>
            <a:r>
              <a:rPr lang="en-US" dirty="0" err="1"/>
              <a:t>kardeşlik</a:t>
            </a:r>
            <a:r>
              <a:rPr lang="en-US" dirty="0"/>
              <a:t> </a:t>
            </a:r>
            <a:r>
              <a:rPr lang="en-US" dirty="0" err="1"/>
              <a:t>algısı</a:t>
            </a:r>
            <a:r>
              <a:rPr lang="en-US" dirty="0"/>
              <a:t>, </a:t>
            </a:r>
            <a:r>
              <a:rPr lang="en-US" dirty="0" err="1"/>
              <a:t>dayı-emmi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isimlendirmeler</a:t>
            </a:r>
            <a:r>
              <a:rPr lang="en-US" dirty="0"/>
              <a:t>) Soy </a:t>
            </a:r>
            <a:r>
              <a:rPr lang="en-US" dirty="0" err="1"/>
              <a:t>ağacı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çizgi-haritalar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1427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Bazı</a:t>
            </a:r>
            <a:r>
              <a:rPr lang="en-US" b="1" dirty="0"/>
              <a:t> Ankara </a:t>
            </a:r>
            <a:r>
              <a:rPr lang="en-US" b="1" dirty="0" err="1"/>
              <a:t>Köyleri</a:t>
            </a:r>
            <a:r>
              <a:rPr lang="en-US" b="1" dirty="0"/>
              <a:t> </a:t>
            </a:r>
            <a:r>
              <a:rPr lang="en-US" b="1" dirty="0" err="1" smtClean="0"/>
              <a:t>Çalışması</a:t>
            </a:r>
            <a:r>
              <a:rPr lang="en-US" b="1" dirty="0" smtClean="0"/>
              <a:t>-</a:t>
            </a:r>
            <a:r>
              <a:rPr lang="tr-TR" b="1" dirty="0" smtClean="0"/>
              <a:t>10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4"/>
            <a:ext cx="9144000" cy="5032375"/>
          </a:xfrm>
        </p:spPr>
        <p:txBody>
          <a:bodyPr>
            <a:normAutofit/>
          </a:bodyPr>
          <a:lstStyle/>
          <a:p>
            <a:r>
              <a:rPr lang="en-US" b="1" dirty="0"/>
              <a:t>9-Evlilik:</a:t>
            </a:r>
            <a:r>
              <a:rPr lang="en-US" dirty="0"/>
              <a:t> Bu </a:t>
            </a:r>
            <a:r>
              <a:rPr lang="en-US" dirty="0" err="1"/>
              <a:t>bölümde</a:t>
            </a:r>
            <a:r>
              <a:rPr lang="en-US" dirty="0"/>
              <a:t> de </a:t>
            </a:r>
            <a:r>
              <a:rPr lang="en-US" dirty="0" err="1"/>
              <a:t>evliliklerin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ritüellerle</a:t>
            </a:r>
            <a:r>
              <a:rPr lang="en-US" dirty="0"/>
              <a:t> </a:t>
            </a:r>
            <a:r>
              <a:rPr lang="en-US" dirty="0" err="1"/>
              <a:t>geliştiğini</a:t>
            </a:r>
            <a:r>
              <a:rPr lang="en-US" dirty="0"/>
              <a:t> </a:t>
            </a:r>
            <a:r>
              <a:rPr lang="en-US" dirty="0" err="1"/>
              <a:t>anlatır</a:t>
            </a:r>
            <a:r>
              <a:rPr lang="en-US" dirty="0"/>
              <a:t>. </a:t>
            </a:r>
            <a:r>
              <a:rPr lang="en-US" dirty="0" err="1"/>
              <a:t>Evliliğin</a:t>
            </a:r>
            <a:r>
              <a:rPr lang="en-US" dirty="0"/>
              <a:t> </a:t>
            </a:r>
            <a:r>
              <a:rPr lang="en-US" dirty="0" err="1"/>
              <a:t>kimler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onaylanarak</a:t>
            </a:r>
            <a:r>
              <a:rPr lang="en-US" dirty="0"/>
              <a:t> </a:t>
            </a:r>
            <a:r>
              <a:rPr lang="en-US" dirty="0" err="1"/>
              <a:t>gerçekleştiğini</a:t>
            </a:r>
            <a:r>
              <a:rPr lang="en-US" dirty="0"/>
              <a:t>,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örneklerini</a:t>
            </a:r>
            <a:r>
              <a:rPr lang="en-US" dirty="0"/>
              <a:t> </a:t>
            </a:r>
            <a:r>
              <a:rPr lang="en-US" dirty="0" err="1"/>
              <a:t>anlatır</a:t>
            </a:r>
            <a:r>
              <a:rPr lang="en-US" dirty="0"/>
              <a:t>. </a:t>
            </a:r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güveysiliğin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anlamını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simgesel</a:t>
            </a:r>
            <a:r>
              <a:rPr lang="en-US" dirty="0"/>
              <a:t> </a:t>
            </a:r>
            <a:r>
              <a:rPr lang="en-US" dirty="0" err="1"/>
              <a:t>değerini</a:t>
            </a:r>
            <a:r>
              <a:rPr lang="en-US" dirty="0"/>
              <a:t> </a:t>
            </a:r>
            <a:r>
              <a:rPr lang="en-US" dirty="0" err="1"/>
              <a:t>açıklar</a:t>
            </a:r>
            <a:r>
              <a:rPr lang="en-US" dirty="0"/>
              <a:t>. </a:t>
            </a:r>
            <a:r>
              <a:rPr lang="en-US" dirty="0" err="1"/>
              <a:t>Kabile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kabile</a:t>
            </a:r>
            <a:r>
              <a:rPr lang="en-US" dirty="0"/>
              <a:t>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oranlarını</a:t>
            </a:r>
            <a:r>
              <a:rPr lang="en-US" dirty="0"/>
              <a:t> </a:t>
            </a:r>
            <a:r>
              <a:rPr lang="en-US" dirty="0" err="1"/>
              <a:t>inceler</a:t>
            </a:r>
            <a:r>
              <a:rPr lang="en-US" dirty="0"/>
              <a:t>. </a:t>
            </a:r>
            <a:r>
              <a:rPr lang="en-US" dirty="0" err="1"/>
              <a:t>Kız</a:t>
            </a:r>
            <a:r>
              <a:rPr lang="en-US" dirty="0"/>
              <a:t> </a:t>
            </a:r>
            <a:r>
              <a:rPr lang="en-US" dirty="0" err="1"/>
              <a:t>kaçırma</a:t>
            </a:r>
            <a:r>
              <a:rPr lang="en-US" dirty="0"/>
              <a:t>, </a:t>
            </a:r>
            <a:r>
              <a:rPr lang="en-US" dirty="0" err="1"/>
              <a:t>damada</a:t>
            </a:r>
            <a:r>
              <a:rPr lang="en-US" dirty="0"/>
              <a:t> </a:t>
            </a:r>
            <a:r>
              <a:rPr lang="en-US" dirty="0" err="1"/>
              <a:t>kaçma</a:t>
            </a:r>
            <a:r>
              <a:rPr lang="en-US" dirty="0"/>
              <a:t> </a:t>
            </a:r>
            <a:r>
              <a:rPr lang="en-US" dirty="0" err="1"/>
              <a:t>olgularını</a:t>
            </a:r>
            <a:r>
              <a:rPr lang="en-US" dirty="0"/>
              <a:t> </a:t>
            </a:r>
            <a:r>
              <a:rPr lang="en-US" dirty="0" err="1"/>
              <a:t>anlatır</a:t>
            </a:r>
            <a:r>
              <a:rPr lang="en-US" dirty="0"/>
              <a:t>. </a:t>
            </a:r>
          </a:p>
          <a:p>
            <a:r>
              <a:rPr lang="tr-TR" dirty="0" smtClean="0"/>
              <a:t>Görüldüğü üzere</a:t>
            </a:r>
            <a:r>
              <a:rPr lang="en-US" dirty="0" smtClean="0"/>
              <a:t> </a:t>
            </a:r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</a:t>
            </a:r>
            <a:r>
              <a:rPr lang="en-US" dirty="0"/>
              <a:t>, </a:t>
            </a:r>
            <a:r>
              <a:rPr lang="en-US" dirty="0" err="1"/>
              <a:t>köylerde</a:t>
            </a:r>
            <a:r>
              <a:rPr lang="en-US" dirty="0"/>
              <a:t> </a:t>
            </a:r>
            <a:r>
              <a:rPr lang="tr-TR" dirty="0" smtClean="0"/>
              <a:t>toplumsal yaşamın farklı yönleri üzerinden analizler yapar. Bu çalışma </a:t>
            </a:r>
            <a:r>
              <a:rPr lang="en-US" dirty="0" err="1" smtClean="0"/>
              <a:t>Niyazi</a:t>
            </a:r>
            <a:r>
              <a:rPr lang="en-US" dirty="0" smtClean="0"/>
              <a:t> </a:t>
            </a:r>
            <a:r>
              <a:rPr lang="en-US" dirty="0" err="1"/>
              <a:t>Berkes’in</a:t>
            </a:r>
            <a:r>
              <a:rPr lang="en-US" dirty="0"/>
              <a:t> </a:t>
            </a:r>
            <a:r>
              <a:rPr lang="en-US" dirty="0" err="1"/>
              <a:t>sosyolojisinin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şekillendiğinin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güzel</a:t>
            </a:r>
            <a:r>
              <a:rPr lang="en-US" dirty="0"/>
              <a:t> </a:t>
            </a:r>
            <a:r>
              <a:rPr lang="en-US" dirty="0" err="1"/>
              <a:t>örneklerinden</a:t>
            </a:r>
            <a:r>
              <a:rPr lang="en-US" dirty="0"/>
              <a:t> </a:t>
            </a:r>
            <a:r>
              <a:rPr lang="en-US" dirty="0" err="1" smtClean="0"/>
              <a:t>biridir</a:t>
            </a:r>
            <a:r>
              <a:rPr lang="en-US" dirty="0" smtClean="0"/>
              <a:t>.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tartışma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ufuk</a:t>
            </a:r>
            <a:r>
              <a:rPr lang="en-US" dirty="0" smtClean="0"/>
              <a:t> </a:t>
            </a:r>
            <a:r>
              <a:rPr lang="en-US" dirty="0" err="1"/>
              <a:t>açıcı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alanları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sürmektedir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9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Kaynakça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Berkes</a:t>
            </a:r>
            <a:r>
              <a:rPr lang="en-US" dirty="0"/>
              <a:t>, N. (1942); </a:t>
            </a:r>
            <a:r>
              <a:rPr lang="en-US" dirty="0" err="1"/>
              <a:t>Bazı</a:t>
            </a:r>
            <a:r>
              <a:rPr lang="en-US" dirty="0"/>
              <a:t> Ankara </a:t>
            </a:r>
            <a:r>
              <a:rPr lang="en-US" dirty="0" err="1"/>
              <a:t>Köyleri</a:t>
            </a:r>
            <a:r>
              <a:rPr lang="en-US" dirty="0"/>
              <a:t>, Ankara: </a:t>
            </a:r>
            <a:r>
              <a:rPr lang="en-US" dirty="0" err="1"/>
              <a:t>Uzluk</a:t>
            </a:r>
            <a:r>
              <a:rPr lang="en-US" dirty="0"/>
              <a:t> </a:t>
            </a:r>
            <a:r>
              <a:rPr lang="en-US" dirty="0" err="1"/>
              <a:t>Basımevi</a:t>
            </a:r>
            <a:r>
              <a:rPr lang="en-US" dirty="0"/>
              <a:t> </a:t>
            </a:r>
          </a:p>
          <a:p>
            <a:r>
              <a:rPr lang="en-US" dirty="0" err="1"/>
              <a:t>Berkes</a:t>
            </a:r>
            <a:r>
              <a:rPr lang="en-US" dirty="0"/>
              <a:t>, N. (1964); </a:t>
            </a:r>
            <a:r>
              <a:rPr lang="en-US" dirty="0" err="1"/>
              <a:t>Türkiye'de</a:t>
            </a:r>
            <a:r>
              <a:rPr lang="en-US" dirty="0"/>
              <a:t> </a:t>
            </a:r>
            <a:r>
              <a:rPr lang="en-US" dirty="0" err="1"/>
              <a:t>Çağdaşlaşma</a:t>
            </a:r>
            <a:r>
              <a:rPr lang="en-US" dirty="0"/>
              <a:t>, İstanbul,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Yayınları</a:t>
            </a:r>
            <a:r>
              <a:rPr lang="en-US" dirty="0"/>
              <a:t> </a:t>
            </a:r>
          </a:p>
          <a:p>
            <a:r>
              <a:rPr lang="en-US" dirty="0" err="1"/>
              <a:t>Berkes</a:t>
            </a:r>
            <a:r>
              <a:rPr lang="en-US" dirty="0"/>
              <a:t>, N. (2017); </a:t>
            </a:r>
            <a:r>
              <a:rPr lang="en-US" dirty="0" err="1"/>
              <a:t>Felsefe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Toplumbilim</a:t>
            </a:r>
            <a:r>
              <a:rPr lang="en-US" dirty="0"/>
              <a:t> </a:t>
            </a:r>
            <a:r>
              <a:rPr lang="en-US" dirty="0" err="1"/>
              <a:t>Yazıları</a:t>
            </a:r>
            <a:r>
              <a:rPr lang="en-US" dirty="0"/>
              <a:t>, İstanbul,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Yayınları</a:t>
            </a:r>
            <a:r>
              <a:rPr lang="en-US" dirty="0"/>
              <a:t> </a:t>
            </a:r>
          </a:p>
          <a:p>
            <a:r>
              <a:rPr lang="en-US" dirty="0" err="1"/>
              <a:t>Berkes</a:t>
            </a:r>
            <a:r>
              <a:rPr lang="en-US" dirty="0"/>
              <a:t>, N. (1997); </a:t>
            </a:r>
            <a:r>
              <a:rPr lang="en-US" dirty="0" err="1"/>
              <a:t>Unutulan</a:t>
            </a:r>
            <a:r>
              <a:rPr lang="en-US" dirty="0"/>
              <a:t> </a:t>
            </a:r>
            <a:r>
              <a:rPr lang="en-US" dirty="0" err="1"/>
              <a:t>Yıllar</a:t>
            </a:r>
            <a:r>
              <a:rPr lang="en-US" dirty="0"/>
              <a:t>, İstanbul, </a:t>
            </a:r>
            <a:r>
              <a:rPr lang="en-US" dirty="0" err="1"/>
              <a:t>İletişim</a:t>
            </a:r>
            <a:r>
              <a:rPr lang="en-US" dirty="0"/>
              <a:t> </a:t>
            </a:r>
            <a:r>
              <a:rPr lang="tr-TR" dirty="0" err="1"/>
              <a:t>Y</a:t>
            </a:r>
            <a:r>
              <a:rPr lang="en-US" dirty="0" err="1" smtClean="0"/>
              <a:t>ayınları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481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BAZI ANKARA KÖYLERİ ÜZERİNE BİR ÇALIŞMA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8298" y="1825625"/>
            <a:ext cx="2887404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4949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611560" y="365126"/>
            <a:ext cx="7903790" cy="1325563"/>
          </a:xfrm>
        </p:spPr>
        <p:txBody>
          <a:bodyPr/>
          <a:lstStyle/>
          <a:p>
            <a:r>
              <a:rPr lang="tr-TR" b="1" dirty="0" err="1" smtClean="0"/>
              <a:t>Berkes’in</a:t>
            </a:r>
            <a:r>
              <a:rPr lang="tr-TR" b="1" dirty="0" smtClean="0"/>
              <a:t> Biyografisi-1</a:t>
            </a:r>
            <a:endParaRPr lang="en-US" b="1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504" y="1700808"/>
            <a:ext cx="9036496" cy="51571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1908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Kıbrıs’ta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</a:t>
            </a:r>
            <a:r>
              <a:rPr lang="en-US" dirty="0"/>
              <a:t>, İstanbul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Edebiyat</a:t>
            </a:r>
            <a:r>
              <a:rPr lang="en-US" dirty="0"/>
              <a:t> </a:t>
            </a:r>
            <a:r>
              <a:rPr lang="en-US" dirty="0" err="1"/>
              <a:t>Fakültesi</a:t>
            </a:r>
            <a:r>
              <a:rPr lang="en-US" dirty="0"/>
              <a:t> </a:t>
            </a:r>
            <a:r>
              <a:rPr lang="en-US" dirty="0" err="1"/>
              <a:t>Felsefe</a:t>
            </a:r>
            <a:r>
              <a:rPr lang="en-US" dirty="0"/>
              <a:t> </a:t>
            </a:r>
            <a:r>
              <a:rPr lang="en-US" dirty="0" err="1"/>
              <a:t>Bölümü’nü</a:t>
            </a:r>
            <a:r>
              <a:rPr lang="en-US" dirty="0"/>
              <a:t> </a:t>
            </a:r>
            <a:r>
              <a:rPr lang="en-US" dirty="0" err="1"/>
              <a:t>bitirdi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Tarih</a:t>
            </a:r>
            <a:r>
              <a:rPr lang="en-US" dirty="0"/>
              <a:t> </a:t>
            </a:r>
            <a:r>
              <a:rPr lang="en-US" dirty="0" err="1"/>
              <a:t>Bölümü’nden</a:t>
            </a:r>
            <a:r>
              <a:rPr lang="en-US" dirty="0"/>
              <a:t> de </a:t>
            </a:r>
            <a:r>
              <a:rPr lang="en-US" dirty="0" err="1"/>
              <a:t>sertifika</a:t>
            </a:r>
            <a:r>
              <a:rPr lang="en-US" dirty="0"/>
              <a:t> </a:t>
            </a:r>
            <a:r>
              <a:rPr lang="en-US" dirty="0" err="1"/>
              <a:t>aldı</a:t>
            </a:r>
            <a:r>
              <a:rPr lang="en-US" dirty="0"/>
              <a:t>. Chicago </a:t>
            </a:r>
            <a:r>
              <a:rPr lang="en-US" dirty="0" err="1"/>
              <a:t>Üniversitesi’ne</a:t>
            </a:r>
            <a:r>
              <a:rPr lang="en-US" dirty="0"/>
              <a:t> </a:t>
            </a:r>
            <a:r>
              <a:rPr lang="en-US" dirty="0" err="1"/>
              <a:t>giderek</a:t>
            </a:r>
            <a:r>
              <a:rPr lang="en-US" dirty="0"/>
              <a:t> </a:t>
            </a:r>
            <a:r>
              <a:rPr lang="en-US" dirty="0" err="1"/>
              <a:t>orada</a:t>
            </a:r>
            <a:r>
              <a:rPr lang="en-US" dirty="0"/>
              <a:t>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çalışmalarına</a:t>
            </a:r>
            <a:r>
              <a:rPr lang="en-US" dirty="0"/>
              <a:t> </a:t>
            </a:r>
            <a:r>
              <a:rPr lang="en-US" dirty="0" err="1"/>
              <a:t>başladı</a:t>
            </a:r>
            <a:r>
              <a:rPr lang="en-US" dirty="0"/>
              <a:t>. Herbert </a:t>
            </a:r>
            <a:r>
              <a:rPr lang="en-US" dirty="0" err="1"/>
              <a:t>Blummer</a:t>
            </a:r>
            <a:r>
              <a:rPr lang="en-US" dirty="0"/>
              <a:t>, Robert E. Park, Radcliffe- Brown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düşünürlerden</a:t>
            </a:r>
            <a:r>
              <a:rPr lang="en-US" dirty="0"/>
              <a:t> </a:t>
            </a:r>
            <a:r>
              <a:rPr lang="en-US" dirty="0" err="1"/>
              <a:t>etkilendi</a:t>
            </a:r>
            <a:r>
              <a:rPr lang="en-US" dirty="0"/>
              <a:t>. Robert E. Park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geçen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diyaloğundan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tarihin</a:t>
            </a:r>
            <a:r>
              <a:rPr lang="en-US" dirty="0"/>
              <a:t>- </a:t>
            </a:r>
            <a:r>
              <a:rPr lang="en-US" dirty="0" err="1"/>
              <a:t>felsefenin</a:t>
            </a:r>
            <a:r>
              <a:rPr lang="en-US" dirty="0"/>
              <a:t> </a:t>
            </a:r>
            <a:r>
              <a:rPr lang="en-US" dirty="0" err="1"/>
              <a:t>önemi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istatistik</a:t>
            </a:r>
            <a:r>
              <a:rPr lang="en-US" dirty="0"/>
              <a:t> </a:t>
            </a:r>
            <a:r>
              <a:rPr lang="en-US" dirty="0" err="1"/>
              <a:t>biliminin</a:t>
            </a:r>
            <a:r>
              <a:rPr lang="en-US" dirty="0"/>
              <a:t> de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düşünmeye</a:t>
            </a:r>
            <a:r>
              <a:rPr lang="en-US" dirty="0"/>
              <a:t>; </a:t>
            </a:r>
            <a:r>
              <a:rPr lang="en-US" dirty="0" err="1"/>
              <a:t>araştırmalarına</a:t>
            </a:r>
            <a:r>
              <a:rPr lang="en-US" dirty="0"/>
              <a:t> </a:t>
            </a:r>
            <a:r>
              <a:rPr lang="en-US" dirty="0" err="1"/>
              <a:t>etnometodolojinin</a:t>
            </a:r>
            <a:r>
              <a:rPr lang="en-US" dirty="0"/>
              <a:t> de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artmaya</a:t>
            </a:r>
            <a:r>
              <a:rPr lang="en-US" dirty="0"/>
              <a:t> </a:t>
            </a:r>
            <a:r>
              <a:rPr lang="en-US" dirty="0" err="1"/>
              <a:t>başladı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nkara</a:t>
            </a:r>
            <a:r>
              <a:rPr lang="en-US" dirty="0" smtClean="0"/>
              <a:t>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DTCF’nde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üyeliği</a:t>
            </a:r>
            <a:r>
              <a:rPr lang="en-US" dirty="0"/>
              <a:t> </a:t>
            </a:r>
            <a:r>
              <a:rPr lang="en-US" dirty="0" err="1"/>
              <a:t>yaptı</a:t>
            </a:r>
            <a:r>
              <a:rPr lang="en-US" dirty="0"/>
              <a:t>. İlk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eserlerinden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Ankara </a:t>
            </a:r>
            <a:r>
              <a:rPr lang="en-US" dirty="0" err="1"/>
              <a:t>Köyleri</a:t>
            </a:r>
            <a:r>
              <a:rPr lang="en-US" dirty="0"/>
              <a:t> </a:t>
            </a:r>
            <a:r>
              <a:rPr lang="en-US" dirty="0" err="1"/>
              <a:t>adındaki</a:t>
            </a:r>
            <a:r>
              <a:rPr lang="en-US" dirty="0"/>
              <a:t> </a:t>
            </a:r>
            <a:r>
              <a:rPr lang="en-US" dirty="0" err="1"/>
              <a:t>çalışması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döneme</a:t>
            </a:r>
            <a:r>
              <a:rPr lang="en-US" dirty="0"/>
              <a:t> </a:t>
            </a:r>
            <a:r>
              <a:rPr lang="en-US" dirty="0" err="1"/>
              <a:t>aitti</a:t>
            </a:r>
            <a:r>
              <a:rPr lang="en-US" dirty="0"/>
              <a:t> (</a:t>
            </a:r>
            <a:r>
              <a:rPr lang="en-US" dirty="0" err="1"/>
              <a:t>Etnometodolojik</a:t>
            </a:r>
            <a:r>
              <a:rPr lang="en-US" dirty="0"/>
              <a:t> </a:t>
            </a:r>
            <a:r>
              <a:rPr lang="en-US" dirty="0" err="1"/>
              <a:t>çalışmanın</a:t>
            </a:r>
            <a:r>
              <a:rPr lang="en-US" dirty="0"/>
              <a:t> </a:t>
            </a:r>
            <a:r>
              <a:rPr lang="en-US" dirty="0" err="1"/>
              <a:t>güzel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örneğidir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8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Berkes’in</a:t>
            </a:r>
            <a:r>
              <a:rPr lang="tr-TR" b="1" dirty="0" smtClean="0"/>
              <a:t> Biyografisi-2</a:t>
            </a:r>
            <a:endParaRPr lang="en-US" b="1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825624"/>
            <a:ext cx="9144000" cy="5032375"/>
          </a:xfrm>
        </p:spPr>
        <p:txBody>
          <a:bodyPr/>
          <a:lstStyle/>
          <a:p>
            <a:r>
              <a:rPr lang="en-US" dirty="0"/>
              <a:t>1948 </a:t>
            </a:r>
            <a:r>
              <a:rPr lang="en-US" dirty="0" err="1"/>
              <a:t>yılında</a:t>
            </a:r>
            <a:r>
              <a:rPr lang="en-US" dirty="0"/>
              <a:t> 3B </a:t>
            </a:r>
            <a:r>
              <a:rPr lang="en-US" dirty="0" err="1"/>
              <a:t>tasfiyesi</a:t>
            </a:r>
            <a:r>
              <a:rPr lang="en-US" dirty="0"/>
              <a:t> (</a:t>
            </a:r>
            <a:r>
              <a:rPr lang="en-US" dirty="0" err="1"/>
              <a:t>Behice</a:t>
            </a:r>
            <a:r>
              <a:rPr lang="en-US" dirty="0"/>
              <a:t> </a:t>
            </a:r>
            <a:r>
              <a:rPr lang="en-US" dirty="0" err="1"/>
              <a:t>Boran</a:t>
            </a:r>
            <a:r>
              <a:rPr lang="en-US" dirty="0"/>
              <a:t> - Nail </a:t>
            </a:r>
            <a:r>
              <a:rPr lang="en-US" dirty="0" err="1"/>
              <a:t>Petrev</a:t>
            </a:r>
            <a:r>
              <a:rPr lang="en-US" dirty="0"/>
              <a:t> </a:t>
            </a:r>
            <a:r>
              <a:rPr lang="en-US" dirty="0" err="1"/>
              <a:t>Boratav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</a:t>
            </a:r>
            <a:r>
              <a:rPr lang="en-US" dirty="0"/>
              <a:t>) </a:t>
            </a:r>
            <a:r>
              <a:rPr lang="en-US" dirty="0" err="1"/>
              <a:t>tasfiyelerinden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DTCF’deki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</a:t>
            </a:r>
            <a:r>
              <a:rPr lang="en-US" dirty="0"/>
              <a:t>. 1952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Kanada’ya</a:t>
            </a:r>
            <a:r>
              <a:rPr lang="en-US" dirty="0"/>
              <a:t> </a:t>
            </a:r>
            <a:r>
              <a:rPr lang="en-US" dirty="0" err="1"/>
              <a:t>giderek</a:t>
            </a:r>
            <a:r>
              <a:rPr lang="en-US" dirty="0"/>
              <a:t>, McGill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islam</a:t>
            </a:r>
            <a:r>
              <a:rPr lang="en-US" dirty="0"/>
              <a:t> </a:t>
            </a:r>
            <a:r>
              <a:rPr lang="en-US" dirty="0" err="1"/>
              <a:t>Araştırmaları</a:t>
            </a:r>
            <a:r>
              <a:rPr lang="en-US" dirty="0"/>
              <a:t> </a:t>
            </a:r>
            <a:r>
              <a:rPr lang="en-US" dirty="0" err="1"/>
              <a:t>Enstitüsü’nde</a:t>
            </a:r>
            <a:r>
              <a:rPr lang="en-US" dirty="0"/>
              <a:t> </a:t>
            </a:r>
            <a:r>
              <a:rPr lang="en-US" dirty="0" err="1"/>
              <a:t>profesör</a:t>
            </a:r>
            <a:r>
              <a:rPr lang="en-US" dirty="0"/>
              <a:t> </a:t>
            </a:r>
            <a:r>
              <a:rPr lang="en-US" dirty="0" err="1"/>
              <a:t>oldu</a:t>
            </a:r>
            <a:r>
              <a:rPr lang="en-US" dirty="0"/>
              <a:t>.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yazın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</a:t>
            </a:r>
            <a:r>
              <a:rPr lang="en-US" dirty="0"/>
              <a:t>. </a:t>
            </a:r>
            <a:r>
              <a:rPr lang="en-US" dirty="0" err="1"/>
              <a:t>Antik</a:t>
            </a:r>
            <a:r>
              <a:rPr lang="en-US" dirty="0"/>
              <a:t> </a:t>
            </a:r>
            <a:r>
              <a:rPr lang="en-US" dirty="0" err="1"/>
              <a:t>Yunan</a:t>
            </a:r>
            <a:r>
              <a:rPr lang="en-US" dirty="0"/>
              <a:t> </a:t>
            </a:r>
            <a:r>
              <a:rPr lang="en-US" dirty="0" err="1"/>
              <a:t>felsefesi</a:t>
            </a:r>
            <a:r>
              <a:rPr lang="en-US" dirty="0"/>
              <a:t> - </a:t>
            </a:r>
            <a:r>
              <a:rPr lang="en-US" dirty="0" err="1"/>
              <a:t>gençler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toplumbilimsel</a:t>
            </a:r>
            <a:r>
              <a:rPr lang="en-US" dirty="0"/>
              <a:t> </a:t>
            </a:r>
            <a:r>
              <a:rPr lang="en-US" dirty="0" err="1"/>
              <a:t>yazılar</a:t>
            </a:r>
            <a:r>
              <a:rPr lang="en-US" dirty="0"/>
              <a:t>,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bilimler</a:t>
            </a:r>
            <a:r>
              <a:rPr lang="en-US" dirty="0"/>
              <a:t> </a:t>
            </a:r>
            <a:r>
              <a:rPr lang="en-US" dirty="0" err="1"/>
              <a:t>yazıları</a:t>
            </a:r>
            <a:r>
              <a:rPr lang="en-US" dirty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</a:t>
            </a:r>
            <a:r>
              <a:rPr lang="en-US" dirty="0" err="1"/>
              <a:t>Yön</a:t>
            </a:r>
            <a:r>
              <a:rPr lang="en-US" dirty="0"/>
              <a:t> - </a:t>
            </a:r>
            <a:r>
              <a:rPr lang="en-US" dirty="0" err="1"/>
              <a:t>Kadro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düşün</a:t>
            </a:r>
            <a:r>
              <a:rPr lang="en-US" dirty="0"/>
              <a:t> </a:t>
            </a:r>
            <a:r>
              <a:rPr lang="en-US" dirty="0" err="1"/>
              <a:t>dergilerinde</a:t>
            </a:r>
            <a:r>
              <a:rPr lang="en-US" dirty="0"/>
              <a:t> </a:t>
            </a:r>
            <a:r>
              <a:rPr lang="en-US" dirty="0" err="1"/>
              <a:t>yayınlandı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817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Berkes’in</a:t>
            </a:r>
            <a:r>
              <a:rPr lang="tr-TR" b="1" dirty="0" smtClean="0"/>
              <a:t> Sosyolojisi</a:t>
            </a:r>
            <a:endParaRPr lang="en-US" b="1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825624"/>
            <a:ext cx="9144000" cy="5032375"/>
          </a:xfrm>
        </p:spPr>
        <p:txBody>
          <a:bodyPr/>
          <a:lstStyle/>
          <a:p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boyutlu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düşünürüdür</a:t>
            </a:r>
            <a:r>
              <a:rPr lang="en-US" dirty="0"/>
              <a:t>. “</a:t>
            </a:r>
            <a:r>
              <a:rPr lang="en-US" dirty="0" err="1"/>
              <a:t>Sosyoloji</a:t>
            </a:r>
            <a:r>
              <a:rPr lang="en-US" dirty="0"/>
              <a:t>; </a:t>
            </a:r>
            <a:r>
              <a:rPr lang="en-US" dirty="0" err="1"/>
              <a:t>köylerin</a:t>
            </a:r>
            <a:r>
              <a:rPr lang="en-US" dirty="0"/>
              <a:t> </a:t>
            </a:r>
            <a:r>
              <a:rPr lang="en-US" dirty="0" err="1"/>
              <a:t>coğrafya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etnografya</a:t>
            </a:r>
            <a:r>
              <a:rPr lang="en-US" dirty="0"/>
              <a:t>, </a:t>
            </a:r>
            <a:r>
              <a:rPr lang="en-US" dirty="0" err="1"/>
              <a:t>tarih</a:t>
            </a:r>
            <a:r>
              <a:rPr lang="en-US" dirty="0"/>
              <a:t>, </a:t>
            </a:r>
            <a:r>
              <a:rPr lang="en-US" dirty="0" err="1"/>
              <a:t>antropoloji</a:t>
            </a:r>
            <a:r>
              <a:rPr lang="en-US" dirty="0"/>
              <a:t> </a:t>
            </a:r>
            <a:r>
              <a:rPr lang="en-US" dirty="0" err="1"/>
              <a:t>ilimlerinin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hususlarda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araştırmalardan</a:t>
            </a:r>
            <a:r>
              <a:rPr lang="en-US" dirty="0"/>
              <a:t> </a:t>
            </a:r>
            <a:r>
              <a:rPr lang="en-US" dirty="0" err="1"/>
              <a:t>vardığı</a:t>
            </a:r>
            <a:r>
              <a:rPr lang="en-US" dirty="0"/>
              <a:t> </a:t>
            </a:r>
            <a:r>
              <a:rPr lang="en-US" dirty="0" err="1"/>
              <a:t>neticelerden</a:t>
            </a:r>
            <a:r>
              <a:rPr lang="en-US" dirty="0"/>
              <a:t> </a:t>
            </a:r>
            <a:r>
              <a:rPr lang="en-US" dirty="0" err="1"/>
              <a:t>faydalanır</a:t>
            </a:r>
            <a:r>
              <a:rPr lang="en-US" dirty="0"/>
              <a:t>, </a:t>
            </a:r>
            <a:r>
              <a:rPr lang="en-US" dirty="0" err="1"/>
              <a:t>fakat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işlerin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,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yapmaya</a:t>
            </a:r>
            <a:r>
              <a:rPr lang="en-US" dirty="0"/>
              <a:t> </a:t>
            </a:r>
            <a:r>
              <a:rPr lang="en-US" dirty="0" err="1"/>
              <a:t>kalkışmaz</a:t>
            </a:r>
            <a:r>
              <a:rPr lang="en-US" dirty="0"/>
              <a:t>.” (Berkes,1942) Chicago </a:t>
            </a:r>
            <a:r>
              <a:rPr lang="en-US" dirty="0" err="1"/>
              <a:t>okulundan</a:t>
            </a:r>
            <a:r>
              <a:rPr lang="en-US" dirty="0"/>
              <a:t> </a:t>
            </a:r>
            <a:r>
              <a:rPr lang="en-US" dirty="0" err="1"/>
              <a:t>etkilenmesi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, </a:t>
            </a:r>
            <a:r>
              <a:rPr lang="en-US" dirty="0" err="1"/>
              <a:t>istatistik</a:t>
            </a:r>
            <a:r>
              <a:rPr lang="en-US" dirty="0"/>
              <a:t> </a:t>
            </a:r>
            <a:r>
              <a:rPr lang="en-US" dirty="0" err="1"/>
              <a:t>biliminin</a:t>
            </a:r>
            <a:r>
              <a:rPr lang="en-US" dirty="0"/>
              <a:t> de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etmiş</a:t>
            </a:r>
            <a:r>
              <a:rPr lang="en-US" dirty="0"/>
              <a:t>, </a:t>
            </a:r>
            <a:r>
              <a:rPr lang="en-US" dirty="0" err="1"/>
              <a:t>olguları</a:t>
            </a:r>
            <a:r>
              <a:rPr lang="en-US" dirty="0"/>
              <a:t> </a:t>
            </a:r>
            <a:r>
              <a:rPr lang="en-US" dirty="0" err="1"/>
              <a:t>araştırırken</a:t>
            </a:r>
            <a:r>
              <a:rPr lang="en-US" dirty="0"/>
              <a:t> </a:t>
            </a:r>
            <a:r>
              <a:rPr lang="en-US" dirty="0" err="1"/>
              <a:t>olabildiğince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toplamaya</a:t>
            </a:r>
            <a:r>
              <a:rPr lang="en-US" dirty="0"/>
              <a:t>,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yapmaya</a:t>
            </a:r>
            <a:r>
              <a:rPr lang="en-US" dirty="0"/>
              <a:t> </a:t>
            </a:r>
            <a:r>
              <a:rPr lang="en-US" dirty="0" err="1"/>
              <a:t>özen</a:t>
            </a:r>
            <a:r>
              <a:rPr lang="en-US" dirty="0"/>
              <a:t> </a:t>
            </a:r>
            <a:r>
              <a:rPr lang="en-US" dirty="0" err="1"/>
              <a:t>göstermiştir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118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Berkes’in</a:t>
            </a:r>
            <a:r>
              <a:rPr lang="tr-TR" b="1" dirty="0" smtClean="0"/>
              <a:t> Köy Çalışması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4"/>
            <a:ext cx="9144000" cy="491574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(öncesinde İsmail Hüsrev’in 1934 yılında Türkiye Köy İktisadiyatı adlı bir çalışması bulunmaktadır</a:t>
            </a:r>
            <a:r>
              <a:rPr lang="tr-TR" dirty="0" smtClean="0"/>
              <a:t>)</a:t>
            </a:r>
          </a:p>
          <a:p>
            <a:r>
              <a:rPr lang="en-US" dirty="0" smtClean="0"/>
              <a:t>1942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DTCF’de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görevinde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,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tartışma</a:t>
            </a:r>
            <a:r>
              <a:rPr lang="en-US" dirty="0"/>
              <a:t> </a:t>
            </a:r>
            <a:r>
              <a:rPr lang="en-US" dirty="0" err="1"/>
              <a:t>barındırmanın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, </a:t>
            </a:r>
            <a:r>
              <a:rPr lang="en-US" dirty="0" err="1"/>
              <a:t>Ankara’da</a:t>
            </a:r>
            <a:r>
              <a:rPr lang="en-US" dirty="0"/>
              <a:t> </a:t>
            </a:r>
            <a:r>
              <a:rPr lang="en-US" dirty="0" err="1"/>
              <a:t>gelişen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değişen</a:t>
            </a:r>
            <a:r>
              <a:rPr lang="en-US" dirty="0"/>
              <a:t> </a:t>
            </a:r>
            <a:r>
              <a:rPr lang="en-US" dirty="0" err="1"/>
              <a:t>köylülük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muazzam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incelemedir</a:t>
            </a:r>
            <a:r>
              <a:rPr lang="en-US" dirty="0"/>
              <a:t>. 1940’lı </a:t>
            </a:r>
            <a:r>
              <a:rPr lang="en-US" dirty="0" err="1"/>
              <a:t>yıllar</a:t>
            </a:r>
            <a:r>
              <a:rPr lang="en-US" dirty="0"/>
              <a:t>,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Enstitüleri’nin</a:t>
            </a:r>
            <a:r>
              <a:rPr lang="en-US" dirty="0"/>
              <a:t> </a:t>
            </a:r>
            <a:r>
              <a:rPr lang="en-US" dirty="0" err="1"/>
              <a:t>geliştiği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yıllardır</a:t>
            </a:r>
            <a:r>
              <a:rPr lang="en-US" dirty="0"/>
              <a:t>. </a:t>
            </a:r>
            <a:r>
              <a:rPr lang="en-US" dirty="0" err="1"/>
              <a:t>Türkiye</a:t>
            </a:r>
            <a:r>
              <a:rPr lang="en-US" dirty="0"/>
              <a:t>, Atatürk </a:t>
            </a:r>
            <a:r>
              <a:rPr lang="en-US" dirty="0" err="1"/>
              <a:t>Devrimleri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beraber</a:t>
            </a:r>
            <a:r>
              <a:rPr lang="en-US" dirty="0"/>
              <a:t> </a:t>
            </a:r>
            <a:r>
              <a:rPr lang="en-US" dirty="0" err="1"/>
              <a:t>çağdaşlaşma</a:t>
            </a:r>
            <a:r>
              <a:rPr lang="en-US" dirty="0"/>
              <a:t> </a:t>
            </a:r>
            <a:r>
              <a:rPr lang="en-US" dirty="0" err="1"/>
              <a:t>yolunda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adımlar</a:t>
            </a:r>
            <a:r>
              <a:rPr lang="en-US" dirty="0"/>
              <a:t> </a:t>
            </a:r>
            <a:r>
              <a:rPr lang="en-US" dirty="0" err="1"/>
              <a:t>atmaktadır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Endüstriyel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- </a:t>
            </a:r>
            <a:r>
              <a:rPr lang="en-US" dirty="0" err="1"/>
              <a:t>teknikleri</a:t>
            </a:r>
            <a:r>
              <a:rPr lang="en-US" dirty="0"/>
              <a:t>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yaygınlaşmaya</a:t>
            </a:r>
            <a:r>
              <a:rPr lang="en-US" dirty="0"/>
              <a:t> </a:t>
            </a:r>
            <a:r>
              <a:rPr lang="en-US" dirty="0" err="1"/>
              <a:t>başlamıştır</a:t>
            </a:r>
            <a:r>
              <a:rPr lang="en-US" dirty="0"/>
              <a:t>. Bu </a:t>
            </a:r>
            <a:r>
              <a:rPr lang="en-US" dirty="0" err="1"/>
              <a:t>çerçevelerin</a:t>
            </a:r>
            <a:r>
              <a:rPr lang="en-US" dirty="0"/>
              <a:t> </a:t>
            </a:r>
            <a:r>
              <a:rPr lang="en-US" dirty="0" err="1"/>
              <a:t>ışığında</a:t>
            </a:r>
            <a:r>
              <a:rPr lang="en-US" dirty="0"/>
              <a:t>, </a:t>
            </a:r>
            <a:r>
              <a:rPr lang="en-US" dirty="0" err="1"/>
              <a:t>Bazı</a:t>
            </a:r>
            <a:r>
              <a:rPr lang="en-US" dirty="0"/>
              <a:t> Ankara </a:t>
            </a:r>
            <a:r>
              <a:rPr lang="en-US" dirty="0" err="1"/>
              <a:t>Köyleri</a:t>
            </a:r>
            <a:r>
              <a:rPr lang="en-US" dirty="0"/>
              <a:t> </a:t>
            </a:r>
            <a:r>
              <a:rPr lang="en-US" dirty="0" err="1"/>
              <a:t>çalışması</a:t>
            </a:r>
            <a:r>
              <a:rPr lang="en-US" dirty="0"/>
              <a:t>,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Köylülük’ün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değişime</a:t>
            </a:r>
            <a:r>
              <a:rPr lang="en-US" dirty="0"/>
              <a:t> </a:t>
            </a:r>
            <a:r>
              <a:rPr lang="en-US" dirty="0" err="1"/>
              <a:t>uğradığını</a:t>
            </a:r>
            <a:r>
              <a:rPr lang="en-US" dirty="0"/>
              <a:t> </a:t>
            </a:r>
            <a:r>
              <a:rPr lang="en-US" dirty="0" err="1"/>
              <a:t>görmeye</a:t>
            </a:r>
            <a:r>
              <a:rPr lang="en-US" dirty="0"/>
              <a:t> </a:t>
            </a:r>
            <a:r>
              <a:rPr lang="en-US" dirty="0" err="1"/>
              <a:t>çalışmaktadır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29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Bazı Ankara Köyleri Çalışması-1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4"/>
            <a:ext cx="8964488" cy="5032375"/>
          </a:xfrm>
        </p:spPr>
        <p:txBody>
          <a:bodyPr/>
          <a:lstStyle/>
          <a:p>
            <a:r>
              <a:rPr lang="en-US" dirty="0" err="1"/>
              <a:t>Öncelikle</a:t>
            </a:r>
            <a:r>
              <a:rPr lang="en-US" dirty="0"/>
              <a:t> </a:t>
            </a:r>
            <a:r>
              <a:rPr lang="en-US" dirty="0" err="1"/>
              <a:t>araştırmanın</a:t>
            </a:r>
            <a:r>
              <a:rPr lang="en-US" dirty="0"/>
              <a:t> 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Bölümü’nde</a:t>
            </a:r>
            <a:r>
              <a:rPr lang="en-US" dirty="0"/>
              <a:t> </a:t>
            </a:r>
            <a:r>
              <a:rPr lang="en-US" dirty="0" err="1"/>
              <a:t>Niyazi</a:t>
            </a:r>
            <a:r>
              <a:rPr lang="en-US" dirty="0"/>
              <a:t> </a:t>
            </a:r>
            <a:r>
              <a:rPr lang="en-US" dirty="0" err="1"/>
              <a:t>Berkes</a:t>
            </a:r>
            <a:r>
              <a:rPr lang="en-US" dirty="0"/>
              <a:t>, </a:t>
            </a:r>
            <a:r>
              <a:rPr lang="en-US" dirty="0" err="1"/>
              <a:t>çalışmasının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inceliklerini</a:t>
            </a:r>
            <a:r>
              <a:rPr lang="en-US" dirty="0"/>
              <a:t> </a:t>
            </a:r>
            <a:r>
              <a:rPr lang="en-US" dirty="0" err="1"/>
              <a:t>sosyolojik</a:t>
            </a:r>
            <a:r>
              <a:rPr lang="en-US" dirty="0"/>
              <a:t> </a:t>
            </a:r>
            <a:r>
              <a:rPr lang="en-US" dirty="0" err="1"/>
              <a:t>açıdan</a:t>
            </a:r>
            <a:r>
              <a:rPr lang="en-US" dirty="0"/>
              <a:t> </a:t>
            </a:r>
            <a:r>
              <a:rPr lang="en-US" dirty="0" err="1"/>
              <a:t>anlatmaya</a:t>
            </a:r>
            <a:r>
              <a:rPr lang="en-US" dirty="0"/>
              <a:t> </a:t>
            </a:r>
            <a:r>
              <a:rPr lang="en-US" dirty="0" err="1"/>
              <a:t>çalışmış</a:t>
            </a:r>
            <a:r>
              <a:rPr lang="en-US" dirty="0"/>
              <a:t>,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sosyolojisini</a:t>
            </a:r>
            <a:r>
              <a:rPr lang="en-US" dirty="0"/>
              <a:t> </a:t>
            </a:r>
            <a:r>
              <a:rPr lang="en-US" dirty="0" err="1"/>
              <a:t>açıklamış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eleştirilerini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getirmiştir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Biz </a:t>
            </a:r>
            <a:r>
              <a:rPr lang="en-US" dirty="0" err="1"/>
              <a:t>kağnının</a:t>
            </a:r>
            <a:r>
              <a:rPr lang="en-US" dirty="0"/>
              <a:t> </a:t>
            </a:r>
            <a:r>
              <a:rPr lang="en-US" dirty="0" err="1"/>
              <a:t>menşe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tekamülünü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köyde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hayattaki</a:t>
            </a:r>
            <a:r>
              <a:rPr lang="en-US" dirty="0"/>
              <a:t> </a:t>
            </a:r>
            <a:r>
              <a:rPr lang="en-US" dirty="0" err="1"/>
              <a:t>rolünü</a:t>
            </a:r>
            <a:r>
              <a:rPr lang="en-US" dirty="0"/>
              <a:t> </a:t>
            </a:r>
            <a:r>
              <a:rPr lang="en-US" dirty="0" err="1"/>
              <a:t>araştırmakla</a:t>
            </a:r>
            <a:r>
              <a:rPr lang="en-US" dirty="0"/>
              <a:t> </a:t>
            </a:r>
            <a:r>
              <a:rPr lang="en-US" dirty="0" err="1"/>
              <a:t>ilgiliyiz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468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Bazı Ankara Köyleri Çalışması-2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4"/>
            <a:ext cx="9144000" cy="5032375"/>
          </a:xfrm>
        </p:spPr>
        <p:txBody>
          <a:bodyPr/>
          <a:lstStyle/>
          <a:p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Sosyolojisinin</a:t>
            </a:r>
            <a:r>
              <a:rPr lang="en-US" dirty="0"/>
              <a:t> ‘</a:t>
            </a:r>
            <a:r>
              <a:rPr lang="en-US" dirty="0" err="1"/>
              <a:t>Köycülük</a:t>
            </a:r>
            <a:r>
              <a:rPr lang="en-US" dirty="0"/>
              <a:t>’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getirmektedir</a:t>
            </a:r>
            <a:r>
              <a:rPr lang="en-US" dirty="0"/>
              <a:t>. </a:t>
            </a:r>
            <a:r>
              <a:rPr lang="en-US" dirty="0" err="1"/>
              <a:t>Köycülüğün</a:t>
            </a:r>
            <a:r>
              <a:rPr lang="en-US" dirty="0"/>
              <a:t>, </a:t>
            </a:r>
            <a:r>
              <a:rPr lang="en-US" dirty="0" err="1"/>
              <a:t>köye</a:t>
            </a:r>
            <a:r>
              <a:rPr lang="en-US" dirty="0"/>
              <a:t> </a:t>
            </a:r>
            <a:r>
              <a:rPr lang="en-US" dirty="0" err="1"/>
              <a:t>rehberlik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gayesinin</a:t>
            </a:r>
            <a:r>
              <a:rPr lang="en-US" dirty="0"/>
              <a:t> </a:t>
            </a:r>
            <a:r>
              <a:rPr lang="en-US" dirty="0" err="1"/>
              <a:t>bulunduğunu</a:t>
            </a:r>
            <a:r>
              <a:rPr lang="en-US" dirty="0"/>
              <a:t>, </a:t>
            </a:r>
            <a:r>
              <a:rPr lang="en-US" dirty="0" err="1"/>
              <a:t>köyü</a:t>
            </a:r>
            <a:r>
              <a:rPr lang="en-US" dirty="0"/>
              <a:t> </a:t>
            </a:r>
            <a:r>
              <a:rPr lang="en-US" dirty="0" err="1"/>
              <a:t>ilerletme</a:t>
            </a:r>
            <a:r>
              <a:rPr lang="en-US" dirty="0"/>
              <a:t>, </a:t>
            </a:r>
            <a:r>
              <a:rPr lang="en-US" dirty="0" err="1"/>
              <a:t>köyü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amaçlarının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söylemekte</a:t>
            </a:r>
            <a:r>
              <a:rPr lang="en-US" dirty="0"/>
              <a:t>; </a:t>
            </a: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sosyolojik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tavır</a:t>
            </a:r>
            <a:r>
              <a:rPr lang="en-US" dirty="0"/>
              <a:t>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sürmektedir</a:t>
            </a:r>
            <a:r>
              <a:rPr lang="en-US" dirty="0"/>
              <a:t>. </a:t>
            </a:r>
            <a:r>
              <a:rPr lang="en-US" dirty="0" err="1"/>
              <a:t>Köycülüğün</a:t>
            </a:r>
            <a:r>
              <a:rPr lang="en-US" dirty="0"/>
              <a:t>, </a:t>
            </a:r>
            <a:r>
              <a:rPr lang="en-US" dirty="0" err="1"/>
              <a:t>köyü</a:t>
            </a:r>
            <a:r>
              <a:rPr lang="en-US" dirty="0"/>
              <a:t> </a:t>
            </a:r>
            <a:r>
              <a:rPr lang="en-US" dirty="0" err="1"/>
              <a:t>tanıtma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onu</a:t>
            </a:r>
            <a:r>
              <a:rPr lang="en-US" dirty="0"/>
              <a:t> </a:t>
            </a:r>
            <a:r>
              <a:rPr lang="en-US" dirty="0" err="1"/>
              <a:t>idealleştirme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söylemiştir</a:t>
            </a:r>
            <a:r>
              <a:rPr lang="en-US" dirty="0"/>
              <a:t>. </a:t>
            </a:r>
            <a:r>
              <a:rPr lang="en-US" dirty="0" err="1"/>
              <a:t>Sosyolojinin</a:t>
            </a:r>
            <a:r>
              <a:rPr lang="en-US" dirty="0"/>
              <a:t> </a:t>
            </a:r>
            <a:r>
              <a:rPr lang="en-US" dirty="0" err="1"/>
              <a:t>böyle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gayesinin</a:t>
            </a:r>
            <a:r>
              <a:rPr lang="en-US" dirty="0"/>
              <a:t> </a:t>
            </a:r>
            <a:r>
              <a:rPr lang="en-US" dirty="0" err="1"/>
              <a:t>olmaması</a:t>
            </a:r>
            <a:r>
              <a:rPr lang="en-US" dirty="0"/>
              <a:t> </a:t>
            </a:r>
            <a:r>
              <a:rPr lang="en-US" dirty="0" err="1"/>
              <a:t>gerektiğini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33115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2960" y="1"/>
            <a:ext cx="7543800" cy="836712"/>
          </a:xfrm>
        </p:spPr>
        <p:txBody>
          <a:bodyPr/>
          <a:lstStyle/>
          <a:p>
            <a:r>
              <a:rPr lang="tr-TR" b="1" dirty="0" smtClean="0"/>
              <a:t>Bazı Ankara Köyleri Çalışması-3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836712"/>
            <a:ext cx="9143999" cy="6192688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Berkes’e</a:t>
            </a:r>
            <a:r>
              <a:rPr lang="tr-TR" dirty="0" smtClean="0"/>
              <a:t> göre köy çalışmalarında </a:t>
            </a:r>
            <a:r>
              <a:rPr lang="en-US" dirty="0" err="1" smtClean="0"/>
              <a:t>köy</a:t>
            </a:r>
            <a:r>
              <a:rPr lang="en-US" dirty="0" smtClean="0"/>
              <a:t> </a:t>
            </a:r>
            <a:r>
              <a:rPr lang="en-US" dirty="0" err="1"/>
              <a:t>cemaati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(</a:t>
            </a:r>
            <a:r>
              <a:rPr lang="en-US" dirty="0" err="1"/>
              <a:t>ekonomik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, </a:t>
            </a:r>
            <a:r>
              <a:rPr lang="en-US" dirty="0" err="1"/>
              <a:t>akrabalar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, </a:t>
            </a:r>
            <a:r>
              <a:rPr lang="en-US" dirty="0" err="1"/>
              <a:t>nesnelerle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, </a:t>
            </a:r>
            <a:r>
              <a:rPr lang="en-US" dirty="0" err="1"/>
              <a:t>toprakla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,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, </a:t>
            </a:r>
            <a:r>
              <a:rPr lang="en-US" dirty="0" err="1"/>
              <a:t>ritüeller</a:t>
            </a:r>
            <a:r>
              <a:rPr lang="en-US" dirty="0"/>
              <a:t>) </a:t>
            </a:r>
            <a:r>
              <a:rPr lang="en-US" dirty="0" err="1"/>
              <a:t>teker</a:t>
            </a:r>
            <a:r>
              <a:rPr lang="en-US" dirty="0"/>
              <a:t> </a:t>
            </a:r>
            <a:r>
              <a:rPr lang="en-US" dirty="0" err="1"/>
              <a:t>teker</a:t>
            </a:r>
            <a:r>
              <a:rPr lang="en-US" dirty="0"/>
              <a:t> </a:t>
            </a:r>
            <a:r>
              <a:rPr lang="en-US" dirty="0" err="1" smtClean="0"/>
              <a:t>incele</a:t>
            </a:r>
            <a:r>
              <a:rPr lang="tr-TR" dirty="0" err="1" smtClean="0"/>
              <a:t>nmelidir</a:t>
            </a:r>
            <a:r>
              <a:rPr lang="tr-TR" dirty="0" smtClean="0"/>
              <a:t>.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dirty="0" err="1" smtClean="0"/>
              <a:t>köy</a:t>
            </a:r>
            <a:r>
              <a:rPr lang="tr-TR" dirty="0" err="1" smtClean="0"/>
              <a:t>lere</a:t>
            </a:r>
            <a:r>
              <a:rPr lang="tr-TR" dirty="0" smtClean="0"/>
              <a:t> nasıl yansıdığı </a:t>
            </a:r>
            <a:r>
              <a:rPr lang="en-US" dirty="0" smtClean="0"/>
              <a:t>da </a:t>
            </a:r>
            <a:r>
              <a:rPr lang="en-US" dirty="0" err="1"/>
              <a:t>araştırmalıdır</a:t>
            </a:r>
            <a:r>
              <a:rPr lang="en-US" dirty="0"/>
              <a:t>.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, </a:t>
            </a:r>
            <a:r>
              <a:rPr lang="en-US" dirty="0" err="1"/>
              <a:t>köyler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ilişkilerin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şekillendiğini</a:t>
            </a:r>
            <a:r>
              <a:rPr lang="en-US" dirty="0"/>
              <a:t> de </a:t>
            </a:r>
            <a:r>
              <a:rPr lang="en-US" dirty="0" err="1"/>
              <a:t>incelemedir</a:t>
            </a:r>
            <a:r>
              <a:rPr lang="en-US" dirty="0"/>
              <a:t>. </a:t>
            </a:r>
            <a:r>
              <a:rPr lang="tr-TR" dirty="0" smtClean="0"/>
              <a:t> </a:t>
            </a:r>
            <a:r>
              <a:rPr lang="tr-TR" dirty="0" err="1" smtClean="0"/>
              <a:t>Berkes</a:t>
            </a:r>
            <a:r>
              <a:rPr lang="tr-TR" dirty="0" smtClean="0"/>
              <a:t> </a:t>
            </a:r>
            <a:r>
              <a:rPr lang="en-US" dirty="0" smtClean="0"/>
              <a:t>Ankara </a:t>
            </a:r>
            <a:r>
              <a:rPr lang="en-US" dirty="0" err="1"/>
              <a:t>Köyleri’ni</a:t>
            </a:r>
            <a:r>
              <a:rPr lang="en-US" dirty="0"/>
              <a:t> </a:t>
            </a:r>
            <a:r>
              <a:rPr lang="tr-TR" dirty="0" smtClean="0"/>
              <a:t>aşağıdaki başlıklarla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tr-TR" dirty="0" smtClean="0"/>
              <a:t>eder.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Mevki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/>
              <a:t>Vasıflar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smtClean="0"/>
              <a:t>–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İşlerin</a:t>
            </a:r>
            <a:r>
              <a:rPr lang="en-US" dirty="0" smtClean="0"/>
              <a:t> </a:t>
            </a:r>
            <a:r>
              <a:rPr lang="en-US" dirty="0" err="1"/>
              <a:t>Tanzimi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Bölümü</a:t>
            </a:r>
            <a:r>
              <a:rPr lang="en-US" dirty="0"/>
              <a:t> </a:t>
            </a:r>
            <a:r>
              <a:rPr lang="en-US" dirty="0" smtClean="0"/>
              <a:t>–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Aletler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Teknikler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Aile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/>
              <a:t>Akrabalık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Evlilik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928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958</TotalTime>
  <Words>1376</Words>
  <Application>Microsoft Office PowerPoint</Application>
  <PresentationFormat>Ekran Gösterisi (4:3)</PresentationFormat>
  <Paragraphs>51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NİYAZİ BERKES: KÖY ÇALIŞMALARI</vt:lpstr>
      <vt:lpstr>BAZI ANKARA KÖYLERİ ÜZERİNE BİR ÇALIŞMA</vt:lpstr>
      <vt:lpstr>Berkes’in Biyografisi-1</vt:lpstr>
      <vt:lpstr>Berkes’in Biyografisi-2</vt:lpstr>
      <vt:lpstr>Berkes’in Sosyolojisi</vt:lpstr>
      <vt:lpstr>Berkes’in Köy Çalışması</vt:lpstr>
      <vt:lpstr>Bazı Ankara Köyleri Çalışması-1</vt:lpstr>
      <vt:lpstr>Bazı Ankara Köyleri Çalışması-2</vt:lpstr>
      <vt:lpstr>Bazı Ankara Köyleri Çalışması-3</vt:lpstr>
      <vt:lpstr>Bazı Ankara Köyleri Çalışması-4</vt:lpstr>
      <vt:lpstr>Bazı Ankara Köyleri Çalışması-5</vt:lpstr>
      <vt:lpstr>Bazı Ankara Köyleri Çalışması-6</vt:lpstr>
      <vt:lpstr>Bazı Ankara Köyleri Çalışması-7</vt:lpstr>
      <vt:lpstr>Bazı Ankara Köyleri Çalışması-8</vt:lpstr>
      <vt:lpstr>Bazı Ankara Köyleri Çalışması-9</vt:lpstr>
      <vt:lpstr>Bazı Ankara Köyleri Çalışması-10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Kapitalizm ve Köylülük ağalar, üretenler, patronlar</dc:title>
  <dc:creator>Hayriye Erbaş</dc:creator>
  <cp:lastModifiedBy>Windows Kullanıcısı</cp:lastModifiedBy>
  <dcterms:created xsi:type="dcterms:W3CDTF">2019-04-27T18:39:02Z</dcterms:created>
  <dcterms:modified xsi:type="dcterms:W3CDTF">2020-03-31T15:18:13Z</dcterms:modified>
</cp:coreProperties>
</file>