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E58C-817B-4D74-94EF-44B81E0C819A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62DC-3487-4138-BD7B-D8D4165D90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788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E58C-817B-4D74-94EF-44B81E0C819A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62DC-3487-4138-BD7B-D8D4165D90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6583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E58C-817B-4D74-94EF-44B81E0C819A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62DC-3487-4138-BD7B-D8D4165D90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6768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E58C-817B-4D74-94EF-44B81E0C819A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62DC-3487-4138-BD7B-D8D4165D90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8077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E58C-817B-4D74-94EF-44B81E0C819A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62DC-3487-4138-BD7B-D8D4165D90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9079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E58C-817B-4D74-94EF-44B81E0C819A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62DC-3487-4138-BD7B-D8D4165D90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9541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E58C-817B-4D74-94EF-44B81E0C819A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62DC-3487-4138-BD7B-D8D4165D90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3175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E58C-817B-4D74-94EF-44B81E0C819A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62DC-3487-4138-BD7B-D8D4165D90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6455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E58C-817B-4D74-94EF-44B81E0C819A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62DC-3487-4138-BD7B-D8D4165D90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115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E58C-817B-4D74-94EF-44B81E0C819A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62DC-3487-4138-BD7B-D8D4165D90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7605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E58C-817B-4D74-94EF-44B81E0C819A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62DC-3487-4138-BD7B-D8D4165D90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5738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2E58C-817B-4D74-94EF-44B81E0C819A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A62DC-3487-4138-BD7B-D8D4165D90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503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aucher's_disease" TargetMode="External"/><Relationship Id="rId2" Type="http://schemas.openxmlformats.org/officeDocument/2006/relationships/hyperlink" Target="http://en.wikipedia.org/wiki/Taliglucerase_alf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uPont" TargetMode="External"/><Relationship Id="rId2" Type="http://schemas.openxmlformats.org/officeDocument/2006/relationships/hyperlink" Target="http://en.wikipedia.org/wiki/Syngent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Bayer_CropScience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Biyoteknoloji</a:t>
            </a:r>
            <a:r>
              <a:rPr lang="tr-TR" dirty="0" smtClean="0"/>
              <a:t> için Mikrobiyoloji 1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9112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23593" y="1196752"/>
            <a:ext cx="6777317" cy="4608512"/>
          </a:xfrm>
        </p:spPr>
        <p:txBody>
          <a:bodyPr>
            <a:normAutofit fontScale="92500" lnSpcReduction="10000"/>
          </a:bodyPr>
          <a:lstStyle/>
          <a:p>
            <a:r>
              <a:rPr lang="tr-TR" dirty="0" err="1" smtClean="0"/>
              <a:t>Transgenik</a:t>
            </a:r>
            <a:r>
              <a:rPr lang="tr-TR" dirty="0" smtClean="0"/>
              <a:t> havuçlar </a:t>
            </a:r>
            <a:r>
              <a:rPr lang="en-US" dirty="0" err="1">
                <a:hlinkClick r:id="rId2" tooltip="Taliglucerase alfa"/>
              </a:rPr>
              <a:t>Taliglucerase</a:t>
            </a:r>
            <a:r>
              <a:rPr lang="en-US" dirty="0">
                <a:hlinkClick r:id="rId2" tooltip="Taliglucerase alfa"/>
              </a:rPr>
              <a:t> </a:t>
            </a:r>
            <a:r>
              <a:rPr lang="en-US" dirty="0" err="1">
                <a:hlinkClick r:id="rId2" tooltip="Taliglucerase alfa"/>
              </a:rPr>
              <a:t>alfa</a:t>
            </a:r>
            <a:r>
              <a:rPr lang="en-US" dirty="0"/>
              <a:t> </a:t>
            </a:r>
            <a:r>
              <a:rPr lang="tr-TR" dirty="0" smtClean="0"/>
              <a:t>ilacını üretecek şekilde düzenlenmişlerdir.</a:t>
            </a:r>
          </a:p>
          <a:p>
            <a:endParaRPr lang="tr-TR" dirty="0"/>
          </a:p>
          <a:p>
            <a:r>
              <a:rPr lang="tr-TR" dirty="0" smtClean="0"/>
              <a:t>Söz konusu ilaç, </a:t>
            </a:r>
            <a:r>
              <a:rPr lang="en-US" dirty="0" err="1" smtClean="0">
                <a:hlinkClick r:id="rId3" tooltip="Gaucher's disease"/>
              </a:rPr>
              <a:t>Gaucher's</a:t>
            </a:r>
            <a:r>
              <a:rPr lang="tr-TR" dirty="0" smtClean="0"/>
              <a:t> hastalığının tedavisinde kullanılmaktadır.</a:t>
            </a:r>
          </a:p>
          <a:p>
            <a:endParaRPr lang="tr-TR" dirty="0"/>
          </a:p>
          <a:p>
            <a:r>
              <a:rPr lang="tr-TR" dirty="0" smtClean="0"/>
              <a:t>Fotosentez kapasitesi arttırılmış bitkiler</a:t>
            </a:r>
          </a:p>
          <a:p>
            <a:endParaRPr lang="tr-TR" dirty="0" smtClean="0"/>
          </a:p>
          <a:p>
            <a:r>
              <a:rPr lang="tr-TR" dirty="0" err="1" smtClean="0"/>
              <a:t>Bioluminescence</a:t>
            </a:r>
            <a:r>
              <a:rPr lang="tr-TR" dirty="0" smtClean="0"/>
              <a:t> bitkiler</a:t>
            </a:r>
          </a:p>
          <a:p>
            <a:pPr marL="68580" indent="0">
              <a:buNone/>
            </a:pPr>
            <a:endParaRPr lang="tr-TR" dirty="0"/>
          </a:p>
          <a:p>
            <a:r>
              <a:rPr lang="tr-TR" dirty="0" smtClean="0"/>
              <a:t>Azot </a:t>
            </a:r>
            <a:r>
              <a:rPr lang="tr-TR" dirty="0" err="1" smtClean="0"/>
              <a:t>fiksasyonu</a:t>
            </a:r>
            <a:r>
              <a:rPr lang="tr-TR" dirty="0" smtClean="0"/>
              <a:t> arttırılmış bitkiler</a:t>
            </a:r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18072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67490" y="1027664"/>
            <a:ext cx="7024744" cy="241096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Ekonomik Değerlendirmesi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95601" y="1700809"/>
            <a:ext cx="6777317" cy="4131821"/>
          </a:xfrm>
        </p:spPr>
        <p:txBody>
          <a:bodyPr>
            <a:normAutofit fontScale="55000" lnSpcReduction="20000"/>
          </a:bodyPr>
          <a:lstStyle/>
          <a:p>
            <a:r>
              <a:rPr lang="tr-TR" dirty="0" err="1" smtClean="0"/>
              <a:t>Biyoteknolojik</a:t>
            </a:r>
            <a:r>
              <a:rPr lang="tr-TR" dirty="0" smtClean="0"/>
              <a:t> üretimi yapılan tohumların tek başına değeri 2011 yılında </a:t>
            </a:r>
            <a:r>
              <a:rPr lang="en-US" dirty="0"/>
              <a:t>$</a:t>
            </a:r>
            <a:r>
              <a:rPr lang="en-US" dirty="0" smtClean="0"/>
              <a:t>13.2</a:t>
            </a:r>
            <a:r>
              <a:rPr lang="tr-TR" dirty="0" smtClean="0"/>
              <a:t> milyar dolar iken, pamuk, mısır ve soya fasulyesinin yıllık sağladığı kazanç yaklaşık </a:t>
            </a:r>
            <a:r>
              <a:rPr lang="en-US" dirty="0"/>
              <a:t>$160 </a:t>
            </a:r>
            <a:r>
              <a:rPr lang="tr-TR" dirty="0" err="1" smtClean="0"/>
              <a:t>milyar’dır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GMO tohumlarından en büyük kazancı sağlayan firma, </a:t>
            </a:r>
            <a:r>
              <a:rPr lang="tr-TR" dirty="0" err="1" smtClean="0"/>
              <a:t>Monsanto’dur</a:t>
            </a:r>
            <a:r>
              <a:rPr lang="tr-TR" dirty="0" smtClean="0"/>
              <a:t>.</a:t>
            </a:r>
          </a:p>
          <a:p>
            <a:pPr marL="68580" indent="0">
              <a:buNone/>
            </a:pPr>
            <a:endParaRPr lang="tr-TR" dirty="0" smtClean="0"/>
          </a:p>
          <a:p>
            <a:r>
              <a:rPr lang="tr-TR" dirty="0" smtClean="0"/>
              <a:t>2007 yılında </a:t>
            </a:r>
            <a:r>
              <a:rPr lang="tr-TR" dirty="0" err="1" smtClean="0"/>
              <a:t>Monsanto’ya</a:t>
            </a:r>
            <a:r>
              <a:rPr lang="tr-TR" dirty="0" smtClean="0"/>
              <a:t> ait ürünler dünya genelinde 1,000,000 km2’lik alana ekilmiştir. </a:t>
            </a:r>
          </a:p>
          <a:p>
            <a:endParaRPr lang="tr-TR" dirty="0"/>
          </a:p>
          <a:p>
            <a:r>
              <a:rPr lang="tr-TR" dirty="0" smtClean="0"/>
              <a:t>Bu oran 2006 yılına kıyasla %13 artış anlamına gelmektedir.</a:t>
            </a:r>
          </a:p>
          <a:p>
            <a:pPr marL="68580" indent="0">
              <a:buNone/>
            </a:pPr>
            <a:endParaRPr lang="tr-TR" dirty="0" smtClean="0"/>
          </a:p>
          <a:p>
            <a:r>
              <a:rPr lang="tr-TR" dirty="0" err="1" smtClean="0"/>
              <a:t>Monsanto’yu</a:t>
            </a:r>
            <a:r>
              <a:rPr lang="tr-TR" dirty="0" smtClean="0"/>
              <a:t> takip eden diğer şirketler ise; </a:t>
            </a:r>
            <a:r>
              <a:rPr lang="en-US" dirty="0">
                <a:hlinkClick r:id="rId2" tooltip="Syngenta"/>
              </a:rPr>
              <a:t>Syngenta</a:t>
            </a:r>
            <a:r>
              <a:rPr lang="en-US" dirty="0"/>
              <a:t>, </a:t>
            </a:r>
            <a:r>
              <a:rPr lang="en-US" dirty="0" smtClean="0">
                <a:hlinkClick r:id="rId3" tooltip="DuPont"/>
              </a:rPr>
              <a:t>DuPont</a:t>
            </a:r>
            <a:r>
              <a:rPr lang="tr-TR" dirty="0" smtClean="0"/>
              <a:t> ve </a:t>
            </a:r>
            <a:r>
              <a:rPr lang="en-US" dirty="0"/>
              <a:t>and </a:t>
            </a:r>
            <a:r>
              <a:rPr lang="en-US" dirty="0">
                <a:hlinkClick r:id="rId4" tooltip="Bayer CropScience"/>
              </a:rPr>
              <a:t>Bayer </a:t>
            </a:r>
            <a:r>
              <a:rPr lang="en-US" dirty="0" err="1" smtClean="0">
                <a:hlinkClick r:id="rId4" tooltip="Bayer CropScience"/>
              </a:rPr>
              <a:t>CropScience</a:t>
            </a:r>
            <a:r>
              <a:rPr lang="tr-TR" dirty="0" smtClean="0"/>
              <a:t>’</a:t>
            </a:r>
            <a:r>
              <a:rPr lang="tr-TR" dirty="0" err="1" smtClean="0"/>
              <a:t>dir</a:t>
            </a:r>
            <a:r>
              <a:rPr lang="tr-TR" dirty="0" smtClean="0"/>
              <a:t>.</a:t>
            </a:r>
          </a:p>
          <a:p>
            <a:pPr marL="68580" indent="0">
              <a:buNone/>
            </a:pPr>
            <a:endParaRPr lang="tr-TR" dirty="0" smtClean="0"/>
          </a:p>
          <a:p>
            <a:r>
              <a:rPr lang="en-US" dirty="0"/>
              <a:t>European Joint Research </a:t>
            </a:r>
            <a:r>
              <a:rPr lang="en-US" dirty="0" smtClean="0"/>
              <a:t>Commission</a:t>
            </a:r>
            <a:r>
              <a:rPr lang="tr-TR" dirty="0" smtClean="0"/>
              <a:t>’un yaptığı araştırmaya göre, 2015 yılında pazara sürülecek olan GM bitkilerin yaklaşık %40’ının Asya’da yetiştirileceği tahmin edilmiştir.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00891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67493" y="1196753"/>
            <a:ext cx="6777317" cy="4635877"/>
          </a:xfrm>
        </p:spPr>
        <p:txBody>
          <a:bodyPr>
            <a:normAutofit/>
          </a:bodyPr>
          <a:lstStyle/>
          <a:p>
            <a:r>
              <a:rPr lang="tr-TR" sz="2000" dirty="0"/>
              <a:t>Mısır açısından durumu değerlendirir isek, </a:t>
            </a:r>
            <a:r>
              <a:rPr lang="en-US" sz="2000" dirty="0"/>
              <a:t>Monsanto</a:t>
            </a:r>
            <a:r>
              <a:rPr lang="tr-TR" sz="2000" dirty="0"/>
              <a:t>’</a:t>
            </a:r>
            <a:r>
              <a:rPr lang="tr-TR" sz="2000" dirty="0" err="1"/>
              <a:t>nun</a:t>
            </a:r>
            <a:r>
              <a:rPr lang="tr-TR" sz="2000" dirty="0"/>
              <a:t> </a:t>
            </a:r>
            <a:r>
              <a:rPr lang="en-US" sz="2000" dirty="0"/>
              <a:t>triple-stack </a:t>
            </a:r>
            <a:r>
              <a:rPr lang="en-US" sz="2000" dirty="0"/>
              <a:t>corn</a:t>
            </a:r>
            <a:r>
              <a:rPr lang="tr-TR" sz="2000" dirty="0"/>
              <a:t>’u (</a:t>
            </a:r>
            <a:r>
              <a:rPr lang="en-US" sz="2000" dirty="0"/>
              <a:t>Roundup Ready 2-weed control technology </a:t>
            </a:r>
            <a:r>
              <a:rPr lang="tr-TR" sz="2000" dirty="0"/>
              <a:t>ile</a:t>
            </a:r>
            <a:r>
              <a:rPr lang="en-US" sz="2000" dirty="0"/>
              <a:t> </a:t>
            </a:r>
            <a:r>
              <a:rPr lang="en-US" sz="2000" dirty="0" err="1"/>
              <a:t>YieldGard</a:t>
            </a:r>
            <a:r>
              <a:rPr lang="en-US" sz="2000" dirty="0"/>
              <a:t> (</a:t>
            </a:r>
            <a:r>
              <a:rPr lang="en-US" sz="2000" dirty="0" err="1"/>
              <a:t>Bt</a:t>
            </a:r>
            <a:r>
              <a:rPr lang="en-US" sz="2000" dirty="0"/>
              <a:t>) Corn Borer </a:t>
            </a:r>
            <a:r>
              <a:rPr lang="tr-TR" sz="2000" dirty="0"/>
              <a:t>ve</a:t>
            </a:r>
            <a:r>
              <a:rPr lang="en-US" sz="2000" dirty="0"/>
              <a:t> </a:t>
            </a:r>
            <a:r>
              <a:rPr lang="en-US" sz="2000" dirty="0" err="1"/>
              <a:t>YieldGard</a:t>
            </a:r>
            <a:r>
              <a:rPr lang="en-US" sz="2000" dirty="0"/>
              <a:t> Rootworm </a:t>
            </a:r>
            <a:r>
              <a:rPr lang="tr-TR" sz="2000" dirty="0"/>
              <a:t>böcek kontrolünün hepsini içeren bir üründür) ABD’de en çok satan üründür.</a:t>
            </a:r>
          </a:p>
          <a:p>
            <a:pPr marL="68580" indent="0">
              <a:buNone/>
            </a:pPr>
            <a:endParaRPr lang="tr-TR" sz="2000" dirty="0"/>
          </a:p>
          <a:p>
            <a:r>
              <a:rPr lang="tr-TR" sz="2000" dirty="0"/>
              <a:t>ABD’de mısır eken çiftçiler 2008 yılında </a:t>
            </a:r>
            <a:r>
              <a:rPr lang="en-US" sz="2000" dirty="0"/>
              <a:t>130,000 </a:t>
            </a:r>
            <a:r>
              <a:rPr lang="en-US" sz="2000" dirty="0"/>
              <a:t>km</a:t>
            </a:r>
            <a:r>
              <a:rPr lang="en-US" sz="2000" baseline="30000" dirty="0"/>
              <a:t>2</a:t>
            </a:r>
            <a:r>
              <a:rPr lang="tr-TR" sz="2000" dirty="0"/>
              <a:t>’den fazla alanı bu mısır ile ekmişlerdir ve 2014-2015 yılları arasında bu alanın </a:t>
            </a:r>
            <a:r>
              <a:rPr lang="en-US" sz="2000" dirty="0"/>
              <a:t>230,000 </a:t>
            </a:r>
            <a:r>
              <a:rPr lang="en-US" sz="2000" dirty="0"/>
              <a:t>km2</a:t>
            </a:r>
            <a:r>
              <a:rPr lang="tr-TR" sz="2000" dirty="0"/>
              <a:t> olduğu tahmin edilmektedir.</a:t>
            </a:r>
          </a:p>
          <a:p>
            <a:pPr marL="68580" indent="0">
              <a:buNone/>
            </a:pPr>
            <a:endParaRPr lang="tr-TR" sz="2000" dirty="0"/>
          </a:p>
          <a:p>
            <a:r>
              <a:rPr lang="tr-TR" sz="2000" dirty="0"/>
              <a:t>Pamuk açısından bakıldığında ise bu durum 2008 yılında </a:t>
            </a:r>
            <a:r>
              <a:rPr lang="en-US" sz="2000" dirty="0"/>
              <a:t>20,000 </a:t>
            </a:r>
            <a:r>
              <a:rPr lang="en-US" sz="2000" dirty="0"/>
              <a:t>km</a:t>
            </a:r>
            <a:r>
              <a:rPr lang="en-US" sz="2000" baseline="30000" dirty="0"/>
              <a:t>2</a:t>
            </a:r>
            <a:r>
              <a:rPr lang="tr-TR" sz="2000" baseline="30000" dirty="0"/>
              <a:t> </a:t>
            </a:r>
            <a:r>
              <a:rPr lang="tr-TR" sz="2000" dirty="0"/>
              <a:t>olmuştur.</a:t>
            </a:r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906862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67493" y="1124745"/>
            <a:ext cx="6777317" cy="4707885"/>
          </a:xfrm>
        </p:spPr>
        <p:txBody>
          <a:bodyPr>
            <a:normAutofit fontScale="62500" lnSpcReduction="20000"/>
          </a:bodyPr>
          <a:lstStyle/>
          <a:p>
            <a:endParaRPr lang="tr-TR" dirty="0" smtClean="0"/>
          </a:p>
          <a:p>
            <a:r>
              <a:rPr lang="en-US" dirty="0"/>
              <a:t>International Service for the Acquisition of </a:t>
            </a:r>
            <a:r>
              <a:rPr lang="en-US" dirty="0" err="1"/>
              <a:t>Agri</a:t>
            </a:r>
            <a:r>
              <a:rPr lang="en-US" dirty="0"/>
              <a:t>-Biotech Applications (ISAAA</a:t>
            </a:r>
            <a:r>
              <a:rPr lang="en-US" dirty="0" smtClean="0"/>
              <a:t>)</a:t>
            </a:r>
            <a:r>
              <a:rPr lang="tr-TR" dirty="0" smtClean="0"/>
              <a:t>’</a:t>
            </a:r>
            <a:r>
              <a:rPr lang="tr-TR" dirty="0" err="1" smtClean="0"/>
              <a:t>nin</a:t>
            </a:r>
            <a:r>
              <a:rPr lang="tr-TR" dirty="0" smtClean="0"/>
              <a:t> </a:t>
            </a:r>
            <a:r>
              <a:rPr lang="tr-TR" dirty="0"/>
              <a:t>raporuna göre </a:t>
            </a:r>
            <a:r>
              <a:rPr lang="tr-TR" dirty="0" smtClean="0"/>
              <a:t>2010 yılında 15 milyon çiftçi 29 ülkede </a:t>
            </a:r>
            <a:r>
              <a:rPr lang="tr-TR" dirty="0" err="1" smtClean="0"/>
              <a:t>biyoteknolojik</a:t>
            </a:r>
            <a:r>
              <a:rPr lang="tr-TR" dirty="0" smtClean="0"/>
              <a:t> olarak  düzenlenmiş tohumları ekmiştir.</a:t>
            </a:r>
          </a:p>
          <a:p>
            <a:pPr marL="68580" indent="0">
              <a:buNone/>
            </a:pPr>
            <a:endParaRPr lang="tr-TR" dirty="0" smtClean="0"/>
          </a:p>
          <a:p>
            <a:r>
              <a:rPr lang="tr-TR" dirty="0" smtClean="0"/>
              <a:t>Bu çiftçilerin %90’dan fazlası ekonomik olarak zayıf durumdaki ülkelerde yaşamaktadır.</a:t>
            </a:r>
          </a:p>
          <a:p>
            <a:pPr marL="68580" indent="0">
              <a:buNone/>
            </a:pPr>
            <a:endParaRPr lang="tr-TR" dirty="0" smtClean="0"/>
          </a:p>
          <a:p>
            <a:r>
              <a:rPr lang="tr-TR" dirty="0" err="1" smtClean="0"/>
              <a:t>Çinde</a:t>
            </a:r>
            <a:r>
              <a:rPr lang="tr-TR" dirty="0" smtClean="0"/>
              <a:t> 6.5 milyon çiftçi ve </a:t>
            </a:r>
            <a:r>
              <a:rPr lang="tr-TR" dirty="0" err="1" smtClean="0"/>
              <a:t>Hindistanda</a:t>
            </a:r>
            <a:r>
              <a:rPr lang="tr-TR" dirty="0" smtClean="0"/>
              <a:t> 6.3 milyon çiftçi çoğunluğu </a:t>
            </a:r>
            <a:r>
              <a:rPr lang="tr-TR" dirty="0" err="1" smtClean="0"/>
              <a:t>Bt</a:t>
            </a:r>
            <a:r>
              <a:rPr lang="tr-TR" dirty="0" smtClean="0"/>
              <a:t> pamuk olmak üzere bu tohumları kullanmıştır.</a:t>
            </a:r>
          </a:p>
          <a:p>
            <a:pPr marL="68580" indent="0">
              <a:buNone/>
            </a:pPr>
            <a:endParaRPr lang="tr-TR" dirty="0" smtClean="0"/>
          </a:p>
          <a:p>
            <a:r>
              <a:rPr lang="tr-TR" dirty="0" smtClean="0"/>
              <a:t>Filipinler, Günay Afrika ve diğer 20 gelişmekte olan ülke 2009 yılında da bu tohumları satın almıştır.</a:t>
            </a:r>
          </a:p>
          <a:p>
            <a:pPr marL="68580" indent="0">
              <a:buNone/>
            </a:pPr>
            <a:endParaRPr lang="tr-TR" dirty="0" smtClean="0"/>
          </a:p>
          <a:p>
            <a:r>
              <a:rPr lang="tr-TR" dirty="0" err="1" smtClean="0"/>
              <a:t>Çinde</a:t>
            </a:r>
            <a:r>
              <a:rPr lang="tr-TR" dirty="0" smtClean="0"/>
              <a:t> ise yaklaşık 10 milyon çifti </a:t>
            </a:r>
            <a:r>
              <a:rPr lang="tr-TR" dirty="0" err="1" smtClean="0"/>
              <a:t>biyoteknolojik</a:t>
            </a:r>
            <a:r>
              <a:rPr lang="tr-TR" dirty="0" smtClean="0"/>
              <a:t> olarak düzenlenmiş </a:t>
            </a:r>
            <a:r>
              <a:rPr lang="tr-TR" dirty="0" err="1" smtClean="0"/>
              <a:t>tahumlardan</a:t>
            </a:r>
            <a:r>
              <a:rPr lang="tr-TR" dirty="0" smtClean="0"/>
              <a:t> faydalanmaktadır.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24707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711625" y="3645024"/>
            <a:ext cx="6777317" cy="2376264"/>
          </a:xfrm>
        </p:spPr>
        <p:txBody>
          <a:bodyPr>
            <a:normAutofit fontScale="55000" lnSpcReduction="20000"/>
          </a:bodyPr>
          <a:lstStyle/>
          <a:p>
            <a:r>
              <a:rPr lang="tr-TR" dirty="0" smtClean="0"/>
              <a:t>2010 yılında yayınlanan bir derleme makalenin verileri dikkate alındığında;</a:t>
            </a:r>
          </a:p>
          <a:p>
            <a:pPr marL="68580" indent="0">
              <a:buNone/>
            </a:pPr>
            <a:endParaRPr lang="tr-TR" dirty="0" smtClean="0"/>
          </a:p>
          <a:p>
            <a:r>
              <a:rPr lang="tr-TR" dirty="0" smtClean="0"/>
              <a:t>1990’ların sonu ve 2000’lerin  başı arasında kalan zaman diliminde yetiştirilen GM bitkilerin çoğunun hayvan beslemesinde kullanıldığı vurgulanmaktadır.</a:t>
            </a:r>
          </a:p>
          <a:p>
            <a:pPr marL="68580" indent="0">
              <a:buNone/>
            </a:pPr>
            <a:endParaRPr lang="tr-TR" dirty="0" smtClean="0"/>
          </a:p>
          <a:p>
            <a:r>
              <a:rPr lang="tr-TR" dirty="0" smtClean="0"/>
              <a:t>Ete olan talebin artmasına bağlı olarak, hayvan beslemesinde kullanılan GM bitkilerin yetiştiriciliğine de talep paralel olarak artış göstermektedir.</a:t>
            </a:r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898526"/>
            <a:ext cx="8136904" cy="2458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725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67493" y="5085185"/>
            <a:ext cx="6777317" cy="747445"/>
          </a:xfrm>
        </p:spPr>
        <p:txBody>
          <a:bodyPr>
            <a:normAutofit fontScale="40000" lnSpcReduction="20000"/>
          </a:bodyPr>
          <a:lstStyle/>
          <a:p>
            <a:r>
              <a:rPr lang="tr-TR" dirty="0" smtClean="0"/>
              <a:t>meta-</a:t>
            </a:r>
            <a:r>
              <a:rPr lang="tr-TR" dirty="0" err="1" smtClean="0"/>
              <a:t>analysis</a:t>
            </a:r>
            <a:endParaRPr lang="tr-TR" dirty="0" smtClean="0"/>
          </a:p>
          <a:p>
            <a:pPr marL="68580" indent="0">
              <a:buNone/>
            </a:pPr>
            <a:endParaRPr lang="tr-TR" dirty="0" smtClean="0"/>
          </a:p>
          <a:p>
            <a:r>
              <a:rPr lang="tr-TR" dirty="0" smtClean="0"/>
              <a:t>1995-Mart 2014 arası değerlendirilmiştir.</a:t>
            </a:r>
          </a:p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836713"/>
            <a:ext cx="6912768" cy="397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634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Genel Bakış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Genetik olarak düzenlenmiş ürünler (GMO, GDO, </a:t>
            </a:r>
            <a:r>
              <a:rPr lang="tr-TR" dirty="0" err="1" smtClean="0"/>
              <a:t>Biotech</a:t>
            </a:r>
            <a:r>
              <a:rPr lang="tr-TR" dirty="0" smtClean="0"/>
              <a:t> </a:t>
            </a:r>
            <a:r>
              <a:rPr lang="tr-TR" dirty="0" err="1" smtClean="0"/>
              <a:t>crops</a:t>
            </a:r>
            <a:r>
              <a:rPr lang="tr-TR" dirty="0" smtClean="0"/>
              <a:t>); genetik mühendisliği teknikleri kullanılarak DNA’sı düzenlenmiş ve tarım alanında kullanılan ürünlere verilen genel isimdir.</a:t>
            </a:r>
          </a:p>
          <a:p>
            <a:endParaRPr lang="tr-TR" dirty="0"/>
          </a:p>
          <a:p>
            <a:r>
              <a:rPr lang="tr-TR" dirty="0" smtClean="0"/>
              <a:t>Bu düzenlemelerdeki genel amaç; ekinin besin değerini, raf ömrünü arttırmanın yanı sıra, çeşitli hastalıklara, böceklere, kimyasallara ve çevresel koşullara karşı dirençli hale getirmektir.</a:t>
            </a:r>
          </a:p>
          <a:p>
            <a:endParaRPr lang="tr-TR" dirty="0"/>
          </a:p>
          <a:p>
            <a:r>
              <a:rPr lang="tr-TR" dirty="0" smtClean="0"/>
              <a:t>Tüketime yönelik olmayan ekinler üzerinde yapılan düzenlemelerin temel amacı ise, </a:t>
            </a:r>
          </a:p>
          <a:p>
            <a:pPr lvl="1"/>
            <a:r>
              <a:rPr lang="tr-TR" dirty="0" err="1" smtClean="0"/>
              <a:t>farmasötik</a:t>
            </a:r>
            <a:r>
              <a:rPr lang="tr-TR" dirty="0" smtClean="0"/>
              <a:t> alanında kullanım için çeşitli iyileştirmelerin yapılması, </a:t>
            </a:r>
          </a:p>
          <a:p>
            <a:pPr lvl="1"/>
            <a:endParaRPr lang="tr-TR" dirty="0"/>
          </a:p>
          <a:p>
            <a:pPr lvl="1"/>
            <a:r>
              <a:rPr lang="tr-TR" dirty="0" err="1" smtClean="0"/>
              <a:t>biyoyakıt</a:t>
            </a:r>
            <a:r>
              <a:rPr lang="tr-TR" dirty="0" smtClean="0"/>
              <a:t> olarak kullanılacak ürünlerin geliştirilmesi </a:t>
            </a:r>
          </a:p>
          <a:p>
            <a:pPr marL="365760" lvl="1" indent="0">
              <a:buNone/>
            </a:pPr>
            <a:r>
              <a:rPr lang="tr-TR" dirty="0"/>
              <a:t>ve</a:t>
            </a:r>
          </a:p>
          <a:p>
            <a:pPr lvl="1"/>
            <a:r>
              <a:rPr lang="tr-TR" dirty="0" err="1" smtClean="0"/>
              <a:t>biyoremediasyon</a:t>
            </a:r>
            <a:r>
              <a:rPr lang="tr-TR" dirty="0" smtClean="0"/>
              <a:t> gibi çevrenin temizlenmesinde kullanılacak ürünlerin geliştirilmesi ya da iyileştirilmesini hedefler.</a:t>
            </a:r>
          </a:p>
          <a:p>
            <a:endParaRPr lang="tr-TR" b="1" dirty="0"/>
          </a:p>
          <a:p>
            <a:endParaRPr lang="tr-TR" b="1" dirty="0" smtClean="0"/>
          </a:p>
          <a:p>
            <a:pPr marL="68580" indent="0">
              <a:buNone/>
            </a:pP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896997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67493" y="1484785"/>
            <a:ext cx="6777317" cy="4347845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Çiftçiler, GM teknolojisine oldukça hızlı alışmışlardır.</a:t>
            </a:r>
          </a:p>
          <a:p>
            <a:pPr marL="68580" indent="0">
              <a:buNone/>
            </a:pPr>
            <a:endParaRPr lang="tr-TR" dirty="0" smtClean="0"/>
          </a:p>
          <a:p>
            <a:r>
              <a:rPr lang="tr-TR" dirty="0"/>
              <a:t> </a:t>
            </a:r>
            <a:r>
              <a:rPr lang="tr-TR" dirty="0" smtClean="0"/>
              <a:t>1996 ve 2011 yılları arasında dünyadaki GM ekim alanı 94 kat artmış ve 17,000 km2’den 1,600.000 km2’ye yükselmiştir.</a:t>
            </a:r>
          </a:p>
          <a:p>
            <a:endParaRPr lang="tr-TR" dirty="0"/>
          </a:p>
          <a:p>
            <a:r>
              <a:rPr lang="tr-TR" dirty="0" smtClean="0"/>
              <a:t>2010’da dünyadaki tarım alanlarının %10’u GM ekinler ile ekilmiştir.</a:t>
            </a:r>
          </a:p>
          <a:p>
            <a:endParaRPr lang="tr-TR" dirty="0" smtClean="0"/>
          </a:p>
          <a:p>
            <a:r>
              <a:rPr lang="tr-TR" dirty="0" smtClean="0"/>
              <a:t>Günümüzde, dünyada toplam 29 ülkede 11 farklı GM ekin yaklaşık 160 milyon hektarda ekilmiştir.</a:t>
            </a:r>
            <a:endParaRPr lang="tr-TR" dirty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540744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67493" y="1196753"/>
            <a:ext cx="6777317" cy="4635877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GM ürünleri, </a:t>
            </a:r>
            <a:r>
              <a:rPr lang="tr-TR" dirty="0" err="1" smtClean="0"/>
              <a:t>konvensiyonel</a:t>
            </a:r>
            <a:r>
              <a:rPr lang="tr-TR" dirty="0" smtClean="0"/>
              <a:t> ürünler ile kıyaslandığında, insan sağlığı üzerinde çok olumsuz etkisi olmadığı konusunda bilim dünyası ortak bir görüşe varmıştır.</a:t>
            </a:r>
          </a:p>
          <a:p>
            <a:endParaRPr lang="tr-TR" dirty="0"/>
          </a:p>
          <a:p>
            <a:r>
              <a:rPr lang="tr-TR" dirty="0" smtClean="0"/>
              <a:t>GM ürünlerin ayrıca ekolojik açıdan da oldukça önemli katkıları vardır.</a:t>
            </a:r>
          </a:p>
          <a:p>
            <a:endParaRPr lang="tr-TR" dirty="0" smtClean="0"/>
          </a:p>
          <a:p>
            <a:r>
              <a:rPr lang="tr-TR" dirty="0" smtClean="0"/>
              <a:t>Doğal olarak çok sayıda karşıt görüş de yer almaktadır.</a:t>
            </a:r>
          </a:p>
          <a:p>
            <a:endParaRPr lang="tr-TR" dirty="0"/>
          </a:p>
          <a:p>
            <a:r>
              <a:rPr lang="tr-TR" dirty="0" smtClean="0"/>
              <a:t>Karşıt görüşe sahip kişiler pek çok açıdan GM ürünleri değerlendirmektedir:</a:t>
            </a:r>
          </a:p>
          <a:p>
            <a:pPr lvl="2"/>
            <a:r>
              <a:rPr lang="tr-TR" dirty="0" smtClean="0"/>
              <a:t>Çevre açısından etkileri</a:t>
            </a:r>
          </a:p>
          <a:p>
            <a:pPr lvl="2"/>
            <a:r>
              <a:rPr lang="tr-TR" dirty="0" smtClean="0"/>
              <a:t>GM teknikler ile üretilen ürünlerin tüketimi güvenli midir?</a:t>
            </a:r>
          </a:p>
          <a:p>
            <a:pPr lvl="2"/>
            <a:r>
              <a:rPr lang="tr-TR" dirty="0" smtClean="0"/>
              <a:t>Dünyanın hangi ihtiyaçlarını karşılamak amacı ile bu ürünler üretilmektedir?</a:t>
            </a:r>
          </a:p>
          <a:p>
            <a:pPr lvl="2"/>
            <a:r>
              <a:rPr lang="tr-TR" dirty="0" smtClean="0"/>
              <a:t>Ekonomik katkıları ne olacaktır?</a:t>
            </a:r>
          </a:p>
          <a:p>
            <a:pPr lvl="2"/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769386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Doğada Gen Aktarımı ve Geleneksel Tarım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Bilim insanları DNA’nın organizmalar arasında doğal süreçlerle transfer edildiğini ilk olarak 1946 yılında belirlemişlerdir.</a:t>
            </a:r>
          </a:p>
          <a:p>
            <a:endParaRPr lang="tr-TR" dirty="0"/>
          </a:p>
          <a:p>
            <a:r>
              <a:rPr lang="tr-TR" dirty="0" smtClean="0"/>
              <a:t>Bu sürece katkıda bulunan çeşitli mekanizmalar bulunmaktadır:</a:t>
            </a:r>
          </a:p>
          <a:p>
            <a:pPr lvl="2"/>
            <a:r>
              <a:rPr lang="tr-TR" dirty="0" smtClean="0"/>
              <a:t>Gen akışı ya da yatay gen transferi: doğada çokça gerçekleşen bir olaydır. Bilinen en iyi örneği, antibiyotik direncinin organizmalar arasında aktarımı.</a:t>
            </a:r>
          </a:p>
          <a:p>
            <a:pPr lvl="2"/>
            <a:endParaRPr lang="tr-TR" dirty="0"/>
          </a:p>
          <a:p>
            <a:pPr lvl="2"/>
            <a:r>
              <a:rPr lang="tr-TR" dirty="0" err="1" smtClean="0"/>
              <a:t>Transpozonlar</a:t>
            </a:r>
            <a:r>
              <a:rPr lang="tr-TR" dirty="0" smtClean="0"/>
              <a:t>, </a:t>
            </a:r>
            <a:r>
              <a:rPr lang="tr-TR" dirty="0" err="1" smtClean="0"/>
              <a:t>retrotranspozonlar</a:t>
            </a:r>
            <a:r>
              <a:rPr lang="tr-TR" dirty="0" smtClean="0"/>
              <a:t>, </a:t>
            </a:r>
            <a:r>
              <a:rPr lang="tr-TR" dirty="0" err="1" smtClean="0"/>
              <a:t>provirüsler</a:t>
            </a:r>
            <a:r>
              <a:rPr lang="tr-TR" dirty="0" smtClean="0"/>
              <a:t> ve diğer mobil genetik elemanlar bu süreçte rol alırlar.</a:t>
            </a:r>
          </a:p>
          <a:p>
            <a:pPr lvl="2"/>
            <a:endParaRPr lang="tr-TR" dirty="0"/>
          </a:p>
          <a:p>
            <a:pPr lvl="2"/>
            <a:r>
              <a:rPr lang="tr-TR" dirty="0" smtClean="0"/>
              <a:t>Bu mekanizmalar aracılığı  ile gen aktarımı, </a:t>
            </a:r>
            <a:r>
              <a:rPr lang="tr-TR" dirty="0"/>
              <a:t>evrimsel süreçlerde </a:t>
            </a:r>
            <a:r>
              <a:rPr lang="tr-TR" dirty="0" smtClean="0"/>
              <a:t>kromozomda dinamik değişimleri beraberinde getirir.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6613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67490" y="102766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GMO Tarihi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67493" y="1916833"/>
            <a:ext cx="6777317" cy="3915797"/>
          </a:xfrm>
        </p:spPr>
        <p:txBody>
          <a:bodyPr>
            <a:normAutofit fontScale="55000" lnSpcReduction="20000"/>
          </a:bodyPr>
          <a:lstStyle/>
          <a:p>
            <a:r>
              <a:rPr lang="tr-TR" dirty="0" smtClean="0"/>
              <a:t>Genetik olarak </a:t>
            </a:r>
            <a:r>
              <a:rPr lang="tr-TR" dirty="0" err="1" smtClean="0"/>
              <a:t>modifiye</a:t>
            </a:r>
            <a:r>
              <a:rPr lang="tr-TR" dirty="0" smtClean="0"/>
              <a:t> edilen ilk bitki 1982 yılında antibiyotik direnci kazandırılan tütün bitkisidir.</a:t>
            </a:r>
          </a:p>
          <a:p>
            <a:endParaRPr lang="tr-TR" dirty="0"/>
          </a:p>
          <a:p>
            <a:r>
              <a:rPr lang="tr-TR" dirty="0" smtClean="0"/>
              <a:t>Genetik olarak düzenlenmesi sureti ile herbisit direnci kazandırılan tütün bitkisinin saha denemeleri 1986 yılında ABD ve Fransa’da yapılmıştır.</a:t>
            </a:r>
          </a:p>
          <a:p>
            <a:pPr marL="68580" indent="0">
              <a:buNone/>
            </a:pPr>
            <a:endParaRPr lang="tr-TR" dirty="0" smtClean="0"/>
          </a:p>
          <a:p>
            <a:r>
              <a:rPr lang="tr-TR" dirty="0" smtClean="0"/>
              <a:t>Ardından 1987 yılından </a:t>
            </a:r>
            <a:r>
              <a:rPr lang="tr-TR" dirty="0" err="1" smtClean="0"/>
              <a:t>Plant</a:t>
            </a:r>
            <a:r>
              <a:rPr lang="tr-TR" dirty="0" smtClean="0"/>
              <a:t> </a:t>
            </a:r>
            <a:r>
              <a:rPr lang="tr-TR" dirty="0" err="1" smtClean="0"/>
              <a:t>Genetic</a:t>
            </a:r>
            <a:r>
              <a:rPr lang="tr-TR" dirty="0" smtClean="0"/>
              <a:t> </a:t>
            </a:r>
            <a:r>
              <a:rPr lang="tr-TR" dirty="0" err="1" smtClean="0"/>
              <a:t>Systems</a:t>
            </a:r>
            <a:r>
              <a:rPr lang="tr-TR" dirty="0" smtClean="0"/>
              <a:t> (</a:t>
            </a:r>
            <a:r>
              <a:rPr lang="tr-TR" dirty="0" err="1" smtClean="0"/>
              <a:t>Ghent</a:t>
            </a:r>
            <a:r>
              <a:rPr lang="tr-TR" dirty="0" smtClean="0"/>
              <a:t>, Belçika) firması ilk olarak </a:t>
            </a:r>
            <a:r>
              <a:rPr lang="tr-TR" i="1" dirty="0" err="1" smtClean="0"/>
              <a:t>Bacillus</a:t>
            </a:r>
            <a:r>
              <a:rPr lang="tr-TR" i="1" dirty="0" smtClean="0"/>
              <a:t> </a:t>
            </a:r>
            <a:r>
              <a:rPr lang="tr-TR" i="1" dirty="0" err="1" smtClean="0"/>
              <a:t>thuringiensis</a:t>
            </a:r>
            <a:r>
              <a:rPr lang="tr-TR" dirty="0" smtClean="0"/>
              <a:t> bakterisinden </a:t>
            </a:r>
            <a:r>
              <a:rPr lang="tr-TR" dirty="0" err="1" smtClean="0"/>
              <a:t>insektisidal</a:t>
            </a:r>
            <a:r>
              <a:rPr lang="tr-TR" dirty="0" smtClean="0"/>
              <a:t> özelliğe sahip proteinleri kodlayan genleri tütün bitkisine aktarmayı başarmıştır.</a:t>
            </a:r>
          </a:p>
          <a:p>
            <a:endParaRPr lang="tr-TR" dirty="0"/>
          </a:p>
          <a:p>
            <a:r>
              <a:rPr lang="tr-TR" dirty="0" smtClean="0"/>
              <a:t>Çin Halk Cumhuriyeti, virüs direncine sahip tütün bitkisinin ticari olarak satılmasına izin veren ilk ülke olmuştur.</a:t>
            </a:r>
          </a:p>
          <a:p>
            <a:endParaRPr lang="tr-TR" dirty="0" smtClean="0"/>
          </a:p>
          <a:p>
            <a:r>
              <a:rPr lang="tr-TR" dirty="0" smtClean="0"/>
              <a:t> Bu ürün 1997 yılında Çin’de marketten çekilmiştir.</a:t>
            </a:r>
            <a:endParaRPr lang="tr-TR" dirty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057322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67494" y="980729"/>
            <a:ext cx="5472723" cy="4851901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ABD’de satışına izin verilen ilk GMO ise, </a:t>
            </a:r>
            <a:r>
              <a:rPr lang="tr-TR" dirty="0" err="1" smtClean="0"/>
              <a:t>FlavSavr</a:t>
            </a:r>
            <a:r>
              <a:rPr lang="tr-TR" dirty="0" smtClean="0"/>
              <a:t> domatestir.</a:t>
            </a:r>
          </a:p>
          <a:p>
            <a:endParaRPr lang="tr-TR" dirty="0"/>
          </a:p>
          <a:p>
            <a:r>
              <a:rPr lang="tr-TR" dirty="0" smtClean="0"/>
              <a:t>Bu ürün 1994 yılında markete sunulmuştur ve olgunlaşmasının ardından yumuşaması uzun sürdüğünden raf ömrü uzamıştır.</a:t>
            </a:r>
          </a:p>
          <a:p>
            <a:endParaRPr lang="tr-TR" dirty="0"/>
          </a:p>
          <a:p>
            <a:r>
              <a:rPr lang="tr-TR" dirty="0" smtClean="0"/>
              <a:t>1994 yılında bir herbisit olan </a:t>
            </a:r>
            <a:r>
              <a:rPr lang="tr-TR" dirty="0" err="1" smtClean="0"/>
              <a:t>bromoxynil’e</a:t>
            </a:r>
            <a:r>
              <a:rPr lang="tr-TR" dirty="0" smtClean="0"/>
              <a:t> karşı dirence sahip genetik olarak düzenlenmiş tütün bitkisinin Avrupa Birliği tarafından onaylanması ile birlikte, GMO ürünler olarak Avrupa’da satışa sunulmuştur.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09868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Aktarımda Kullanılan  Yöntemleri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tr-TR" dirty="0" smtClean="0"/>
          </a:p>
          <a:p>
            <a:r>
              <a:rPr lang="tr-TR" dirty="0" smtClean="0"/>
              <a:t>Genetik olarak değiştirilen bitkiler, genellikle laboratuvarda bitkilerin genetik yapısı üzerinde yapılan değişimlerdir.</a:t>
            </a:r>
          </a:p>
          <a:p>
            <a:endParaRPr lang="tr-TR" dirty="0"/>
          </a:p>
          <a:p>
            <a:r>
              <a:rPr lang="tr-TR" dirty="0" smtClean="0"/>
              <a:t>Bu işlem, genetik mühendisliği teknikleri kullanılarak bitki genomuna yeni genlerin ilavesi esasına dayanır.</a:t>
            </a:r>
          </a:p>
          <a:p>
            <a:endParaRPr lang="tr-TR" dirty="0"/>
          </a:p>
          <a:p>
            <a:endParaRPr lang="tr-TR" dirty="0"/>
          </a:p>
          <a:p>
            <a:r>
              <a:rPr lang="tr-TR" dirty="0" smtClean="0"/>
              <a:t>Bu tekniklerden bazıları </a:t>
            </a:r>
            <a:r>
              <a:rPr lang="en-US" dirty="0" smtClean="0"/>
              <a:t>Bi</a:t>
            </a:r>
            <a:r>
              <a:rPr lang="tr-TR" dirty="0" smtClean="0"/>
              <a:t>y</a:t>
            </a:r>
            <a:r>
              <a:rPr lang="en-US" dirty="0" err="1" smtClean="0"/>
              <a:t>olisti</a:t>
            </a:r>
            <a:r>
              <a:rPr lang="tr-TR" dirty="0" smtClean="0"/>
              <a:t>k transformasyon, </a:t>
            </a:r>
            <a:r>
              <a:rPr lang="tr-TR" dirty="0" err="1"/>
              <a:t>E</a:t>
            </a:r>
            <a:r>
              <a:rPr lang="tr-TR" dirty="0" err="1" smtClean="0"/>
              <a:t>lektroporasyon</a:t>
            </a:r>
            <a:r>
              <a:rPr lang="tr-TR" dirty="0" smtClean="0"/>
              <a:t>, Mikroenjeksiyon ve </a:t>
            </a:r>
            <a:r>
              <a:rPr lang="tr-TR" i="1" dirty="0" err="1" smtClean="0"/>
              <a:t>Agrobacterium</a:t>
            </a:r>
            <a:r>
              <a:rPr lang="tr-TR" dirty="0" err="1" smtClean="0"/>
              <a:t>’dur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err="1" smtClean="0"/>
              <a:t>Biyolistik</a:t>
            </a:r>
            <a:r>
              <a:rPr lang="tr-TR" dirty="0" smtClean="0"/>
              <a:t> yöntemi sırasında, araştırıcılar klonlamak istedikleri geni bitkiye bombardıman ile gönderirler.</a:t>
            </a:r>
          </a:p>
          <a:p>
            <a:endParaRPr lang="tr-TR" dirty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97300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Genetik Mühendisliği Tipi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TRANSGENİK</a:t>
            </a:r>
          </a:p>
          <a:p>
            <a:r>
              <a:rPr lang="tr-TR" dirty="0" err="1" smtClean="0">
                <a:solidFill>
                  <a:schemeClr val="tx1"/>
                </a:solidFill>
              </a:rPr>
              <a:t>Transgenik</a:t>
            </a:r>
            <a:r>
              <a:rPr lang="tr-TR" dirty="0" smtClean="0">
                <a:solidFill>
                  <a:schemeClr val="tx1"/>
                </a:solidFill>
              </a:rPr>
              <a:t> bitkiler başka bir türe ait genin aktarıldığı bitkilere verilen isimdir.</a:t>
            </a:r>
          </a:p>
          <a:p>
            <a:pPr marL="68580" indent="0">
              <a:buNone/>
            </a:pP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Aktarılan gen aynı alemden de gelebilir (bitkiden bitkiye) ya da alemler arası (örneğin bakteriden bitkiye) da aktarım yapılabilir.</a:t>
            </a:r>
          </a:p>
          <a:p>
            <a:pPr marL="68580" indent="0">
              <a:buNone/>
            </a:pP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Her iki durumda da aktarılan DNA yeni konağında başarılı şekilde ifade edilebilsin diye bazı küçük düzenlemeler yapılır.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686431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902</Words>
  <Application>Microsoft Office PowerPoint</Application>
  <PresentationFormat>Geniş ekran</PresentationFormat>
  <Paragraphs>127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Teması</vt:lpstr>
      <vt:lpstr>Biyoteknoloji için Mikrobiyoloji 1 </vt:lpstr>
      <vt:lpstr>Genel Bakış</vt:lpstr>
      <vt:lpstr>PowerPoint Sunusu</vt:lpstr>
      <vt:lpstr>PowerPoint Sunusu</vt:lpstr>
      <vt:lpstr>Doğada Gen Aktarımı ve Geleneksel Tarım</vt:lpstr>
      <vt:lpstr>GMO Tarihi</vt:lpstr>
      <vt:lpstr>PowerPoint Sunusu</vt:lpstr>
      <vt:lpstr>Aktarımda Kullanılan  Yöntemleri</vt:lpstr>
      <vt:lpstr>Genetik Mühendisliği Tipi</vt:lpstr>
      <vt:lpstr>PowerPoint Sunusu</vt:lpstr>
      <vt:lpstr>Ekonomik Değerlendirmesi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Biyoteknoloji için Mikrobiyoloji 1 </dc:title>
  <dc:creator>iso</dc:creator>
  <cp:lastModifiedBy>iso</cp:lastModifiedBy>
  <cp:revision>1</cp:revision>
  <dcterms:created xsi:type="dcterms:W3CDTF">2017-12-15T11:41:18Z</dcterms:created>
  <dcterms:modified xsi:type="dcterms:W3CDTF">2017-12-15T11:41:29Z</dcterms:modified>
</cp:coreProperties>
</file>