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dirty="0" smtClean="0">
                <a:solidFill>
                  <a:schemeClr val="tx2">
                    <a:satMod val="130000"/>
                  </a:schemeClr>
                </a:solidFill>
              </a:rPr>
              <a:t>Toplumsal Cinsiyet Eşitliği</a:t>
            </a:r>
            <a:endParaRPr lang="tr-TR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65760" indent="-283464" algn="just" eaLnBrk="1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b="1" dirty="0" smtClean="0"/>
              <a:t>Cinsiyet rolleri, </a:t>
            </a:r>
            <a:r>
              <a:rPr lang="tr-TR" dirty="0" smtClean="0"/>
              <a:t>kadın ve erkek olmanın biyolojik farklarının dışında, kadın ya da erkek olmaya toplumun ve kültürün yüklediği anlam ve beklentilerdir.</a:t>
            </a:r>
          </a:p>
          <a:p>
            <a:pPr marL="365760" indent="-283464" algn="just" eaLnBrk="1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Cinsiyet rolleri </a:t>
            </a:r>
            <a:r>
              <a:rPr lang="tr-TR" dirty="0" err="1" smtClean="0"/>
              <a:t>sosyo</a:t>
            </a:r>
            <a:r>
              <a:rPr lang="tr-TR" dirty="0" smtClean="0"/>
              <a:t>-ekonomik, siyasi ve kültürel ortamlara bağlıdır. Bu roller ırk, etnik köken, sınıf, cinsel yönelim ve yaş da dahil olmak üzere bir çok </a:t>
            </a:r>
            <a:r>
              <a:rPr lang="tr-TR" dirty="0" err="1" smtClean="0"/>
              <a:t>ögenin</a:t>
            </a:r>
            <a:r>
              <a:rPr lang="tr-TR" dirty="0" smtClean="0"/>
              <a:t> etkisi altında kalır.</a:t>
            </a:r>
          </a:p>
          <a:p>
            <a:pPr marL="365760" indent="-283464" algn="just" eaLnBrk="1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Toplumsal cinsiyet rollerinde toplumların kalıplaşmış yargıları vardır. Örneğin kadınların hemşire olması yadırganmazken, erkeklerin hemşire olması yadırganabilir. Benzer biçimde kadınların çocuk bakıcısı olması garip karşılanmazken, erkeklerin çocuk bakıcısı olması yadırganabilmektedir.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/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0"/>
            <a:ext cx="29718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2E2A73-564B-4FEC-AA14-E556731FA0F3}" type="slidenum">
              <a:rPr lang="tr-TR" smtClean="0"/>
              <a:pPr>
                <a:defRPr/>
              </a:pPr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0935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1187450" y="1557338"/>
            <a:ext cx="7488238" cy="224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Eğitim, bireylere belli bir zamanda kabul gören kültürü ve bilgiyi aktarmak ve işgücüne katılabilmek için gerekli önkoşulları kazandırmak gibi işlevleri nedeniyle ister istemez toplumsal cinsiyet içerikli iletiler taşır.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37CA1-FE53-4F77-91DE-A396448EC247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03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042988" y="2205038"/>
            <a:ext cx="7705725" cy="3627437"/>
          </a:xfrm>
        </p:spPr>
        <p:txBody>
          <a:bodyPr>
            <a:normAutofit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dirty="0" smtClean="0"/>
              <a:t>Dolayısıyla okullar hangi düzeyde olursa olsun, kız ve erkek çocuklarla, kadınlar ve erkekler hakkında toplumda var olan kalıp yargıların ve sınırlamaların taşıyıcılarıdır.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sz="2400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b="1" dirty="0" smtClean="0"/>
              <a:t>Ancak eğitim, aynı zamanda hem birey hem toplum açısından yeteneklerin ve ilerlemenin gerçekleştirilmesinde, yaşam kalitesinin geliştirilmesinde hayati öneme sahiptir. 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0"/>
            <a:ext cx="3419475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F15AE-D5BA-41FC-BEB3-34ABCCD968B5}" type="slidenum">
              <a:rPr lang="tr-TR" smtClean="0"/>
              <a:pPr>
                <a:defRPr/>
              </a:pPr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5853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1042988" y="2060575"/>
            <a:ext cx="8101012" cy="42481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/>
            <a:endParaRPr lang="tr-TR" smtClean="0"/>
          </a:p>
          <a:p>
            <a:pPr algn="just" eaLnBrk="1" hangingPunct="1"/>
            <a:r>
              <a:rPr lang="tr-TR" sz="2800" smtClean="0"/>
              <a:t>Kadınların sadece okur-yazar olması bile, kendilerini ifade etmelerini sağlayacak yeni bir dil kazanmak; olanaklardan ve risklerden haberdar olmak ve toplumdaki karar alma süreçlerine katılmak için </a:t>
            </a:r>
            <a:r>
              <a:rPr lang="tr-TR" sz="2800" b="1" smtClean="0"/>
              <a:t>güçlenmelerinin </a:t>
            </a:r>
            <a:r>
              <a:rPr lang="tr-TR" sz="2800" smtClean="0"/>
              <a:t>en önemli anahtarı olarak görülmektedir.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0"/>
            <a:ext cx="349250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98CB7-E862-4346-905C-CED60A947617}" type="slidenum">
              <a:rPr lang="tr-TR" smtClean="0"/>
              <a:pPr>
                <a:defRPr/>
              </a:pPr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5556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1042988" y="1125538"/>
            <a:ext cx="7632700" cy="4706937"/>
          </a:xfrm>
        </p:spPr>
        <p:txBody>
          <a:bodyPr>
            <a:normAutofit fontScale="925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Kadınların eğitimiyle-şiddet görme olasılı</a:t>
            </a:r>
            <a:r>
              <a:rPr lang="tr-TR" dirty="0" smtClean="0">
                <a:solidFill>
                  <a:srgbClr val="FF0000"/>
                </a:solidFill>
              </a:rPr>
              <a:t>ğı </a:t>
            </a:r>
            <a:r>
              <a:rPr lang="tr-TR" dirty="0" smtClean="0"/>
              <a:t>arasında ters yönlü,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evlilik yaşının ertelenmesi ve işgücüne katılım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 smtClean="0"/>
              <a:t>arasında güçlü ve olumlu bir ilişki vardır.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tr-TR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Her bir eğitim düzeyinin kadın kazancının artmasına etkisi erkeklerde olduğundan daha yüksektir.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14336-5A8F-4BE9-8395-F5F752127872}" type="slidenum">
              <a:rPr lang="tr-TR" smtClean="0"/>
              <a:pPr>
                <a:defRPr/>
              </a:pPr>
              <a:t>5</a:t>
            </a:fld>
            <a:endParaRPr lang="tr-TR" dirty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900" y="0"/>
            <a:ext cx="2705100" cy="148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4211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1042988" y="2060575"/>
            <a:ext cx="7850187" cy="4032250"/>
          </a:xfrm>
        </p:spPr>
        <p:txBody>
          <a:bodyPr>
            <a:normAutofit fontScale="70000" lnSpcReduction="20000"/>
          </a:bodyPr>
          <a:lstStyle/>
          <a:p>
            <a:pPr marL="365760" indent="-283464" algn="just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Kadınlar, eğitimin yararlarını, kendileriyle birlikte ailelerinin sağlık, beslenme ve eğitim olanaklarını, içinde yaşadıkları toplumun yaşam fırsatlarına dönüştürmek üzere çoğaltırlar. </a:t>
            </a:r>
          </a:p>
          <a:p>
            <a:pPr marL="365760" indent="-283464" algn="just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365760" indent="-283464" algn="just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Kadının eğitim düzeyi yükseldikçe daha az çocuk ölümüyle karşılaşılmakta, daha sağlıklı, daha iyi beslenmiş ve eğitilmiş çocuklar yetiştirme ihtimali de artmaktadır.</a:t>
            </a:r>
          </a:p>
        </p:txBody>
      </p:sp>
      <p:pic>
        <p:nvPicPr>
          <p:cNvPr id="20483" name="Picture 4" descr="toplumsal cinsiyet eşitliği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0"/>
            <a:ext cx="3419475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C8BFE7-921F-4D5C-935F-FB240EA6A7EF}" type="slidenum">
              <a:rPr lang="tr-TR" smtClean="0"/>
              <a:pPr>
                <a:defRPr/>
              </a:pPr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2269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1042988" y="2349500"/>
            <a:ext cx="6777037" cy="3482975"/>
          </a:xfrm>
        </p:spPr>
        <p:txBody>
          <a:bodyPr>
            <a:normAutofit lnSpcReduction="100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“</a:t>
            </a:r>
            <a:r>
              <a:rPr lang="tr-TR" sz="2400" dirty="0" smtClean="0"/>
              <a:t>Kız çocukların ve kadınların eğitim ve öğretimlerine yatırım yapmanın sürdürülebilir kalkınmayı ve büyümeyi başarmanın en iyi araçları</a:t>
            </a:r>
            <a:r>
              <a:rPr lang="en-US" sz="2400" dirty="0" err="1" smtClean="0"/>
              <a:t>ndan</a:t>
            </a:r>
            <a:r>
              <a:rPr lang="en-US" sz="2400" dirty="0" smtClean="0"/>
              <a:t> </a:t>
            </a:r>
            <a:r>
              <a:rPr lang="en-US" sz="2400" dirty="0" err="1" smtClean="0"/>
              <a:t>biri</a:t>
            </a:r>
            <a:r>
              <a:rPr lang="en-US" sz="2400" dirty="0" smtClean="0"/>
              <a:t> old</a:t>
            </a:r>
            <a:r>
              <a:rPr lang="tr-TR" sz="2400" dirty="0" err="1" smtClean="0"/>
              <a:t>uğ</a:t>
            </a:r>
            <a:r>
              <a:rPr lang="en-US" sz="2400" dirty="0" smtClean="0"/>
              <a:t>u </a:t>
            </a:r>
            <a:r>
              <a:rPr lang="en-US" sz="2400" dirty="0" err="1" smtClean="0"/>
              <a:t>belirlenmi</a:t>
            </a:r>
            <a:r>
              <a:rPr lang="tr-TR" sz="2400" dirty="0" smtClean="0"/>
              <a:t>ş</a:t>
            </a:r>
            <a:r>
              <a:rPr lang="en-US" sz="2400" dirty="0" err="1" smtClean="0"/>
              <a:t>tir</a:t>
            </a:r>
            <a:r>
              <a:rPr lang="tr-TR" sz="2400" dirty="0" smtClean="0"/>
              <a:t>”</a:t>
            </a:r>
            <a:r>
              <a:rPr lang="en-US" sz="2400" dirty="0" smtClean="0"/>
              <a:t> </a:t>
            </a:r>
            <a:r>
              <a:rPr lang="en-US" sz="2400" i="1" dirty="0" smtClean="0"/>
              <a:t>(United Nations, 2010, World Bank, 2002)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tr-TR" sz="2400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err="1" smtClean="0"/>
              <a:t>Kad</a:t>
            </a:r>
            <a:r>
              <a:rPr lang="tr-TR" sz="2400" dirty="0" err="1" smtClean="0"/>
              <a:t>ınların</a:t>
            </a:r>
            <a:r>
              <a:rPr lang="tr-TR" sz="2400" dirty="0" smtClean="0"/>
              <a:t> eğitimi, uluslar arası platformda insani gelişmeyi ölçmeye yarayan temel göstergelerden biridir.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55C6B8-F193-4F09-BC6F-7A8B91FCEF31}" type="slidenum">
              <a:rPr lang="tr-TR" smtClean="0"/>
              <a:pPr>
                <a:defRPr/>
              </a:pPr>
              <a:t>7</a:t>
            </a:fld>
            <a:endParaRPr lang="tr-TR" dirty="0"/>
          </a:p>
        </p:txBody>
      </p:sp>
      <p:sp>
        <p:nvSpPr>
          <p:cNvPr id="21508" name="AutoShape 6" descr="kadınların okuryazarlığı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pic>
        <p:nvPicPr>
          <p:cNvPr id="2150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0"/>
            <a:ext cx="349250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5199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KAYNAKLAR</a:t>
            </a:r>
          </a:p>
          <a:p>
            <a:pPr lvl="0"/>
            <a:r>
              <a:rPr lang="tr-TR" dirty="0"/>
              <a:t>“Kadına Yönelik Aile İçi Şiddetin Önlenmesi Projesi” Editörler: Ebru </a:t>
            </a:r>
            <a:r>
              <a:rPr lang="tr-TR" dirty="0" err="1"/>
              <a:t>Hanbay</a:t>
            </a:r>
            <a:r>
              <a:rPr lang="tr-TR" dirty="0"/>
              <a:t> Çakır (Proje Toplumsal Cinsiyet Kilit Uzmanı) Işın Gürel (Proje İletişim Kilit Uzmanı) - Nur Otaran (Proje Uzmanı)</a:t>
            </a:r>
          </a:p>
          <a:p>
            <a:pPr lvl="0"/>
            <a:r>
              <a:rPr lang="tr-TR" dirty="0" err="1"/>
              <a:t>Agacinski</a:t>
            </a:r>
            <a:r>
              <a:rPr lang="tr-TR" dirty="0"/>
              <a:t>, S. (1998), Cinsiyetler Siyaseti, Ankara, Dost Kitapevi</a:t>
            </a:r>
          </a:p>
          <a:p>
            <a:pPr lvl="0"/>
            <a:r>
              <a:rPr lang="tr-TR" dirty="0"/>
              <a:t>Ercan, C. A. (2014), Cinsiyetin Toplumsal Roldeki Yeri, Konya, Çizgi Kitapevi Yayınları</a:t>
            </a:r>
          </a:p>
          <a:p>
            <a:r>
              <a:rPr lang="tr-TR" dirty="0" err="1"/>
              <a:t>Savran</a:t>
            </a:r>
            <a:r>
              <a:rPr lang="tr-TR" dirty="0"/>
              <a:t>, G. A. </a:t>
            </a:r>
            <a:r>
              <a:rPr lang="tr-TR" dirty="0" err="1"/>
              <a:t>Demiryontan</a:t>
            </a:r>
            <a:r>
              <a:rPr lang="tr-TR" dirty="0"/>
              <a:t> N. T. (</a:t>
            </a:r>
            <a:r>
              <a:rPr lang="tr-TR" dirty="0" err="1"/>
              <a:t>ed</a:t>
            </a:r>
            <a:r>
              <a:rPr lang="tr-TR" dirty="0"/>
              <a:t>) (2012), Kadının görünmeyen emeği, İstanbul, Yordam Kitap (2. Basım)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829131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449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Toplumsal Cinsiyet Eşitliği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Cinsiyet Eşitliği</dc:title>
  <dc:creator>tansel</dc:creator>
  <cp:lastModifiedBy>tansel</cp:lastModifiedBy>
  <cp:revision>1</cp:revision>
  <dcterms:created xsi:type="dcterms:W3CDTF">2017-03-17T08:25:22Z</dcterms:created>
  <dcterms:modified xsi:type="dcterms:W3CDTF">2017-03-17T08:26:32Z</dcterms:modified>
</cp:coreProperties>
</file>