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1"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02.05.2020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02.05.2020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dirty="0" err="1" smtClean="0">
                <a:solidFill>
                  <a:schemeClr val="tx1"/>
                </a:solidFill>
                <a:latin typeface="Calibri" pitchFamily="34" charset="0"/>
                <a:cs typeface="Calibri" pitchFamily="34" charset="0"/>
              </a:rPr>
              <a:t>Gerontolojik</a:t>
            </a:r>
            <a:r>
              <a:rPr lang="tr-TR" sz="3000" dirty="0" smtClean="0">
                <a:solidFill>
                  <a:schemeClr val="tx1"/>
                </a:solidFill>
                <a:latin typeface="Calibri" pitchFamily="34" charset="0"/>
                <a:cs typeface="Calibri" pitchFamily="34" charset="0"/>
              </a:rPr>
              <a:t>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 </a:t>
            </a:r>
            <a:r>
              <a:rPr lang="tr-TR" sz="3200" smtClean="0"/>
              <a:t>Yaşlılık eğitimi</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Bu merkezler, gelişmiş ve gelişmekte olan ülkelerde uygulamaya ilişkin bir köprü olarak destekleyici kurslar düzenleyebilir ve Birleşmiş </a:t>
            </a:r>
            <a:r>
              <a:rPr lang="tr-TR" sz="2800" dirty="0" err="1"/>
              <a:t>Milletler’in</a:t>
            </a:r>
            <a:r>
              <a:rPr lang="tr-TR" sz="2800" dirty="0"/>
              <a:t> ilgili kurumlarıyla bağlantılı olarak çalışabilir. Yaşlılara ilişkin uluslararası, ulusal ve bölgesel düzeyde plan yapma, politika geliştirme ve yönetmeye ilişkin araştırma ve çalışmalar yapılmalıdır. </a:t>
            </a:r>
            <a:r>
              <a:rPr lang="tr-TR" sz="2800" dirty="0" err="1"/>
              <a:t>Gerontoloji</a:t>
            </a:r>
            <a:r>
              <a:rPr lang="tr-TR" sz="2800" dirty="0"/>
              <a:t> ve geriatri alanlarında bilgi yayma, eğitim programlarının tüm düzeylerinde desteklenmelidir. </a:t>
            </a:r>
          </a:p>
        </p:txBody>
      </p:sp>
    </p:spTree>
    <p:extLst>
      <p:ext uri="{BB962C8B-B14F-4D97-AF65-F5344CB8AC3E}">
        <p14:creationId xmlns:p14="http://schemas.microsoft.com/office/powerpoint/2010/main" val="18104944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Yönetim mekanizmaları; </a:t>
            </a:r>
            <a:r>
              <a:rPr lang="tr-TR" sz="2800" dirty="0" err="1"/>
              <a:t>gerontoloji</a:t>
            </a:r>
            <a:r>
              <a:rPr lang="tr-TR" sz="2800" dirty="0"/>
              <a:t> ve geriatrideki eğitime özel önem verilmesi için yeni ya da mevcut kuruluşları destek vermeye teşvik etmelidir. Bu noktada yaşlılar için eğitim yalnızca formel eğitim ile sınırlı kalmamalıdır. Aynı zamanda toplumsal sorumluluk ve öz-güven duygusu kazandırmak üzere </a:t>
            </a:r>
            <a:r>
              <a:rPr lang="tr-TR" sz="2800" dirty="0" err="1"/>
              <a:t>informel</a:t>
            </a:r>
            <a:r>
              <a:rPr lang="tr-TR" sz="2800" dirty="0"/>
              <a:t>, toplumsal temelli rekreasyona yönelik programları da içermelidir (UN 1982</a:t>
            </a:r>
            <a:r>
              <a:rPr lang="tr-TR" sz="2800" dirty="0" smtClean="0"/>
              <a:t>).</a:t>
            </a:r>
            <a:endParaRPr lang="tr-TR" sz="2800" dirty="0"/>
          </a:p>
        </p:txBody>
      </p:sp>
    </p:spTree>
    <p:extLst>
      <p:ext uri="{BB962C8B-B14F-4D97-AF65-F5344CB8AC3E}">
        <p14:creationId xmlns:p14="http://schemas.microsoft.com/office/powerpoint/2010/main" val="7910965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err="1"/>
              <a:t>Hablemitoğlu</a:t>
            </a:r>
            <a:r>
              <a:rPr lang="tr-TR" dirty="0"/>
              <a:t>, Ş., </a:t>
            </a:r>
            <a:r>
              <a:rPr lang="tr-TR" dirty="0" err="1"/>
              <a:t>Özmete</a:t>
            </a:r>
            <a:r>
              <a:rPr lang="tr-TR" dirty="0"/>
              <a:t>, E., 2010.  Yaşlı Refahı:  Yaşlılar İçin Sosyal Hizmet. Kilit Yayınları,  Ankara</a:t>
            </a:r>
          </a:p>
          <a:p>
            <a:r>
              <a:rPr lang="tr-TR" dirty="0"/>
              <a:t>Koşar, N. 1996. Sosyal Hizmetlerde Yaşlı Refahı Alanı. Şafak Matbaacılık.  Ankara</a:t>
            </a:r>
          </a:p>
          <a:p>
            <a:endParaRPr lang="tr-TR" dirty="0"/>
          </a:p>
        </p:txBody>
      </p:sp>
    </p:spTree>
    <p:extLst>
      <p:ext uri="{BB962C8B-B14F-4D97-AF65-F5344CB8AC3E}">
        <p14:creationId xmlns:p14="http://schemas.microsoft.com/office/powerpoint/2010/main" val="1376503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060848"/>
            <a:ext cx="8229600" cy="4096112"/>
          </a:xfrm>
        </p:spPr>
        <p:txBody>
          <a:bodyPr>
            <a:normAutofit/>
          </a:bodyPr>
          <a:lstStyle/>
          <a:p>
            <a:pPr algn="just"/>
            <a:r>
              <a:rPr lang="tr-TR" sz="3200" dirty="0"/>
              <a:t>Eğitim, insan sermayesine yatırımın en önemli parçası olup, </a:t>
            </a:r>
            <a:r>
              <a:rPr lang="tr-TR" sz="3200" dirty="0" err="1"/>
              <a:t>yaşamboyu</a:t>
            </a:r>
            <a:r>
              <a:rPr lang="tr-TR" sz="3200" dirty="0"/>
              <a:t> süren bilgi edinme sürecidir. Bireyler yalnızca resmi olarak okul sıralarında değil, </a:t>
            </a:r>
            <a:r>
              <a:rPr lang="tr-TR" sz="3200" dirty="0" err="1"/>
              <a:t>yaşamboyu</a:t>
            </a:r>
            <a:r>
              <a:rPr lang="tr-TR" sz="3200" dirty="0"/>
              <a:t> eğitime bağlı olarak her yaşam döneminde eğitimi deneyimlemeli, aktif bir yaşam </a:t>
            </a:r>
            <a:r>
              <a:rPr lang="tr-TR" sz="3200" dirty="0" smtClean="0"/>
              <a:t>sürdürmelidirler</a:t>
            </a:r>
            <a:r>
              <a:rPr lang="tr-TR" sz="3200" dirty="0"/>
              <a:t> (</a:t>
            </a:r>
            <a:r>
              <a:rPr lang="tr-TR" sz="3200" dirty="0" err="1"/>
              <a:t>Schaie</a:t>
            </a:r>
            <a:r>
              <a:rPr lang="tr-TR" sz="3200" dirty="0"/>
              <a:t> ve </a:t>
            </a:r>
            <a:r>
              <a:rPr lang="tr-TR" sz="3200" dirty="0" err="1"/>
              <a:t>Willis</a:t>
            </a:r>
            <a:r>
              <a:rPr lang="tr-TR" sz="3200" dirty="0"/>
              <a:t> 1978</a:t>
            </a:r>
            <a:r>
              <a:rPr lang="tr-TR" sz="3200" dirty="0" smtClean="0"/>
              <a:t>).</a:t>
            </a:r>
            <a:endParaRPr lang="tr-TR"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700808"/>
            <a:ext cx="8229600" cy="4456152"/>
          </a:xfrm>
        </p:spPr>
        <p:txBody>
          <a:bodyPr>
            <a:normAutofit/>
          </a:bodyPr>
          <a:lstStyle/>
          <a:p>
            <a:pPr algn="just"/>
            <a:r>
              <a:rPr lang="tr-TR" sz="2800" dirty="0"/>
              <a:t>Farklılıklar da dikkate alınarak eğitim, bireylerin tüm yaşam alanlarına yansıtılmalıdır. Eğitime </a:t>
            </a:r>
            <a:r>
              <a:rPr lang="tr-TR" sz="2800" dirty="0" err="1"/>
              <a:t>yaşamboyu</a:t>
            </a:r>
            <a:r>
              <a:rPr lang="tr-TR" sz="2800" dirty="0"/>
              <a:t> yaklaşımı geleneksel olarak gençliğin yetişkinliğe hazırlanmasının da ötesindedir. Bu noktada eğitim önleyici, kolaylaştırıcı, iyileştirici / tedavi edici, hazırlayıcı ve işlevsel olmalıdır (</a:t>
            </a:r>
            <a:r>
              <a:rPr lang="tr-TR" sz="2800" dirty="0" err="1"/>
              <a:t>Schaie</a:t>
            </a:r>
            <a:r>
              <a:rPr lang="tr-TR" sz="2800" dirty="0"/>
              <a:t> ve </a:t>
            </a:r>
            <a:r>
              <a:rPr lang="tr-TR" sz="2800" dirty="0" err="1"/>
              <a:t>Willis</a:t>
            </a:r>
            <a:r>
              <a:rPr lang="tr-TR" sz="2800" dirty="0"/>
              <a:t> 1978).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484784"/>
            <a:ext cx="8229600" cy="4672176"/>
          </a:xfrm>
        </p:spPr>
        <p:txBody>
          <a:bodyPr>
            <a:normAutofit/>
          </a:bodyPr>
          <a:lstStyle/>
          <a:p>
            <a:pPr algn="just"/>
            <a:r>
              <a:rPr lang="tr-TR" dirty="0"/>
              <a:t>Birleşmiş Milletler (1982)’in Viyana Uluslararası Yaşlılık Eylem Planı’na göre, yaşlıların sayısındaki önemli artış, eğitim ve öğretim faaliyetlerine ağırlık vermeyi gerektirmektedir. Eğitim ve öğretim programları, ülke ve bölgelerin koşullarıyla ilişkili olarak ulusal ve bölgesel düzeyde olmalıdır.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lstStyle/>
          <a:p>
            <a:pPr algn="just"/>
            <a:r>
              <a:rPr lang="tr-TR" dirty="0"/>
              <a:t>Yaşlıların ihtiyaçları ve gelişmeye yönelik belirleyicilerden hareketle, eğitim ve öğretim politikaları hazırlanmalıdır. Tüm yaş gruplarının özellikle genç kuşakların yaşlılığa olumlu bakışlarını destekleyebilecek eğitim ve öğretim programlarına katılmaları sağlanmalıdır. Yaşlılık </a:t>
            </a:r>
            <a:r>
              <a:rPr lang="tr-TR" dirty="0" err="1"/>
              <a:t>multidisipliner</a:t>
            </a:r>
            <a:r>
              <a:rPr lang="tr-TR" dirty="0"/>
              <a:t> bir konu olduğu için, eğitim ve öğretim programları da esas olarak </a:t>
            </a:r>
            <a:r>
              <a:rPr lang="tr-TR" dirty="0" err="1"/>
              <a:t>disiplinlerarası</a:t>
            </a:r>
            <a:r>
              <a:rPr lang="tr-TR" dirty="0"/>
              <a:t> yaklaşım ile planlanmalıdır</a:t>
            </a:r>
            <a:r>
              <a:rPr lang="tr-TR" dirty="0" smtClean="0"/>
              <a:t>.</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Yaşlılığın biyolojik, zihinsel ve sosyal boyutlarına, yaşlıların kronik hastalıklar ve engellilik durumlarının iyileştirilmesine ilişkin araştırmalar yapılmalı; öğretim becerileri ve eğitim koşullarını düzenlemek için çabalar artırılmalıdır. </a:t>
            </a:r>
          </a:p>
        </p:txBody>
      </p:sp>
    </p:spTree>
    <p:extLst>
      <p:ext uri="{BB962C8B-B14F-4D97-AF65-F5344CB8AC3E}">
        <p14:creationId xmlns:p14="http://schemas.microsoft.com/office/powerpoint/2010/main" val="2516911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 Yaşlı nüfusla ilişkili benzer yapı ve kompozisyona sahip olan ülkeler arasında tarihi, kültürel, </a:t>
            </a:r>
            <a:r>
              <a:rPr lang="tr-TR" sz="2800" dirty="0" err="1"/>
              <a:t>linguistik</a:t>
            </a:r>
            <a:r>
              <a:rPr lang="tr-TR" sz="2800" dirty="0"/>
              <a:t> olarak bilgi, beceri ve deneyimlerin paylaşılması; uluslararası düzeyde daha etkili işbirliğinin yapılması desteklenmelidir. Yaşlılıkla ilişkili beceri kazandırma ve teknolojilerin </a:t>
            </a:r>
            <a:r>
              <a:rPr lang="tr-TR" sz="2800" dirty="0" err="1"/>
              <a:t>yanısıra</a:t>
            </a:r>
            <a:r>
              <a:rPr lang="tr-TR" sz="2800" dirty="0"/>
              <a:t>, deneyimlerin paylaşılması, gelişmekte olan ülkeler arasında teknik işbirliği yapılması için ortam oluşturulabilir. </a:t>
            </a:r>
          </a:p>
        </p:txBody>
      </p:sp>
    </p:spTree>
    <p:extLst>
      <p:ext uri="{BB962C8B-B14F-4D97-AF65-F5344CB8AC3E}">
        <p14:creationId xmlns:p14="http://schemas.microsoft.com/office/powerpoint/2010/main" val="3403895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Hem gelişmiş hem de gelişmekte olan bölgelerde araştırma ve eğitimde karşılıklı öğrenme ve işbirliği için geniş olanaklar yaratılması, yaşlılığa yönelik kapsamlı araştırmalar yapılmasını sağlayacaktır. Bu nedenle, hükümetler ve sivil toplum kuruluşları yaşlılığa yönelik donanımlı / eğitimli personel yetiştirmek için gerekli önlemleri almalıdır. Yaşlanma ve yaşlılıkla ilişkili bilgiyi yayma çabaları güçlendirilmelidir. </a:t>
            </a:r>
          </a:p>
        </p:txBody>
      </p:sp>
    </p:spTree>
    <p:extLst>
      <p:ext uri="{BB962C8B-B14F-4D97-AF65-F5344CB8AC3E}">
        <p14:creationId xmlns:p14="http://schemas.microsoft.com/office/powerpoint/2010/main" val="1367158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Emekli ve yaşlı bireylere ilişkin organizasyonlar, bu bilgilerin paylaşılmasının sağlanması ve planlamaya yönelik çabaları desteklemelidir. Özellikle gelişmekte olan ülkelerde; yaşlılara hizmet veren personeli eğitmek için uygulamalı öğretim merkezleri kurulmalı ve desteklenmelidir. </a:t>
            </a:r>
          </a:p>
        </p:txBody>
      </p:sp>
    </p:spTree>
    <p:extLst>
      <p:ext uri="{BB962C8B-B14F-4D97-AF65-F5344CB8AC3E}">
        <p14:creationId xmlns:p14="http://schemas.microsoft.com/office/powerpoint/2010/main" val="42535480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24</TotalTime>
  <Words>530</Words>
  <Application>Microsoft Office PowerPoint</Application>
  <PresentationFormat>Ekran Gösterisi (4:3)</PresentationFormat>
  <Paragraphs>18</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13</cp:revision>
  <dcterms:created xsi:type="dcterms:W3CDTF">2017-04-26T08:36:58Z</dcterms:created>
  <dcterms:modified xsi:type="dcterms:W3CDTF">2020-05-02T07:19:32Z</dcterms:modified>
</cp:coreProperties>
</file>