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2BBB3-C849-40F8-9F13-C687676ABAD3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8D287-6B0C-4D6D-8FBF-2628DB2449D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tr-TR" dirty="0"/>
              <a:t>Böbrek hastalıkları ve gebelik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33509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KRONİK BÖBREK HASTALIĞI SEYRİNDE</a:t>
            </a:r>
            <a:br>
              <a:rPr lang="tr-TR" b="1" dirty="0"/>
            </a:br>
            <a:r>
              <a:rPr lang="tr-TR" b="1" dirty="0"/>
              <a:t>GEBELİK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Gebelik sırasında </a:t>
            </a:r>
            <a:r>
              <a:rPr lang="tr-TR" dirty="0"/>
              <a:t>GFR artışına bağlı olarak </a:t>
            </a:r>
            <a:r>
              <a:rPr lang="tr-TR" dirty="0" err="1"/>
              <a:t>gunluk</a:t>
            </a:r>
            <a:r>
              <a:rPr lang="tr-TR" dirty="0"/>
              <a:t> </a:t>
            </a:r>
            <a:r>
              <a:rPr lang="tr-TR" dirty="0" err="1"/>
              <a:t>proteinuri</a:t>
            </a:r>
            <a:r>
              <a:rPr lang="tr-TR" dirty="0"/>
              <a:t> </a:t>
            </a:r>
            <a:r>
              <a:rPr lang="tr-TR" dirty="0" smtClean="0"/>
              <a:t>miktarı </a:t>
            </a:r>
            <a:r>
              <a:rPr lang="tr-TR" dirty="0" err="1" smtClean="0"/>
              <a:t>nefrotik</a:t>
            </a:r>
            <a:r>
              <a:rPr lang="tr-TR" dirty="0" smtClean="0"/>
              <a:t> </a:t>
            </a:r>
            <a:r>
              <a:rPr lang="tr-TR" dirty="0" err="1"/>
              <a:t>duzeye</a:t>
            </a:r>
            <a:r>
              <a:rPr lang="tr-TR" dirty="0"/>
              <a:t> </a:t>
            </a:r>
            <a:r>
              <a:rPr lang="tr-TR" dirty="0" err="1"/>
              <a:t>cıkabilir</a:t>
            </a:r>
            <a:r>
              <a:rPr lang="tr-TR" dirty="0"/>
              <a:t>; ancak doğumdan sonra gebelik </a:t>
            </a:r>
            <a:r>
              <a:rPr lang="tr-TR" dirty="0" err="1" smtClean="0"/>
              <a:t>oncesindeki</a:t>
            </a:r>
            <a:r>
              <a:rPr lang="tr-TR" dirty="0"/>
              <a:t> </a:t>
            </a:r>
            <a:r>
              <a:rPr lang="tr-TR" dirty="0" smtClean="0"/>
              <a:t>değerlere </a:t>
            </a:r>
            <a:r>
              <a:rPr lang="tr-TR" dirty="0"/>
              <a:t>donuş </a:t>
            </a:r>
            <a:r>
              <a:rPr lang="tr-TR" dirty="0" err="1"/>
              <a:t>gorulur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hastalarda </a:t>
            </a:r>
            <a:r>
              <a:rPr lang="tr-TR" dirty="0" smtClean="0"/>
              <a:t>hipertansiyon yoksa </a:t>
            </a:r>
            <a:r>
              <a:rPr lang="tr-TR" dirty="0"/>
              <a:t>gebeliğin altta yatan </a:t>
            </a:r>
            <a:r>
              <a:rPr lang="tr-TR" dirty="0" err="1"/>
              <a:t>bobrek</a:t>
            </a:r>
            <a:r>
              <a:rPr lang="tr-TR" dirty="0"/>
              <a:t> hastalığının seyrini </a:t>
            </a:r>
            <a:r>
              <a:rPr lang="tr-TR" dirty="0" smtClean="0"/>
              <a:t>değiştirmeyeceği kabul </a:t>
            </a:r>
            <a:r>
              <a:rPr lang="tr-TR" dirty="0"/>
              <a:t>edilir.</a:t>
            </a:r>
          </a:p>
        </p:txBody>
      </p:sp>
    </p:spTree>
    <p:extLst>
      <p:ext uri="{BB962C8B-B14F-4D97-AF65-F5344CB8AC3E}">
        <p14:creationId xmlns:p14="http://schemas.microsoft.com/office/powerpoint/2010/main" xmlns="" val="816737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KRONİK BÖBREK HASTALIĞI SEYRİNDE</a:t>
            </a:r>
            <a:br>
              <a:rPr lang="tr-TR" b="1" dirty="0"/>
            </a:br>
            <a:r>
              <a:rPr lang="tr-TR" b="1" dirty="0"/>
              <a:t>GEBELİK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Ote</a:t>
            </a:r>
            <a:r>
              <a:rPr lang="tr-TR" dirty="0"/>
              <a:t> yandan, gebelik </a:t>
            </a:r>
            <a:r>
              <a:rPr lang="tr-TR" dirty="0" err="1"/>
              <a:t>oncesinde</a:t>
            </a:r>
            <a:r>
              <a:rPr lang="tr-TR" dirty="0"/>
              <a:t> </a:t>
            </a:r>
            <a:r>
              <a:rPr lang="tr-TR" dirty="0" err="1"/>
              <a:t>bobrek</a:t>
            </a:r>
            <a:r>
              <a:rPr lang="tr-TR" dirty="0"/>
              <a:t> </a:t>
            </a:r>
            <a:r>
              <a:rPr lang="tr-TR" dirty="0" smtClean="0"/>
              <a:t>fonksiyonlarında orta</a:t>
            </a:r>
            <a:r>
              <a:rPr lang="tr-TR" dirty="0"/>
              <a:t>, ileri derecede bozukluk olan hastalarda ise </a:t>
            </a:r>
            <a:r>
              <a:rPr lang="tr-TR" dirty="0" err="1" smtClean="0"/>
              <a:t>progresyon</a:t>
            </a:r>
            <a:r>
              <a:rPr lang="tr-TR" dirty="0"/>
              <a:t> </a:t>
            </a:r>
            <a:r>
              <a:rPr lang="tr-TR" dirty="0" smtClean="0"/>
              <a:t>giderek </a:t>
            </a:r>
            <a:r>
              <a:rPr lang="tr-TR" dirty="0"/>
              <a:t>hızlanır ve son donem </a:t>
            </a:r>
            <a:r>
              <a:rPr lang="tr-TR" dirty="0" err="1"/>
              <a:t>bobrek</a:t>
            </a:r>
            <a:r>
              <a:rPr lang="tr-TR" dirty="0"/>
              <a:t> yetersizliği ortaya </a:t>
            </a:r>
            <a:r>
              <a:rPr lang="tr-TR" dirty="0" err="1"/>
              <a:t>cıkabilir</a:t>
            </a:r>
            <a:r>
              <a:rPr lang="tr-TR" dirty="0"/>
              <a:t>.</a:t>
            </a:r>
          </a:p>
          <a:p>
            <a:r>
              <a:rPr lang="tr-TR" dirty="0"/>
              <a:t>Zaten kronik </a:t>
            </a:r>
            <a:r>
              <a:rPr lang="tr-TR" dirty="0" err="1"/>
              <a:t>bobrek</a:t>
            </a:r>
            <a:r>
              <a:rPr lang="tr-TR" dirty="0"/>
              <a:t> hastalıklarının seyrinde </a:t>
            </a:r>
            <a:r>
              <a:rPr lang="tr-TR" dirty="0" smtClean="0"/>
              <a:t>BUN ( kandaki üre azotu-nitrojen)30 mg/</a:t>
            </a:r>
            <a:r>
              <a:rPr lang="tr-TR" dirty="0" err="1" smtClean="0"/>
              <a:t>dL</a:t>
            </a:r>
            <a:r>
              <a:rPr lang="tr-TR" dirty="0" smtClean="0"/>
              <a:t> </a:t>
            </a:r>
            <a:r>
              <a:rPr lang="tr-TR" dirty="0"/>
              <a:t>ve serum </a:t>
            </a:r>
            <a:r>
              <a:rPr lang="tr-TR" dirty="0" err="1"/>
              <a:t>kreatinin</a:t>
            </a:r>
            <a:r>
              <a:rPr lang="tr-TR" dirty="0"/>
              <a:t> </a:t>
            </a:r>
            <a:r>
              <a:rPr lang="tr-TR" dirty="0" err="1"/>
              <a:t>duzeyi</a:t>
            </a:r>
            <a:r>
              <a:rPr lang="tr-TR" dirty="0"/>
              <a:t> de 3 mg/</a:t>
            </a:r>
            <a:r>
              <a:rPr lang="tr-TR" dirty="0" err="1"/>
              <a:t>dL’nin</a:t>
            </a:r>
            <a:r>
              <a:rPr lang="tr-TR" dirty="0"/>
              <a:t> </a:t>
            </a:r>
            <a:r>
              <a:rPr lang="tr-TR" dirty="0" err="1"/>
              <a:t>uzerinde</a:t>
            </a:r>
            <a:r>
              <a:rPr lang="tr-TR" dirty="0"/>
              <a:t> </a:t>
            </a:r>
            <a:r>
              <a:rPr lang="tr-TR" dirty="0" smtClean="0"/>
              <a:t>ise </a:t>
            </a:r>
            <a:r>
              <a:rPr lang="da-DK" dirty="0" smtClean="0"/>
              <a:t>genellikle </a:t>
            </a:r>
            <a:r>
              <a:rPr lang="da-DK" dirty="0"/>
              <a:t>hamilelik gercekleşmez, gercekleşse de normal </a:t>
            </a:r>
            <a:r>
              <a:rPr lang="da-DK" dirty="0" smtClean="0"/>
              <a:t>ve</a:t>
            </a:r>
            <a:r>
              <a:rPr lang="tr-TR" dirty="0" smtClean="0"/>
              <a:t> sağlıklı </a:t>
            </a:r>
            <a:r>
              <a:rPr lang="tr-TR" dirty="0"/>
              <a:t>bir doğum </a:t>
            </a:r>
            <a:r>
              <a:rPr lang="tr-TR" dirty="0" err="1"/>
              <a:t>coğu</a:t>
            </a:r>
            <a:r>
              <a:rPr lang="tr-TR" dirty="0"/>
              <a:t> kez </a:t>
            </a:r>
            <a:r>
              <a:rPr lang="tr-TR" dirty="0" err="1"/>
              <a:t>mumkun</a:t>
            </a:r>
            <a:r>
              <a:rPr lang="tr-TR" dirty="0"/>
              <a:t> olmaz.</a:t>
            </a:r>
          </a:p>
        </p:txBody>
      </p:sp>
    </p:spTree>
    <p:extLst>
      <p:ext uri="{BB962C8B-B14F-4D97-AF65-F5344CB8AC3E}">
        <p14:creationId xmlns:p14="http://schemas.microsoft.com/office/powerpoint/2010/main" xmlns="" val="549906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KRONİK BÖBREK HASTALIĞI SEYRİNDE</a:t>
            </a:r>
            <a:br>
              <a:rPr lang="tr-TR" b="1" dirty="0"/>
            </a:br>
            <a:r>
              <a:rPr lang="tr-TR" b="1" dirty="0"/>
              <a:t>GEBELİK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Kronik </a:t>
            </a:r>
            <a:r>
              <a:rPr lang="tr-TR" dirty="0" err="1"/>
              <a:t>bobrek</a:t>
            </a:r>
            <a:r>
              <a:rPr lang="tr-TR" dirty="0"/>
              <a:t> hastalığı bulunanlarda </a:t>
            </a:r>
            <a:r>
              <a:rPr lang="tr-TR" dirty="0" err="1"/>
              <a:t>preeklampsi</a:t>
            </a:r>
            <a:r>
              <a:rPr lang="tr-TR" dirty="0"/>
              <a:t> ve </a:t>
            </a:r>
            <a:r>
              <a:rPr lang="tr-TR" dirty="0" err="1" smtClean="0"/>
              <a:t>fetusta</a:t>
            </a:r>
            <a:r>
              <a:rPr lang="tr-TR" dirty="0"/>
              <a:t> </a:t>
            </a:r>
            <a:r>
              <a:rPr lang="tr-TR" dirty="0" smtClean="0"/>
              <a:t>gelişme </a:t>
            </a:r>
            <a:r>
              <a:rPr lang="tr-TR" dirty="0"/>
              <a:t>geriliği riski daha fazladır.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hastalar </a:t>
            </a:r>
            <a:r>
              <a:rPr lang="tr-TR" dirty="0" smtClean="0"/>
              <a:t>gebelik suresince </a:t>
            </a:r>
            <a:r>
              <a:rPr lang="tr-TR" dirty="0"/>
              <a:t>sık olarak kontrole </a:t>
            </a:r>
            <a:r>
              <a:rPr lang="tr-TR" dirty="0" err="1"/>
              <a:t>cağırılmalı</a:t>
            </a:r>
            <a:r>
              <a:rPr lang="tr-TR" dirty="0"/>
              <a:t>, periyodik olarak </a:t>
            </a:r>
            <a:r>
              <a:rPr lang="tr-TR" dirty="0" err="1" smtClean="0"/>
              <a:t>kreatinin</a:t>
            </a:r>
            <a:r>
              <a:rPr lang="tr-TR" dirty="0"/>
              <a:t> </a:t>
            </a:r>
            <a:r>
              <a:rPr lang="tr-TR" dirty="0" err="1" smtClean="0"/>
              <a:t>klirensleri</a:t>
            </a:r>
            <a:r>
              <a:rPr lang="tr-TR" dirty="0" smtClean="0"/>
              <a:t> </a:t>
            </a:r>
            <a:r>
              <a:rPr lang="tr-TR" dirty="0" err="1"/>
              <a:t>olculmeli</a:t>
            </a:r>
            <a:r>
              <a:rPr lang="tr-TR" dirty="0"/>
              <a:t> ve </a:t>
            </a:r>
            <a:r>
              <a:rPr lang="tr-TR" dirty="0" err="1"/>
              <a:t>dehidratasyon</a:t>
            </a:r>
            <a:r>
              <a:rPr lang="tr-TR" dirty="0"/>
              <a:t>, </a:t>
            </a:r>
            <a:r>
              <a:rPr lang="tr-TR" dirty="0" err="1"/>
              <a:t>uriner</a:t>
            </a:r>
            <a:r>
              <a:rPr lang="tr-TR" dirty="0"/>
              <a:t> </a:t>
            </a:r>
            <a:r>
              <a:rPr lang="tr-TR" dirty="0" err="1" smtClean="0"/>
              <a:t>infeksiyon</a:t>
            </a:r>
            <a:r>
              <a:rPr lang="tr-TR" dirty="0"/>
              <a:t> </a:t>
            </a:r>
            <a:r>
              <a:rPr lang="tr-TR" dirty="0" smtClean="0"/>
              <a:t>veya </a:t>
            </a:r>
            <a:r>
              <a:rPr lang="tr-TR" dirty="0" err="1"/>
              <a:t>obstruksiyon</a:t>
            </a:r>
            <a:r>
              <a:rPr lang="tr-TR" dirty="0"/>
              <a:t> gibi komplikasyonlar </a:t>
            </a:r>
            <a:r>
              <a:rPr lang="tr-TR" dirty="0" err="1"/>
              <a:t>gorulurse</a:t>
            </a:r>
            <a:r>
              <a:rPr lang="tr-TR" dirty="0"/>
              <a:t> hızla </a:t>
            </a:r>
            <a:r>
              <a:rPr lang="tr-TR" dirty="0" smtClean="0"/>
              <a:t>tedavi edilmelidir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013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Normal gebelik </a:t>
            </a:r>
            <a:r>
              <a:rPr lang="tr-TR" dirty="0" err="1"/>
              <a:t>bobreklerde</a:t>
            </a:r>
            <a:r>
              <a:rPr lang="tr-TR" dirty="0"/>
              <a:t> bir dizi </a:t>
            </a:r>
            <a:r>
              <a:rPr lang="tr-TR" dirty="0" err="1"/>
              <a:t>anatomic</a:t>
            </a:r>
            <a:r>
              <a:rPr lang="tr-TR" dirty="0"/>
              <a:t> ve </a:t>
            </a:r>
            <a:r>
              <a:rPr lang="tr-TR" dirty="0" smtClean="0"/>
              <a:t>fizyolojik değişimi </a:t>
            </a:r>
            <a:r>
              <a:rPr lang="tr-TR" dirty="0"/>
              <a:t>de beraberinde getirir. Bu değişikliklerin </a:t>
            </a:r>
            <a:r>
              <a:rPr lang="tr-TR" dirty="0" smtClean="0"/>
              <a:t>bilinmesi gebelikte </a:t>
            </a:r>
            <a:r>
              <a:rPr lang="tr-TR" dirty="0"/>
              <a:t>ortaya </a:t>
            </a:r>
            <a:r>
              <a:rPr lang="tr-TR" dirty="0" err="1"/>
              <a:t>cıkabilecek</a:t>
            </a:r>
            <a:r>
              <a:rPr lang="tr-TR" dirty="0"/>
              <a:t> patolojik olayların </a:t>
            </a:r>
            <a:r>
              <a:rPr lang="tr-TR" dirty="0" smtClean="0"/>
              <a:t>anlaşılmasını daha </a:t>
            </a:r>
            <a:r>
              <a:rPr lang="tr-TR" dirty="0"/>
              <a:t>kolaylaştırır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9958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Ozetle</a:t>
            </a:r>
            <a:r>
              <a:rPr lang="tr-TR" dirty="0" smtClean="0"/>
              <a:t> </a:t>
            </a:r>
            <a:r>
              <a:rPr lang="tr-TR" dirty="0"/>
              <a:t>gebelikte:</a:t>
            </a:r>
          </a:p>
          <a:p>
            <a:r>
              <a:rPr lang="tr-TR" dirty="0"/>
              <a:t>1. </a:t>
            </a:r>
            <a:r>
              <a:rPr lang="tr-TR" dirty="0" err="1"/>
              <a:t>Bobrekler</a:t>
            </a:r>
            <a:r>
              <a:rPr lang="tr-TR" dirty="0"/>
              <a:t> </a:t>
            </a:r>
            <a:r>
              <a:rPr lang="tr-TR" dirty="0" err="1"/>
              <a:t>bilateral</a:t>
            </a:r>
            <a:r>
              <a:rPr lang="tr-TR" dirty="0"/>
              <a:t> olarak yaklaşık 1 cm kadar buyur.</a:t>
            </a:r>
          </a:p>
          <a:p>
            <a:r>
              <a:rPr lang="tr-TR" dirty="0"/>
              <a:t>2. Gebelikte </a:t>
            </a:r>
            <a:r>
              <a:rPr lang="tr-TR" dirty="0" err="1" smtClean="0"/>
              <a:t>ureterlered</a:t>
            </a:r>
            <a:r>
              <a:rPr lang="tr-TR" dirty="0" smtClean="0"/>
              <a:t> </a:t>
            </a:r>
            <a:r>
              <a:rPr lang="tr-TR" dirty="0" err="1" smtClean="0"/>
              <a:t>dilatasyon</a:t>
            </a:r>
            <a:r>
              <a:rPr lang="tr-TR" dirty="0" smtClean="0"/>
              <a:t> ortaya </a:t>
            </a:r>
            <a:r>
              <a:rPr lang="tr-TR" dirty="0" err="1"/>
              <a:t>cıkar</a:t>
            </a:r>
            <a:r>
              <a:rPr lang="tr-TR" dirty="0"/>
              <a:t>. </a:t>
            </a:r>
            <a:r>
              <a:rPr lang="tr-TR" dirty="0" err="1"/>
              <a:t>Hormonal</a:t>
            </a:r>
            <a:r>
              <a:rPr lang="tr-TR" dirty="0"/>
              <a:t> ve mekanik mekanizmalar bu </a:t>
            </a:r>
            <a:r>
              <a:rPr lang="tr-TR" dirty="0" smtClean="0"/>
              <a:t>değişikliklerden sorumludur.</a:t>
            </a:r>
            <a:endParaRPr lang="tr-TR" dirty="0"/>
          </a:p>
          <a:p>
            <a:r>
              <a:rPr lang="tr-TR" dirty="0"/>
              <a:t>3. </a:t>
            </a:r>
            <a:r>
              <a:rPr lang="tr-TR" dirty="0" err="1"/>
              <a:t>Bobrek</a:t>
            </a:r>
            <a:r>
              <a:rPr lang="tr-TR" dirty="0"/>
              <a:t> kan akımı ve </a:t>
            </a:r>
            <a:r>
              <a:rPr lang="tr-TR" dirty="0" err="1"/>
              <a:t>glomeruler</a:t>
            </a:r>
            <a:r>
              <a:rPr lang="tr-TR" dirty="0"/>
              <a:t> </a:t>
            </a:r>
            <a:r>
              <a:rPr lang="tr-TR" dirty="0" err="1"/>
              <a:t>filtrasyon</a:t>
            </a:r>
            <a:r>
              <a:rPr lang="tr-TR" dirty="0"/>
              <a:t> hızı artar.</a:t>
            </a:r>
          </a:p>
          <a:p>
            <a:r>
              <a:rPr lang="tr-TR" dirty="0"/>
              <a:t>4. </a:t>
            </a:r>
            <a:r>
              <a:rPr lang="tr-TR" dirty="0" err="1"/>
              <a:t>Aminoasiduri</a:t>
            </a:r>
            <a:r>
              <a:rPr lang="tr-TR" dirty="0"/>
              <a:t>, plazma </a:t>
            </a:r>
            <a:r>
              <a:rPr lang="tr-TR" dirty="0" err="1"/>
              <a:t>ozmolalitesinde</a:t>
            </a:r>
            <a:r>
              <a:rPr lang="tr-TR" dirty="0"/>
              <a:t> azalma, </a:t>
            </a:r>
            <a:r>
              <a:rPr lang="tr-TR" dirty="0" err="1" smtClean="0"/>
              <a:t>ekstraselluler</a:t>
            </a:r>
            <a:r>
              <a:rPr lang="tr-TR" dirty="0"/>
              <a:t> </a:t>
            </a:r>
            <a:r>
              <a:rPr lang="tr-TR" dirty="0" smtClean="0"/>
              <a:t>sıvı </a:t>
            </a:r>
            <a:r>
              <a:rPr lang="tr-TR" dirty="0"/>
              <a:t>artışı, sodyum </a:t>
            </a:r>
            <a:r>
              <a:rPr lang="tr-TR" dirty="0" err="1"/>
              <a:t>retansiyonu</a:t>
            </a:r>
            <a:r>
              <a:rPr lang="tr-TR" dirty="0"/>
              <a:t>, </a:t>
            </a:r>
            <a:r>
              <a:rPr lang="tr-TR" dirty="0" err="1" smtClean="0"/>
              <a:t>renin</a:t>
            </a:r>
            <a:r>
              <a:rPr lang="tr-TR" dirty="0" smtClean="0"/>
              <a:t>-</a:t>
            </a:r>
            <a:r>
              <a:rPr lang="tr-TR" dirty="0" err="1" smtClean="0"/>
              <a:t>anjiotensin</a:t>
            </a:r>
            <a:r>
              <a:rPr lang="tr-TR" dirty="0" smtClean="0"/>
              <a:t>-</a:t>
            </a:r>
            <a:r>
              <a:rPr lang="tr-TR" dirty="0" err="1" smtClean="0"/>
              <a:t>aldosteron</a:t>
            </a:r>
            <a:r>
              <a:rPr lang="tr-TR" dirty="0"/>
              <a:t> </a:t>
            </a:r>
            <a:r>
              <a:rPr lang="tr-TR" dirty="0" err="1" smtClean="0"/>
              <a:t>sistreminde</a:t>
            </a:r>
            <a:r>
              <a:rPr lang="tr-TR" dirty="0" smtClean="0"/>
              <a:t> </a:t>
            </a:r>
            <a:r>
              <a:rPr lang="tr-TR" dirty="0"/>
              <a:t>(RAAS) aktivasyon </a:t>
            </a:r>
            <a:r>
              <a:rPr lang="tr-TR" dirty="0" err="1"/>
              <a:t>gorulur</a:t>
            </a:r>
            <a:r>
              <a:rPr lang="tr-TR" dirty="0" smtClean="0"/>
              <a:t>.</a:t>
            </a:r>
          </a:p>
          <a:p>
            <a:r>
              <a:rPr lang="tr-TR" dirty="0" err="1"/>
              <a:t>Tum</a:t>
            </a:r>
            <a:r>
              <a:rPr lang="tr-TR" dirty="0"/>
              <a:t> bu değişiklikler gebelerde </a:t>
            </a:r>
            <a:r>
              <a:rPr lang="tr-TR" dirty="0" smtClean="0"/>
              <a:t>bir </a:t>
            </a:r>
            <a:r>
              <a:rPr lang="tr-TR" dirty="0" err="1" smtClean="0"/>
              <a:t>cok</a:t>
            </a:r>
            <a:r>
              <a:rPr lang="tr-TR" dirty="0" smtClean="0"/>
              <a:t> </a:t>
            </a:r>
            <a:r>
              <a:rPr lang="tr-TR" dirty="0"/>
              <a:t>klinik </a:t>
            </a:r>
            <a:r>
              <a:rPr lang="tr-TR" dirty="0" err="1" smtClean="0"/>
              <a:t>sonuclar</a:t>
            </a:r>
            <a:r>
              <a:rPr lang="tr-TR" dirty="0"/>
              <a:t> </a:t>
            </a:r>
            <a:r>
              <a:rPr lang="tr-TR" dirty="0" smtClean="0"/>
              <a:t>doğurur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2215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GEBELİKTE ÜRİNER İNFEKSİYON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Gebelerin idrarı </a:t>
            </a:r>
            <a:r>
              <a:rPr lang="tr-TR" dirty="0" err="1"/>
              <a:t>glukoz</a:t>
            </a:r>
            <a:r>
              <a:rPr lang="tr-TR" dirty="0"/>
              <a:t> ve aminoasit gibi besin </a:t>
            </a:r>
            <a:r>
              <a:rPr lang="tr-TR" dirty="0" smtClean="0"/>
              <a:t>maddelerinden zengindir</a:t>
            </a:r>
            <a:r>
              <a:rPr lang="tr-TR" dirty="0"/>
              <a:t>; bu nedenle iyi bir </a:t>
            </a:r>
            <a:r>
              <a:rPr lang="tr-TR" dirty="0" err="1"/>
              <a:t>kultur</a:t>
            </a:r>
            <a:r>
              <a:rPr lang="tr-TR" dirty="0"/>
              <a:t> ortamıdır. </a:t>
            </a:r>
            <a:endParaRPr lang="tr-TR" dirty="0" smtClean="0"/>
          </a:p>
          <a:p>
            <a:r>
              <a:rPr lang="tr-TR" dirty="0" smtClean="0"/>
              <a:t>Ayrıca, gebelikte </a:t>
            </a:r>
            <a:r>
              <a:rPr lang="tr-TR" dirty="0" err="1"/>
              <a:t>uterusun</a:t>
            </a:r>
            <a:r>
              <a:rPr lang="tr-TR" dirty="0"/>
              <a:t> mekanik basısı ve </a:t>
            </a:r>
            <a:r>
              <a:rPr lang="tr-TR" dirty="0" err="1"/>
              <a:t>hormonal</a:t>
            </a:r>
            <a:r>
              <a:rPr lang="tr-TR" dirty="0"/>
              <a:t> etkiler, </a:t>
            </a:r>
            <a:r>
              <a:rPr lang="tr-TR" dirty="0" smtClean="0"/>
              <a:t>toplayıcı sistemde </a:t>
            </a:r>
            <a:r>
              <a:rPr lang="tr-TR" dirty="0" err="1"/>
              <a:t>dilatasyon</a:t>
            </a:r>
            <a:r>
              <a:rPr lang="tr-TR" dirty="0"/>
              <a:t> ve </a:t>
            </a:r>
            <a:r>
              <a:rPr lang="tr-TR" dirty="0" err="1"/>
              <a:t>staza</a:t>
            </a:r>
            <a:r>
              <a:rPr lang="tr-TR" dirty="0"/>
              <a:t> sebep olur; </a:t>
            </a:r>
            <a:r>
              <a:rPr lang="tr-TR" dirty="0" err="1"/>
              <a:t>boylece</a:t>
            </a:r>
            <a:r>
              <a:rPr lang="tr-TR" dirty="0"/>
              <a:t>, </a:t>
            </a:r>
            <a:r>
              <a:rPr lang="tr-TR" dirty="0" smtClean="0"/>
              <a:t>bakteriler </a:t>
            </a:r>
            <a:r>
              <a:rPr lang="tr-TR" dirty="0" err="1" smtClean="0"/>
              <a:t>ust</a:t>
            </a:r>
            <a:r>
              <a:rPr lang="tr-TR" dirty="0" smtClean="0"/>
              <a:t> </a:t>
            </a:r>
            <a:r>
              <a:rPr lang="tr-TR" dirty="0" err="1"/>
              <a:t>uriner</a:t>
            </a:r>
            <a:r>
              <a:rPr lang="tr-TR" dirty="0"/>
              <a:t> sisteme daha kolay </a:t>
            </a:r>
            <a:r>
              <a:rPr lang="tr-TR" dirty="0" err="1"/>
              <a:t>cıkarak</a:t>
            </a:r>
            <a:r>
              <a:rPr lang="tr-TR" dirty="0"/>
              <a:t> </a:t>
            </a:r>
            <a:r>
              <a:rPr lang="tr-TR" dirty="0" err="1"/>
              <a:t>infeksiyona</a:t>
            </a:r>
            <a:r>
              <a:rPr lang="tr-TR" dirty="0"/>
              <a:t> yol acar.</a:t>
            </a:r>
          </a:p>
        </p:txBody>
      </p:sp>
    </p:spTree>
    <p:extLst>
      <p:ext uri="{BB962C8B-B14F-4D97-AF65-F5344CB8AC3E}">
        <p14:creationId xmlns:p14="http://schemas.microsoft.com/office/powerpoint/2010/main" xmlns="" val="343894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GEBELİKTE ÜRİNER İNFEKSİYON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Periyodik idrar </a:t>
            </a:r>
            <a:r>
              <a:rPr lang="tr-TR" dirty="0" err="1"/>
              <a:t>kulturleri</a:t>
            </a:r>
            <a:r>
              <a:rPr lang="tr-TR" dirty="0"/>
              <a:t> yapmalı ve </a:t>
            </a:r>
            <a:r>
              <a:rPr lang="tr-TR" dirty="0" err="1"/>
              <a:t>asemptomatik</a:t>
            </a:r>
            <a:r>
              <a:rPr lang="tr-TR" dirty="0"/>
              <a:t> </a:t>
            </a:r>
            <a:r>
              <a:rPr lang="tr-TR" dirty="0" err="1" smtClean="0"/>
              <a:t>bakteriurileri</a:t>
            </a:r>
            <a:r>
              <a:rPr lang="tr-TR" dirty="0"/>
              <a:t> </a:t>
            </a:r>
            <a:r>
              <a:rPr lang="tr-TR" dirty="0" smtClean="0"/>
              <a:t>tedavi </a:t>
            </a:r>
            <a:r>
              <a:rPr lang="tr-TR" dirty="0"/>
              <a:t>etmelidir. </a:t>
            </a:r>
          </a:p>
          <a:p>
            <a:r>
              <a:rPr lang="tr-TR" dirty="0" smtClean="0"/>
              <a:t>Tedaviden sonra kontrol </a:t>
            </a:r>
            <a:r>
              <a:rPr lang="tr-TR" dirty="0" err="1" smtClean="0"/>
              <a:t>kulturleri</a:t>
            </a:r>
            <a:r>
              <a:rPr lang="tr-TR" dirty="0" smtClean="0"/>
              <a:t> yapılarak idrarın </a:t>
            </a:r>
            <a:r>
              <a:rPr lang="tr-TR" dirty="0"/>
              <a:t>steril hale geldiği saptanmalıdır. </a:t>
            </a:r>
            <a:endParaRPr lang="tr-TR" dirty="0" smtClean="0"/>
          </a:p>
          <a:p>
            <a:r>
              <a:rPr lang="tr-TR" dirty="0" err="1" smtClean="0"/>
              <a:t>Uriner</a:t>
            </a:r>
            <a:r>
              <a:rPr lang="tr-TR" dirty="0" smtClean="0"/>
              <a:t> </a:t>
            </a:r>
            <a:r>
              <a:rPr lang="tr-TR" dirty="0" err="1" smtClean="0"/>
              <a:t>infeksiyonun</a:t>
            </a:r>
            <a:r>
              <a:rPr lang="tr-TR" dirty="0"/>
              <a:t> </a:t>
            </a:r>
            <a:r>
              <a:rPr lang="tr-TR" dirty="0" smtClean="0"/>
              <a:t>tedavisinde </a:t>
            </a:r>
            <a:r>
              <a:rPr lang="tr-TR" dirty="0"/>
              <a:t>antibiyotiği 10 ile 14 </a:t>
            </a:r>
            <a:r>
              <a:rPr lang="tr-TR" dirty="0" err="1"/>
              <a:t>gun</a:t>
            </a:r>
            <a:r>
              <a:rPr lang="tr-TR" dirty="0"/>
              <a:t> sureli vermelidir; </a:t>
            </a:r>
            <a:r>
              <a:rPr lang="tr-TR" dirty="0" err="1" smtClean="0"/>
              <a:t>infeksiyonun</a:t>
            </a:r>
            <a:r>
              <a:rPr lang="tr-TR" dirty="0"/>
              <a:t> </a:t>
            </a:r>
            <a:r>
              <a:rPr lang="tr-TR" dirty="0" smtClean="0"/>
              <a:t>iki </a:t>
            </a:r>
            <a:r>
              <a:rPr lang="tr-TR" dirty="0"/>
              <a:t>kereden daha fazla </a:t>
            </a:r>
            <a:r>
              <a:rPr lang="tr-TR" dirty="0" err="1"/>
              <a:t>nuks</a:t>
            </a:r>
            <a:r>
              <a:rPr lang="tr-TR" dirty="0"/>
              <a:t> ettiği durumlarda </a:t>
            </a:r>
            <a:r>
              <a:rPr lang="tr-TR" dirty="0" smtClean="0"/>
              <a:t>tedavi suresi </a:t>
            </a:r>
            <a:r>
              <a:rPr lang="tr-TR" dirty="0"/>
              <a:t>3 ile 5 haftaya kadar uzatılmalıdır.</a:t>
            </a:r>
          </a:p>
        </p:txBody>
      </p:sp>
    </p:spTree>
    <p:extLst>
      <p:ext uri="{BB962C8B-B14F-4D97-AF65-F5344CB8AC3E}">
        <p14:creationId xmlns:p14="http://schemas.microsoft.com/office/powerpoint/2010/main" xmlns="" val="239839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GEBELİKTE AKUT BÖBREK YETERSİZLİĞİ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Gebeliğin erken </a:t>
            </a:r>
            <a:r>
              <a:rPr lang="tr-TR" dirty="0" smtClean="0"/>
              <a:t>döneminde </a:t>
            </a:r>
            <a:r>
              <a:rPr lang="tr-TR" dirty="0"/>
              <a:t>karşılaşılan akut </a:t>
            </a:r>
            <a:r>
              <a:rPr lang="tr-TR" dirty="0" err="1"/>
              <a:t>bobrek</a:t>
            </a:r>
            <a:r>
              <a:rPr lang="tr-TR" dirty="0"/>
              <a:t> </a:t>
            </a:r>
            <a:r>
              <a:rPr lang="tr-TR" dirty="0" smtClean="0"/>
              <a:t>yetersizliğinin en </a:t>
            </a:r>
            <a:r>
              <a:rPr lang="tr-TR" dirty="0"/>
              <a:t>sık nedeni </a:t>
            </a:r>
            <a:r>
              <a:rPr lang="tr-TR" dirty="0" err="1"/>
              <a:t>hiperemezis</a:t>
            </a:r>
            <a:r>
              <a:rPr lang="tr-TR" dirty="0"/>
              <a:t> </a:t>
            </a:r>
            <a:r>
              <a:rPr lang="tr-TR" dirty="0" err="1"/>
              <a:t>gravidaruma</a:t>
            </a:r>
            <a:r>
              <a:rPr lang="tr-TR" dirty="0"/>
              <a:t> bağlı </a:t>
            </a:r>
            <a:r>
              <a:rPr lang="tr-TR" dirty="0" err="1"/>
              <a:t>dehidratasyondur</a:t>
            </a:r>
            <a:r>
              <a:rPr lang="tr-TR" dirty="0"/>
              <a:t>.</a:t>
            </a:r>
          </a:p>
          <a:p>
            <a:r>
              <a:rPr lang="tr-TR" dirty="0"/>
              <a:t>Gebeliğin 20. haftasından itibaren </a:t>
            </a:r>
            <a:r>
              <a:rPr lang="tr-TR" dirty="0" err="1" smtClean="0"/>
              <a:t>preeklampsi</a:t>
            </a:r>
            <a:r>
              <a:rPr lang="tr-TR" dirty="0"/>
              <a:t> </a:t>
            </a:r>
            <a:r>
              <a:rPr lang="tr-TR" dirty="0" smtClean="0"/>
              <a:t>gibi </a:t>
            </a:r>
            <a:r>
              <a:rPr lang="tr-TR" dirty="0"/>
              <a:t>gebeliğe </a:t>
            </a:r>
            <a:r>
              <a:rPr lang="tr-TR" dirty="0" err="1"/>
              <a:t>ozgu</a:t>
            </a:r>
            <a:r>
              <a:rPr lang="tr-TR" dirty="0"/>
              <a:t> nedenlere bağlı akut </a:t>
            </a:r>
            <a:r>
              <a:rPr lang="tr-TR" dirty="0" err="1"/>
              <a:t>bobrek</a:t>
            </a:r>
            <a:r>
              <a:rPr lang="tr-TR" dirty="0"/>
              <a:t> </a:t>
            </a:r>
            <a:r>
              <a:rPr lang="tr-TR" dirty="0" smtClean="0"/>
              <a:t>yetersizliği </a:t>
            </a:r>
            <a:r>
              <a:rPr lang="tr-TR" dirty="0" err="1" smtClean="0"/>
              <a:t>gorulebilir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37376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GEBELİKTE AKUT BÖBREK YETERSİZLİĞİ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Gebelikte </a:t>
            </a:r>
            <a:r>
              <a:rPr lang="tr-TR" dirty="0" err="1"/>
              <a:t>gorulebilecek</a:t>
            </a:r>
            <a:r>
              <a:rPr lang="tr-TR" dirty="0"/>
              <a:t> akut </a:t>
            </a:r>
            <a:r>
              <a:rPr lang="tr-TR" dirty="0" err="1"/>
              <a:t>bobrek</a:t>
            </a:r>
            <a:r>
              <a:rPr lang="tr-TR" dirty="0"/>
              <a:t> yetersizliği </a:t>
            </a:r>
            <a:r>
              <a:rPr lang="tr-TR" dirty="0" smtClean="0"/>
              <a:t>nedenlerinden biri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kortikal</a:t>
            </a:r>
            <a:r>
              <a:rPr lang="tr-TR" dirty="0"/>
              <a:t> nekrozdur. </a:t>
            </a:r>
            <a:endParaRPr lang="tr-TR" dirty="0" smtClean="0"/>
          </a:p>
          <a:p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/>
              <a:t>kortikal</a:t>
            </a:r>
            <a:r>
              <a:rPr lang="tr-TR" dirty="0"/>
              <a:t> </a:t>
            </a:r>
            <a:r>
              <a:rPr lang="tr-TR" dirty="0" smtClean="0"/>
              <a:t>nekroz, septik </a:t>
            </a:r>
            <a:r>
              <a:rPr lang="tr-TR" dirty="0" err="1"/>
              <a:t>abortusun</a:t>
            </a:r>
            <a:r>
              <a:rPr lang="tr-TR" dirty="0"/>
              <a:t> yol </a:t>
            </a:r>
            <a:r>
              <a:rPr lang="tr-TR" dirty="0" err="1"/>
              <a:t>actığı</a:t>
            </a:r>
            <a:r>
              <a:rPr lang="tr-TR" dirty="0"/>
              <a:t> yaygın damar </a:t>
            </a:r>
            <a:r>
              <a:rPr lang="tr-TR" dirty="0" err="1"/>
              <a:t>ici</a:t>
            </a:r>
            <a:r>
              <a:rPr lang="tr-TR" dirty="0"/>
              <a:t> pıhtılaşması, </a:t>
            </a:r>
            <a:r>
              <a:rPr lang="tr-TR" dirty="0" smtClean="0"/>
              <a:t>ağır kanama </a:t>
            </a:r>
            <a:r>
              <a:rPr lang="tr-TR" dirty="0"/>
              <a:t>ve </a:t>
            </a:r>
            <a:r>
              <a:rPr lang="tr-TR" dirty="0" err="1"/>
              <a:t>preeklampsi</a:t>
            </a:r>
            <a:r>
              <a:rPr lang="tr-TR" dirty="0"/>
              <a:t> zemininde </a:t>
            </a:r>
            <a:r>
              <a:rPr lang="tr-TR" dirty="0" err="1"/>
              <a:t>gorulebilir</a:t>
            </a:r>
            <a:r>
              <a:rPr lang="tr-TR" dirty="0"/>
              <a:t>. Yani, </a:t>
            </a:r>
            <a:r>
              <a:rPr lang="tr-TR" dirty="0" smtClean="0"/>
              <a:t>gebeliğin hem </a:t>
            </a:r>
            <a:r>
              <a:rPr lang="tr-TR" dirty="0"/>
              <a:t>erken, hem de </a:t>
            </a:r>
            <a:r>
              <a:rPr lang="tr-TR" dirty="0" err="1"/>
              <a:t>gec</a:t>
            </a:r>
            <a:r>
              <a:rPr lang="tr-TR" dirty="0"/>
              <a:t> </a:t>
            </a:r>
            <a:r>
              <a:rPr lang="tr-TR" dirty="0" err="1"/>
              <a:t>doneminde</a:t>
            </a:r>
            <a:r>
              <a:rPr lang="tr-TR" dirty="0"/>
              <a:t> </a:t>
            </a:r>
            <a:r>
              <a:rPr lang="tr-TR" dirty="0" err="1"/>
              <a:t>kortikal</a:t>
            </a:r>
            <a:r>
              <a:rPr lang="tr-TR" dirty="0"/>
              <a:t> nekroz ortaya </a:t>
            </a:r>
            <a:r>
              <a:rPr lang="tr-TR" dirty="0" err="1"/>
              <a:t>cıkabilir</a:t>
            </a:r>
            <a:r>
              <a:rPr lang="tr-TR" dirty="0"/>
              <a:t>.</a:t>
            </a:r>
          </a:p>
          <a:p>
            <a:r>
              <a:rPr lang="pt-BR" dirty="0"/>
              <a:t>Olguların coğunda abruptio plasenta da soz konusudur.</a:t>
            </a:r>
          </a:p>
          <a:p>
            <a:r>
              <a:rPr lang="tr-TR" dirty="0" err="1"/>
              <a:t>Kortikal</a:t>
            </a:r>
            <a:r>
              <a:rPr lang="tr-TR" dirty="0"/>
              <a:t> nekrozda </a:t>
            </a:r>
            <a:r>
              <a:rPr lang="tr-TR" dirty="0" err="1"/>
              <a:t>bobreklerin</a:t>
            </a:r>
            <a:r>
              <a:rPr lang="tr-TR" dirty="0"/>
              <a:t> korteksinde </a:t>
            </a:r>
            <a:r>
              <a:rPr lang="tr-TR" dirty="0" err="1"/>
              <a:t>bilateral</a:t>
            </a:r>
            <a:r>
              <a:rPr lang="tr-TR" dirty="0"/>
              <a:t>, </a:t>
            </a:r>
            <a:r>
              <a:rPr lang="tr-TR" dirty="0" smtClean="0"/>
              <a:t>simetrik ve </a:t>
            </a:r>
            <a:r>
              <a:rPr lang="tr-TR" dirty="0" err="1"/>
              <a:t>iskemik</a:t>
            </a:r>
            <a:r>
              <a:rPr lang="tr-TR" dirty="0"/>
              <a:t> nekroz </a:t>
            </a:r>
            <a:r>
              <a:rPr lang="tr-TR" dirty="0" smtClean="0"/>
              <a:t>vardır. bu hastalar </a:t>
            </a:r>
            <a:r>
              <a:rPr lang="pt-BR" dirty="0" smtClean="0"/>
              <a:t>da </a:t>
            </a:r>
            <a:r>
              <a:rPr lang="pt-BR" dirty="0"/>
              <a:t>bir sure sonra diyalize gereksinim duyarlar.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14650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GEBELİKTE AKUT BÖBREK YETERSİZLİĞİ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hipovolemi</a:t>
            </a:r>
            <a:r>
              <a:rPr lang="tr-TR" dirty="0"/>
              <a:t> </a:t>
            </a:r>
            <a:r>
              <a:rPr lang="tr-TR" dirty="0" smtClean="0"/>
              <a:t>ve hipotansiyon </a:t>
            </a:r>
            <a:r>
              <a:rPr lang="tr-TR" dirty="0"/>
              <a:t>yanında, yaygın damar </a:t>
            </a:r>
            <a:r>
              <a:rPr lang="tr-TR" dirty="0" err="1"/>
              <a:t>ici</a:t>
            </a:r>
            <a:r>
              <a:rPr lang="tr-TR" dirty="0"/>
              <a:t> </a:t>
            </a:r>
            <a:r>
              <a:rPr lang="tr-TR" dirty="0" smtClean="0"/>
              <a:t>pıhtılaşması durumlarında tedavide </a:t>
            </a:r>
            <a:r>
              <a:rPr lang="tr-TR" dirty="0"/>
              <a:t>akut </a:t>
            </a:r>
            <a:r>
              <a:rPr lang="tr-TR" dirty="0" err="1"/>
              <a:t>bobrek</a:t>
            </a:r>
            <a:r>
              <a:rPr lang="tr-TR" dirty="0"/>
              <a:t> yetersizliğinin genel tedavisi </a:t>
            </a:r>
            <a:r>
              <a:rPr lang="tr-TR" dirty="0" smtClean="0"/>
              <a:t>yanında gebeliğin </a:t>
            </a:r>
            <a:r>
              <a:rPr lang="tr-TR" dirty="0"/>
              <a:t>hızla sonlandırılması </a:t>
            </a:r>
            <a:r>
              <a:rPr lang="tr-TR" dirty="0" err="1"/>
              <a:t>onem</a:t>
            </a:r>
            <a:r>
              <a:rPr lang="tr-TR" dirty="0"/>
              <a:t> taşır.</a:t>
            </a:r>
          </a:p>
        </p:txBody>
      </p:sp>
    </p:spTree>
    <p:extLst>
      <p:ext uri="{BB962C8B-B14F-4D97-AF65-F5344CB8AC3E}">
        <p14:creationId xmlns:p14="http://schemas.microsoft.com/office/powerpoint/2010/main" xmlns="" val="574454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KRONİK BÖBREK HASTALIĞI SEYRİNDE</a:t>
            </a:r>
            <a:br>
              <a:rPr lang="tr-TR" b="1" dirty="0"/>
            </a:br>
            <a:r>
              <a:rPr lang="tr-TR" b="1" dirty="0"/>
              <a:t>GEBELİK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Değişik nedenlere bağlı kronik </a:t>
            </a:r>
            <a:r>
              <a:rPr lang="tr-TR" dirty="0" err="1"/>
              <a:t>bobrek</a:t>
            </a:r>
            <a:r>
              <a:rPr lang="tr-TR" dirty="0"/>
              <a:t> </a:t>
            </a:r>
            <a:r>
              <a:rPr lang="tr-TR" dirty="0" smtClean="0"/>
              <a:t>hastalıklarının seyrinde </a:t>
            </a:r>
            <a:r>
              <a:rPr lang="tr-TR" dirty="0" err="1"/>
              <a:t>bobrek</a:t>
            </a:r>
            <a:r>
              <a:rPr lang="tr-TR" dirty="0"/>
              <a:t> fonksiyonları tamamen normal ise veya </a:t>
            </a:r>
            <a:r>
              <a:rPr lang="tr-TR" dirty="0" smtClean="0"/>
              <a:t>hafif fonksiyon </a:t>
            </a:r>
            <a:r>
              <a:rPr lang="tr-TR" dirty="0"/>
              <a:t>bozukluğu varsa </a:t>
            </a:r>
            <a:r>
              <a:rPr lang="tr-TR" dirty="0" err="1"/>
              <a:t>coğu</a:t>
            </a:r>
            <a:r>
              <a:rPr lang="tr-TR" dirty="0"/>
              <a:t> kez hamilelik </a:t>
            </a:r>
            <a:r>
              <a:rPr lang="tr-TR" dirty="0" err="1"/>
              <a:t>gercekleşebilir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6780032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Microsoft Office PowerPoint</Application>
  <PresentationFormat>Ekran Gösterisi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Böbrek hastalıkları ve gebelik </vt:lpstr>
      <vt:lpstr>Slayt 2</vt:lpstr>
      <vt:lpstr>Slayt 3</vt:lpstr>
      <vt:lpstr>GEBELİKTE ÜRİNER İNFEKSİYON</vt:lpstr>
      <vt:lpstr>GEBELİKTE ÜRİNER İNFEKSİYON</vt:lpstr>
      <vt:lpstr>GEBELİKTE AKUT BÖBREK YETERSİZLİĞİ</vt:lpstr>
      <vt:lpstr>GEBELİKTE AKUT BÖBREK YETERSİZLİĞİ</vt:lpstr>
      <vt:lpstr>GEBELİKTE AKUT BÖBREK YETERSİZLİĞİ</vt:lpstr>
      <vt:lpstr>KRONİK BÖBREK HASTALIĞI SEYRİNDE GEBELİK</vt:lpstr>
      <vt:lpstr>KRONİK BÖBREK HASTALIĞI SEYRİNDE GEBELİK</vt:lpstr>
      <vt:lpstr>KRONİK BÖBREK HASTALIĞI SEYRİNDE GEBELİK</vt:lpstr>
      <vt:lpstr>KRONİK BÖBREK HASTALIĞI SEYRİNDE GEBELİK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Böbrek hastalıkları ve gebelik </dc:title>
  <dc:creator>Neslihan</dc:creator>
  <cp:lastModifiedBy>Neslihan</cp:lastModifiedBy>
  <cp:revision>1</cp:revision>
  <dcterms:created xsi:type="dcterms:W3CDTF">2017-10-20T11:05:58Z</dcterms:created>
  <dcterms:modified xsi:type="dcterms:W3CDTF">2017-10-20T11:06:33Z</dcterms:modified>
</cp:coreProperties>
</file>