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306" r:id="rId3"/>
    <p:sldId id="310" r:id="rId4"/>
    <p:sldId id="309" r:id="rId5"/>
    <p:sldId id="259" r:id="rId6"/>
    <p:sldId id="333" r:id="rId7"/>
    <p:sldId id="266" r:id="rId8"/>
    <p:sldId id="267" r:id="rId9"/>
    <p:sldId id="272" r:id="rId10"/>
    <p:sldId id="300" r:id="rId11"/>
    <p:sldId id="268" r:id="rId12"/>
    <p:sldId id="274" r:id="rId13"/>
    <p:sldId id="278" r:id="rId14"/>
    <p:sldId id="279" r:id="rId15"/>
    <p:sldId id="283" r:id="rId16"/>
    <p:sldId id="285" r:id="rId17"/>
    <p:sldId id="355" r:id="rId18"/>
    <p:sldId id="353" r:id="rId19"/>
  </p:sldIdLst>
  <p:sldSz cx="9144000" cy="6858000" type="screen4x3"/>
  <p:notesSz cx="6858000" cy="9144000"/>
  <p:defaultTextStyle>
    <a:defPPr>
      <a:defRPr lang="tr-TR"/>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F61716D-9D3A-4F25-AD1B-DB7215391DAB}" type="datetimeFigureOut">
              <a:rPr lang="tr-TR"/>
              <a:pPr>
                <a:defRPr/>
              </a:pPr>
              <a:t>14.2.2018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451A799-A32C-430A-A209-03A88DBBF9BF}" type="slidenum">
              <a:rPr lang="tr-TR"/>
              <a:pPr>
                <a:defRPr/>
              </a:pPr>
              <a:t>‹#›</a:t>
            </a:fld>
            <a:endParaRPr lang="tr-TR"/>
          </a:p>
        </p:txBody>
      </p:sp>
    </p:spTree>
    <p:extLst>
      <p:ext uri="{BB962C8B-B14F-4D97-AF65-F5344CB8AC3E}">
        <p14:creationId xmlns:p14="http://schemas.microsoft.com/office/powerpoint/2010/main" val="190621358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FB2A6BA8-F77C-4DAA-AD50-E006C2672A9C}"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7A7BEB5-F420-45B4-907B-ED70A42752C4}"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5B90FD6-1165-4F7B-9713-1748B597009E}"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004BAF1E-1ED1-43E6-8DA0-FC4A197A230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D779009E-1795-46FD-96F9-D55C7B408F9F}"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671C9FB-B8A9-4666-8868-D157175A1134}"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E28B4737-D327-40AF-8C6B-5DDFD9A0D06F}"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F7540D5-3464-4853-B876-B70667F05084}"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FA41B65F-4C15-45D9-9AD4-81BF4BC5FB5E}"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139D836-6CCA-4ABA-819F-E752A1CDB8F8}"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38AA437F-829B-49BA-9E43-682AB748FBAA}"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708508C3-9A58-4579-93DD-93933E98CD7E}"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D0BE71F4-E0D7-4F04-971A-C5B9A25793BA}"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5B2293B9-716C-4275-8E36-69E22B8471E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4C32269F-6AD5-4E1B-8FD3-9DB7C460A0E7}"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D655BABF-2ACC-43C7-B101-4F09B3A0356A}"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E85CBB30-2BEA-48E8-BE72-E0CE96C88FB6}"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1A84981E-8059-4F52-B2DC-D90869A86F4F}"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6AD4DC3-1C38-4DF7-A593-19605A1CD866}"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5F5DFAC1-7228-4FAD-9CD1-1ADDFE3A436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69844072-61CB-40E0-AE50-B021497ADD6F}"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27A6A1A1-7712-4661-9864-1647089072A3}"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50000">
              <a:schemeClr val="accent1">
                <a:tint val="44500"/>
                <a:satMod val="160000"/>
              </a:schemeClr>
            </a:gs>
            <a:gs pos="100000">
              <a:schemeClr val="accent2">
                <a:lumMod val="40000"/>
                <a:lumOff val="6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FE0DD13-C108-41E5-AC76-830A831F949F}"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7F0050DC-F372-461F-A112-487F46F5E2F2}"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547664" y="2060848"/>
            <a:ext cx="5834063" cy="1554162"/>
          </a:xfrm>
          <a:prstGeom prst="rect">
            <a:avLst/>
          </a:prstGeom>
          <a:noFill/>
          <a:ln w="9525">
            <a:noFill/>
            <a:miter lim="800000"/>
            <a:headEnd/>
            <a:tailEnd/>
          </a:ln>
        </p:spPr>
        <p:txBody>
          <a:bodyPr anchor="ctr">
            <a:spAutoFit/>
          </a:bodyPr>
          <a:lstStyle/>
          <a:p>
            <a:r>
              <a:rPr lang="tr-TR" b="1" dirty="0">
                <a:cs typeface="Arial" charset="0"/>
              </a:rPr>
              <a:t>      </a:t>
            </a:r>
            <a:r>
              <a:rPr lang="tr-TR" b="1" dirty="0">
                <a:ea typeface="Times New Roman" pitchFamily="18" charset="0"/>
                <a:cs typeface="Arial" charset="0"/>
              </a:rPr>
              <a:t>GESTALT VE İNSANCIL</a:t>
            </a:r>
            <a:endParaRPr lang="tr-TR" b="1" dirty="0">
              <a:cs typeface="Arial" charset="0"/>
            </a:endParaRPr>
          </a:p>
          <a:p>
            <a:r>
              <a:rPr lang="tr-TR" b="1" dirty="0">
                <a:cs typeface="Arial" charset="0"/>
              </a:rPr>
              <a:t>            </a:t>
            </a:r>
            <a:r>
              <a:rPr lang="tr-TR" b="1" dirty="0">
                <a:cs typeface="Times New Roman" pitchFamily="18" charset="0"/>
              </a:rPr>
              <a:t> </a:t>
            </a:r>
            <a:r>
              <a:rPr lang="tr-TR" b="1" dirty="0">
                <a:cs typeface="Arial" charset="0"/>
              </a:rPr>
              <a:t>  </a:t>
            </a:r>
            <a:r>
              <a:rPr lang="tr-TR" b="1" dirty="0">
                <a:cs typeface="Times New Roman" pitchFamily="18" charset="0"/>
              </a:rPr>
              <a:t>YAKLAŞIMDA</a:t>
            </a:r>
            <a:endParaRPr lang="tr-TR" b="1" dirty="0">
              <a:cs typeface="Arial" charset="0"/>
            </a:endParaRPr>
          </a:p>
          <a:p>
            <a:r>
              <a:rPr lang="tr-TR" b="1" dirty="0">
                <a:cs typeface="Arial" charset="0"/>
              </a:rPr>
              <a:t> </a:t>
            </a:r>
            <a:r>
              <a:rPr lang="tr-TR" b="1" dirty="0">
                <a:cs typeface="Times New Roman" pitchFamily="18" charset="0"/>
              </a:rPr>
              <a:t>                ÖĞRENME</a:t>
            </a:r>
            <a:r>
              <a:rPr lang="tr-TR" dirty="0">
                <a:cs typeface="Times New Roman" pitchFamily="18"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3 Dikdörtgen"/>
          <p:cNvSpPr>
            <a:spLocks noChangeArrowheads="1"/>
          </p:cNvSpPr>
          <p:nvPr/>
        </p:nvSpPr>
        <p:spPr bwMode="auto">
          <a:xfrm>
            <a:off x="468313" y="692150"/>
            <a:ext cx="7786687" cy="1800225"/>
          </a:xfrm>
          <a:prstGeom prst="rect">
            <a:avLst/>
          </a:prstGeom>
          <a:noFill/>
          <a:ln w="9525">
            <a:noFill/>
            <a:miter lim="800000"/>
            <a:headEnd/>
            <a:tailEnd/>
          </a:ln>
        </p:spPr>
        <p:txBody>
          <a:bodyPr>
            <a:spAutoFit/>
          </a:bodyPr>
          <a:lstStyle/>
          <a:p>
            <a:pPr indent="450850" algn="just" eaLnBrk="0" hangingPunct="0"/>
            <a:r>
              <a:rPr lang="tr-TR" sz="2800" b="1">
                <a:ea typeface="Times New Roman" pitchFamily="18" charset="0"/>
                <a:cs typeface="Arial" charset="0"/>
              </a:rPr>
              <a:t>Basitlik (Simplicity) Yasası</a:t>
            </a:r>
            <a:endParaRPr lang="tr-TR" sz="2800">
              <a:ea typeface="Times New Roman" pitchFamily="18" charset="0"/>
              <a:cs typeface="Arial" charset="0"/>
            </a:endParaRPr>
          </a:p>
          <a:p>
            <a:pPr indent="450850" algn="just" eaLnBrk="0" hangingPunct="0"/>
            <a:r>
              <a:rPr lang="tr-TR" sz="2800">
                <a:ea typeface="Times New Roman" pitchFamily="18" charset="0"/>
                <a:cs typeface="Arial" charset="0"/>
              </a:rPr>
              <a:t>Bu yasaya göre, diğer öğeler eşit olduğu takdirde birey basit, düzenli bir şekilde organize edilmiş figürleri algılama eğilimindedir.. </a:t>
            </a:r>
          </a:p>
        </p:txBody>
      </p:sp>
      <p:sp>
        <p:nvSpPr>
          <p:cNvPr id="3" name="Rectangle 1"/>
          <p:cNvSpPr>
            <a:spLocks noChangeArrowheads="1"/>
          </p:cNvSpPr>
          <p:nvPr/>
        </p:nvSpPr>
        <p:spPr bwMode="auto">
          <a:xfrm>
            <a:off x="455565" y="2708920"/>
            <a:ext cx="7993062" cy="2227263"/>
          </a:xfrm>
          <a:prstGeom prst="rect">
            <a:avLst/>
          </a:prstGeom>
          <a:noFill/>
          <a:ln w="9525">
            <a:noFill/>
            <a:miter lim="800000"/>
            <a:headEnd/>
            <a:tailEnd/>
          </a:ln>
        </p:spPr>
        <p:txBody>
          <a:bodyPr anchor="ctr">
            <a:spAutoFit/>
          </a:bodyPr>
          <a:lstStyle/>
          <a:p>
            <a:pPr indent="450850" algn="just"/>
            <a:r>
              <a:rPr lang="tr-TR" sz="2800" b="1" dirty="0" err="1">
                <a:ea typeface="Times New Roman" pitchFamily="18" charset="0"/>
                <a:cs typeface="Arial" charset="0"/>
              </a:rPr>
              <a:t>Pragnanz</a:t>
            </a:r>
            <a:r>
              <a:rPr lang="tr-TR" sz="2800" b="1" dirty="0">
                <a:ea typeface="Times New Roman" pitchFamily="18" charset="0"/>
                <a:cs typeface="Arial" charset="0"/>
              </a:rPr>
              <a:t> Yasası</a:t>
            </a:r>
            <a:endParaRPr lang="tr-TR" sz="2800" dirty="0">
              <a:ea typeface="Times New Roman" pitchFamily="18" charset="0"/>
              <a:cs typeface="Arial" charset="0"/>
            </a:endParaRPr>
          </a:p>
          <a:p>
            <a:pPr indent="450850" algn="just" eaLnBrk="0" hangingPunct="0"/>
            <a:r>
              <a:rPr lang="tr-TR" sz="2800" dirty="0" err="1">
                <a:ea typeface="Times New Roman" pitchFamily="18" charset="0"/>
                <a:cs typeface="Arial" charset="0"/>
              </a:rPr>
              <a:t>Gestalt</a:t>
            </a:r>
            <a:r>
              <a:rPr lang="tr-TR" sz="2800" dirty="0">
                <a:ea typeface="Times New Roman" pitchFamily="18" charset="0"/>
                <a:cs typeface="Arial" charset="0"/>
              </a:rPr>
              <a:t> kuramcıları algısal örgütlemeye yardımcı olan yasaların hepsini kapsayan daha genel bir yasa oluşturmuşlar ve buna </a:t>
            </a:r>
            <a:r>
              <a:rPr lang="tr-TR" sz="2800" dirty="0" err="1">
                <a:ea typeface="Times New Roman" pitchFamily="18" charset="0"/>
                <a:cs typeface="Arial" charset="0"/>
              </a:rPr>
              <a:t>Pragnanz</a:t>
            </a:r>
            <a:r>
              <a:rPr lang="tr-TR" sz="2800" dirty="0">
                <a:ea typeface="Times New Roman" pitchFamily="18" charset="0"/>
                <a:cs typeface="Arial" charset="0"/>
              </a:rPr>
              <a:t> yasası adını vermişlerdir.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683568" y="908720"/>
            <a:ext cx="8064500" cy="4401205"/>
          </a:xfrm>
          <a:prstGeom prst="rect">
            <a:avLst/>
          </a:prstGeom>
          <a:noFill/>
          <a:ln w="9525">
            <a:noFill/>
            <a:miter lim="800000"/>
            <a:headEnd/>
            <a:tailEnd/>
          </a:ln>
        </p:spPr>
        <p:txBody>
          <a:bodyPr anchor="ctr">
            <a:spAutoFit/>
          </a:bodyPr>
          <a:lstStyle/>
          <a:p>
            <a:pPr indent="450850" algn="just">
              <a:tabLst>
                <a:tab pos="630238" algn="l"/>
              </a:tabLst>
            </a:pPr>
            <a:r>
              <a:rPr lang="tr-TR" sz="2800" b="1" dirty="0" err="1">
                <a:ea typeface="Times New Roman" pitchFamily="18" charset="0"/>
                <a:cs typeface="Arial" charset="0"/>
              </a:rPr>
              <a:t>İçgörüsel</a:t>
            </a:r>
            <a:r>
              <a:rPr lang="tr-TR" sz="2800" b="1" dirty="0">
                <a:ea typeface="Times New Roman" pitchFamily="18" charset="0"/>
                <a:cs typeface="Arial" charset="0"/>
              </a:rPr>
              <a:t> Öğrenme</a:t>
            </a:r>
            <a:endParaRPr lang="tr-TR" sz="2800" dirty="0">
              <a:ea typeface="Times New Roman" pitchFamily="18" charset="0"/>
              <a:cs typeface="Arial" charset="0"/>
            </a:endParaRPr>
          </a:p>
          <a:p>
            <a:pPr indent="450850" algn="just" eaLnBrk="0" hangingPunct="0">
              <a:tabLst>
                <a:tab pos="630238" algn="l"/>
              </a:tabLst>
            </a:pPr>
            <a:r>
              <a:rPr lang="tr-TR" sz="2800" dirty="0" err="1">
                <a:ea typeface="Times New Roman" pitchFamily="18" charset="0"/>
                <a:cs typeface="Arial" charset="0"/>
              </a:rPr>
              <a:t>Gestalt</a:t>
            </a:r>
            <a:r>
              <a:rPr lang="tr-TR" sz="2800" dirty="0">
                <a:ea typeface="Times New Roman" pitchFamily="18" charset="0"/>
                <a:cs typeface="Arial" charset="0"/>
              </a:rPr>
              <a:t> kuramın öğrenme anlayışımıza sağladığı en önemli katkı, </a:t>
            </a:r>
            <a:r>
              <a:rPr lang="tr-TR" sz="2800" dirty="0" err="1">
                <a:ea typeface="Times New Roman" pitchFamily="18" charset="0"/>
                <a:cs typeface="Arial" charset="0"/>
              </a:rPr>
              <a:t>içgörü</a:t>
            </a:r>
            <a:r>
              <a:rPr lang="tr-TR" sz="2800" dirty="0">
                <a:ea typeface="Times New Roman" pitchFamily="18" charset="0"/>
                <a:cs typeface="Arial" charset="0"/>
              </a:rPr>
              <a:t> çalışmasıdır. Bu öğrenme, unutmaya özellikle dirençli ve yeni durumlara transfer edilmesi kolaydır.. </a:t>
            </a:r>
            <a:r>
              <a:rPr lang="tr-TR" sz="2800" dirty="0" err="1">
                <a:ea typeface="Times New Roman" pitchFamily="18" charset="0"/>
                <a:cs typeface="Arial" charset="0"/>
              </a:rPr>
              <a:t>Gestalt</a:t>
            </a:r>
            <a:r>
              <a:rPr lang="tr-TR" sz="2800" dirty="0">
                <a:ea typeface="Times New Roman" pitchFamily="18" charset="0"/>
                <a:cs typeface="Arial" charset="0"/>
              </a:rPr>
              <a:t> dili ile algısal yeniden organizasyon denilen bu durumda, öğrenen kişi bütün durumu, araçlar ve amaçlar arasındaki bağları algılamayı ya da mantıksal ilişkileri anlamayı içeren yeni bir şekilde görür.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251520" y="620688"/>
            <a:ext cx="8358188" cy="954107"/>
          </a:xfrm>
          <a:prstGeom prst="rect">
            <a:avLst/>
          </a:prstGeom>
          <a:noFill/>
          <a:ln w="9525">
            <a:noFill/>
            <a:miter lim="800000"/>
            <a:headEnd/>
            <a:tailEnd/>
          </a:ln>
        </p:spPr>
        <p:txBody>
          <a:bodyPr anchor="ctr">
            <a:spAutoFit/>
          </a:bodyPr>
          <a:lstStyle/>
          <a:p>
            <a:pPr indent="450850" algn="just"/>
            <a:r>
              <a:rPr lang="tr-TR" sz="2800" b="1" dirty="0">
                <a:ea typeface="Times New Roman" pitchFamily="18" charset="0"/>
                <a:cs typeface="Arial" charset="0"/>
              </a:rPr>
              <a:t>    Yaşam Alanı</a:t>
            </a:r>
            <a:endParaRPr lang="tr-TR" sz="2800" dirty="0">
              <a:ea typeface="Times New Roman" pitchFamily="18" charset="0"/>
              <a:cs typeface="Arial" charset="0"/>
            </a:endParaRPr>
          </a:p>
          <a:p>
            <a:pPr indent="450850" algn="just" eaLnBrk="0" hangingPunct="0"/>
            <a:r>
              <a:rPr lang="tr-TR" sz="2800" dirty="0" smtClean="0">
                <a:ea typeface="Times New Roman" pitchFamily="18" charset="0"/>
                <a:cs typeface="Arial" charset="0"/>
              </a:rPr>
              <a:t> </a:t>
            </a:r>
            <a:endParaRPr lang="tr-TR" sz="2800" dirty="0">
              <a:ea typeface="Times New Roman" pitchFamily="18" charset="0"/>
              <a:cs typeface="Arial" charset="0"/>
            </a:endParaRPr>
          </a:p>
        </p:txBody>
      </p:sp>
      <p:pic>
        <p:nvPicPr>
          <p:cNvPr id="17410" name="Picture 2" descr="http://1.bp.blogspot.com/-6edlQlSgr48/TixH1XlZjEI/AAAAAAAAByo/ySKq6ktP7ng/s400/Bl.jpg"/>
          <p:cNvPicPr>
            <a:picLocks noChangeAspect="1" noChangeArrowheads="1"/>
          </p:cNvPicPr>
          <p:nvPr/>
        </p:nvPicPr>
        <p:blipFill>
          <a:blip r:embed="rId2"/>
          <a:srcRect/>
          <a:stretch>
            <a:fillRect/>
          </a:stretch>
        </p:blipFill>
        <p:spPr bwMode="auto">
          <a:xfrm>
            <a:off x="3707904" y="3793179"/>
            <a:ext cx="2928937" cy="2643188"/>
          </a:xfrm>
          <a:prstGeom prst="rect">
            <a:avLst/>
          </a:prstGeom>
          <a:ln>
            <a:noFill/>
          </a:ln>
          <a:effectLst>
            <a:outerShdw blurRad="292100" dist="139700" dir="2700000" algn="tl" rotWithShape="0">
              <a:srgbClr val="333333">
                <a:alpha val="65000"/>
              </a:srgbClr>
            </a:outerShdw>
          </a:effectLst>
        </p:spPr>
      </p:pic>
      <p:sp>
        <p:nvSpPr>
          <p:cNvPr id="63492" name="4 Dikdörtgen"/>
          <p:cNvSpPr>
            <a:spLocks noChangeArrowheads="1"/>
          </p:cNvSpPr>
          <p:nvPr/>
        </p:nvSpPr>
        <p:spPr bwMode="auto">
          <a:xfrm>
            <a:off x="827584" y="1560603"/>
            <a:ext cx="7560840" cy="2246769"/>
          </a:xfrm>
          <a:prstGeom prst="rect">
            <a:avLst/>
          </a:prstGeom>
          <a:noFill/>
          <a:ln w="9525">
            <a:noFill/>
            <a:miter lim="800000"/>
            <a:headEnd/>
            <a:tailEnd/>
          </a:ln>
        </p:spPr>
        <p:txBody>
          <a:bodyPr wrap="square">
            <a:spAutoFit/>
          </a:bodyPr>
          <a:lstStyle/>
          <a:p>
            <a:pPr indent="450850" algn="just" eaLnBrk="0" hangingPunct="0"/>
            <a:r>
              <a:rPr lang="tr-TR" sz="2800" dirty="0" err="1">
                <a:ea typeface="Times New Roman" pitchFamily="18" charset="0"/>
                <a:cs typeface="Arial" charset="0"/>
              </a:rPr>
              <a:t>Lewin</a:t>
            </a:r>
            <a:r>
              <a:rPr lang="tr-TR" sz="2800" dirty="0">
                <a:ea typeface="Times New Roman" pitchFamily="18" charset="0"/>
                <a:cs typeface="Arial" charset="0"/>
              </a:rPr>
              <a:t>, </a:t>
            </a:r>
          </a:p>
          <a:p>
            <a:pPr indent="450850" algn="just" eaLnBrk="0" hangingPunct="0"/>
            <a:r>
              <a:rPr lang="tr-TR" sz="2800" dirty="0">
                <a:ea typeface="Times New Roman" pitchFamily="18" charset="0"/>
                <a:cs typeface="Arial" charset="0"/>
              </a:rPr>
              <a:t>Öğrenme, </a:t>
            </a:r>
            <a:r>
              <a:rPr lang="tr-TR" sz="2800" dirty="0" err="1">
                <a:ea typeface="Times New Roman" pitchFamily="18" charset="0"/>
                <a:cs typeface="Arial" charset="0"/>
              </a:rPr>
              <a:t>motivasyon,kişilik</a:t>
            </a:r>
            <a:r>
              <a:rPr lang="tr-TR" sz="2800" dirty="0">
                <a:ea typeface="Times New Roman" pitchFamily="18" charset="0"/>
                <a:cs typeface="Arial" charset="0"/>
              </a:rPr>
              <a:t> ve toplumsal davranış kavramlarının tümünün tartışılabildiği bir kuram geliştirmiştir.</a:t>
            </a:r>
          </a:p>
          <a:p>
            <a:pPr indent="450850" algn="just" eaLnBrk="0" hangingPunct="0"/>
            <a:endParaRPr lang="tr-TR" sz="2800" dirty="0">
              <a:ea typeface="Times New Roman" pitchFamily="18"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467544" y="784474"/>
            <a:ext cx="8280920" cy="3539430"/>
          </a:xfrm>
          <a:prstGeom prst="rect">
            <a:avLst/>
          </a:prstGeom>
          <a:noFill/>
          <a:ln w="9525">
            <a:noFill/>
            <a:miter lim="800000"/>
            <a:headEnd/>
            <a:tailEnd/>
          </a:ln>
        </p:spPr>
        <p:txBody>
          <a:bodyPr wrap="square" anchor="ctr">
            <a:spAutoFit/>
          </a:bodyPr>
          <a:lstStyle/>
          <a:p>
            <a:pPr indent="450850" algn="just"/>
            <a:r>
              <a:rPr lang="tr-TR" sz="2800" b="1">
                <a:ea typeface="Times New Roman" pitchFamily="18" charset="0"/>
                <a:cs typeface="Arial" charset="0"/>
              </a:rPr>
              <a:t>Gestalt Kuramın Eğitim Açısından Doğurguları</a:t>
            </a:r>
            <a:endParaRPr lang="tr-TR" sz="2800">
              <a:ea typeface="Times New Roman" pitchFamily="18" charset="0"/>
              <a:cs typeface="Arial" charset="0"/>
            </a:endParaRPr>
          </a:p>
          <a:p>
            <a:pPr indent="450850" algn="just" eaLnBrk="0" hangingPunct="0"/>
            <a:r>
              <a:rPr lang="tr-TR" sz="2800">
                <a:ea typeface="Times New Roman" pitchFamily="18" charset="0"/>
                <a:cs typeface="Arial" charset="0"/>
              </a:rPr>
              <a:t>Gestalt kuramcılara göre insanlar dünyayı bir bütün olarak algılamaktadırlar. öğretmen dönemin başında dersin genel çerçevesini bir bütün olarak sunmalı, daha sonra ayrıntısına inmelidir. Konu,kendi içindeki öğelerle ve diğer konularla bir bütünlük taşımalıdır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755650" y="1125538"/>
            <a:ext cx="6643688" cy="3743325"/>
          </a:xfrm>
          <a:prstGeom prst="rect">
            <a:avLst/>
          </a:prstGeom>
          <a:noFill/>
          <a:ln w="9525">
            <a:noFill/>
            <a:miter lim="800000"/>
            <a:headEnd/>
            <a:tailEnd/>
          </a:ln>
        </p:spPr>
        <p:txBody>
          <a:bodyPr anchor="ctr">
            <a:spAutoFit/>
          </a:bodyPr>
          <a:lstStyle/>
          <a:p>
            <a:pPr indent="450850" algn="just" eaLnBrk="0" hangingPunct="0"/>
            <a:r>
              <a:rPr lang="tr-TR" sz="2400" dirty="0">
                <a:cs typeface="Arial" charset="0"/>
              </a:rPr>
              <a:t>H</a:t>
            </a:r>
            <a:r>
              <a:rPr lang="tr-TR" sz="2400" dirty="0">
                <a:ea typeface="Times New Roman" pitchFamily="18" charset="0"/>
                <a:cs typeface="Arial" charset="0"/>
              </a:rPr>
              <a:t>ümanist psikologlar, insanın doğuştan iyi olduğu, ve hızını içten alan bir varlık olduğunu ve yaşam boyu kendini geliştirme amacına yönelik olarak etkinlikte bulunduğunu kabul </a:t>
            </a:r>
            <a:r>
              <a:rPr lang="tr-TR" sz="2400" dirty="0" err="1">
                <a:ea typeface="Times New Roman" pitchFamily="18" charset="0"/>
                <a:cs typeface="Arial" charset="0"/>
              </a:rPr>
              <a:t>ederler.İnsancıl</a:t>
            </a:r>
            <a:r>
              <a:rPr lang="tr-TR" sz="2400" dirty="0">
                <a:ea typeface="Times New Roman" pitchFamily="18" charset="0"/>
                <a:cs typeface="Arial" charset="0"/>
              </a:rPr>
              <a:t> yaklaşım kaynaklarda benlik kuramları, kendini gerçekleştirme kuramları veya </a:t>
            </a:r>
            <a:r>
              <a:rPr lang="tr-TR" sz="2400" dirty="0" err="1">
                <a:ea typeface="Times New Roman" pitchFamily="18" charset="0"/>
                <a:cs typeface="Arial" charset="0"/>
              </a:rPr>
              <a:t>fenomenolojik</a:t>
            </a:r>
            <a:r>
              <a:rPr lang="tr-TR" sz="2400" dirty="0">
                <a:ea typeface="Times New Roman" pitchFamily="18" charset="0"/>
                <a:cs typeface="Arial" charset="0"/>
              </a:rPr>
              <a:t> kuramlar gibi adlarla da </a:t>
            </a:r>
            <a:r>
              <a:rPr lang="tr-TR" sz="2400" dirty="0" err="1">
                <a:ea typeface="Times New Roman" pitchFamily="18" charset="0"/>
                <a:cs typeface="Arial" charset="0"/>
              </a:rPr>
              <a:t>bilinmektedir.Bu</a:t>
            </a:r>
            <a:r>
              <a:rPr lang="tr-TR" sz="2400" dirty="0">
                <a:ea typeface="Times New Roman" pitchFamily="18" charset="0"/>
                <a:cs typeface="Arial" charset="0"/>
              </a:rPr>
              <a:t> yaklaşımın temelini benlik kavramı oluşturmaktadır.</a:t>
            </a:r>
          </a:p>
          <a:p>
            <a:pPr indent="450850" algn="just" eaLnBrk="0" hangingPunct="0"/>
            <a:endParaRPr lang="tr-TR" sz="2400" dirty="0">
              <a:ea typeface="Times New Roman" pitchFamily="18" charset="0"/>
              <a:cs typeface="Arial" charset="0"/>
            </a:endParaRPr>
          </a:p>
        </p:txBody>
      </p:sp>
      <p:sp>
        <p:nvSpPr>
          <p:cNvPr id="74756" name="Rectangle 4"/>
          <p:cNvSpPr>
            <a:spLocks noChangeArrowheads="1"/>
          </p:cNvSpPr>
          <p:nvPr/>
        </p:nvSpPr>
        <p:spPr bwMode="auto">
          <a:xfrm>
            <a:off x="611188" y="404813"/>
            <a:ext cx="5935662" cy="579437"/>
          </a:xfrm>
          <a:prstGeom prst="rect">
            <a:avLst/>
          </a:prstGeom>
          <a:noFill/>
          <a:ln w="9525">
            <a:noFill/>
            <a:miter lim="800000"/>
            <a:headEnd/>
            <a:tailEnd/>
          </a:ln>
          <a:effectLst/>
        </p:spPr>
        <p:txBody>
          <a:bodyPr wrap="none">
            <a:spAutoFit/>
          </a:bodyPr>
          <a:lstStyle/>
          <a:p>
            <a:r>
              <a:rPr lang="tr-TR" b="1"/>
              <a:t>İnsancıl Yaklaşımda Öğrenme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1547813" y="333375"/>
            <a:ext cx="6072187" cy="4838700"/>
          </a:xfrm>
          <a:prstGeom prst="rect">
            <a:avLst/>
          </a:prstGeom>
          <a:noFill/>
          <a:ln w="9525">
            <a:noFill/>
            <a:miter lim="800000"/>
            <a:headEnd/>
            <a:tailEnd/>
          </a:ln>
        </p:spPr>
        <p:txBody>
          <a:bodyPr anchor="ctr">
            <a:spAutoFit/>
          </a:bodyPr>
          <a:lstStyle/>
          <a:p>
            <a:pPr indent="450850" algn="just"/>
            <a:r>
              <a:rPr lang="tr-TR" sz="2400" b="1">
                <a:ea typeface="Times New Roman" pitchFamily="18" charset="0"/>
                <a:cs typeface="Arial" charset="0"/>
              </a:rPr>
              <a:t>Benlik Kavramı</a:t>
            </a:r>
            <a:endParaRPr lang="tr-TR" sz="2400">
              <a:ea typeface="Times New Roman" pitchFamily="18" charset="0"/>
              <a:cs typeface="Arial" charset="0"/>
            </a:endParaRPr>
          </a:p>
          <a:p>
            <a:pPr indent="450850" algn="just" eaLnBrk="0" hangingPunct="0"/>
            <a:r>
              <a:rPr lang="tr-TR" sz="2400">
                <a:ea typeface="Times New Roman" pitchFamily="18" charset="0"/>
                <a:cs typeface="Arial" charset="0"/>
              </a:rPr>
              <a:t>Benlik kavramı ya da benlik bilinci kendimizle ilgili bütün düşünceler, algılamalar, duygular ve değerlendirmelerin tümünün etkileşiminden doğan genel bir algıdır.Benlik;</a:t>
            </a:r>
          </a:p>
          <a:p>
            <a:pPr indent="450850" algn="just" eaLnBrk="0" hangingPunct="0"/>
            <a:r>
              <a:rPr lang="tr-TR" sz="2400">
                <a:ea typeface="Times New Roman" pitchFamily="18" charset="0"/>
                <a:cs typeface="Arial" charset="0"/>
              </a:rPr>
              <a:t>(a)	Ben neyim?</a:t>
            </a:r>
          </a:p>
          <a:p>
            <a:pPr indent="450850" algn="just" eaLnBrk="0" hangingPunct="0"/>
            <a:r>
              <a:rPr lang="tr-TR" sz="2400">
                <a:ea typeface="Times New Roman" pitchFamily="18" charset="0"/>
                <a:cs typeface="Arial" charset="0"/>
              </a:rPr>
              <a:t>(b)	Ben ne yapabilirim?</a:t>
            </a:r>
          </a:p>
          <a:p>
            <a:pPr indent="450850" algn="just" eaLnBrk="0" hangingPunct="0"/>
            <a:r>
              <a:rPr lang="tr-TR" sz="2400">
                <a:ea typeface="Times New Roman" pitchFamily="18" charset="0"/>
                <a:cs typeface="Arial" charset="0"/>
              </a:rPr>
              <a:t>(c)	Benim için neler değerlidir?</a:t>
            </a:r>
          </a:p>
          <a:p>
            <a:pPr indent="450850" algn="just" eaLnBrk="0" hangingPunct="0"/>
            <a:r>
              <a:rPr lang="tr-TR" sz="2400">
                <a:ea typeface="Times New Roman" pitchFamily="18" charset="0"/>
                <a:cs typeface="Arial" charset="0"/>
              </a:rPr>
              <a:t>(d)	Hayatta ne istiyorum?</a:t>
            </a:r>
          </a:p>
          <a:p>
            <a:pPr indent="450850" algn="just" eaLnBrk="0" hangingPunct="0"/>
            <a:r>
              <a:rPr lang="tr-TR" sz="2400">
                <a:ea typeface="Times New Roman" pitchFamily="18" charset="0"/>
                <a:cs typeface="Arial" charset="0"/>
              </a:rPr>
              <a:t>sorularının yanıtlarını içermektedir.. Gerçek benlik </a:t>
            </a:r>
            <a:r>
              <a:rPr lang="tr-TR" sz="2400" b="1">
                <a:ea typeface="Times New Roman" pitchFamily="18" charset="0"/>
                <a:cs typeface="Arial" charset="0"/>
              </a:rPr>
              <a:t>özben,</a:t>
            </a:r>
            <a:r>
              <a:rPr lang="tr-TR" sz="2400">
                <a:ea typeface="Times New Roman" pitchFamily="18" charset="0"/>
                <a:cs typeface="Arial" charset="0"/>
              </a:rPr>
              <a:t> ideal benlik ise </a:t>
            </a:r>
            <a:r>
              <a:rPr lang="tr-TR" sz="2400" b="1">
                <a:ea typeface="Times New Roman" pitchFamily="18" charset="0"/>
                <a:cs typeface="Arial" charset="0"/>
              </a:rPr>
              <a:t>benlik tasarımı </a:t>
            </a:r>
            <a:r>
              <a:rPr lang="tr-TR" sz="2400">
                <a:ea typeface="Times New Roman" pitchFamily="18" charset="0"/>
                <a:cs typeface="Arial" charset="0"/>
              </a:rPr>
              <a:t>olarak da bilinmelidir.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395288" y="334963"/>
            <a:ext cx="8389937" cy="2227262"/>
          </a:xfrm>
          <a:prstGeom prst="rect">
            <a:avLst/>
          </a:prstGeom>
          <a:noFill/>
          <a:ln w="9525">
            <a:noFill/>
            <a:miter lim="800000"/>
            <a:headEnd/>
            <a:tailEnd/>
          </a:ln>
        </p:spPr>
        <p:txBody>
          <a:bodyPr anchor="ctr">
            <a:spAutoFit/>
          </a:bodyPr>
          <a:lstStyle/>
          <a:p>
            <a:pPr indent="450850"/>
            <a:r>
              <a:rPr lang="tr-TR" sz="2800" b="1">
                <a:ea typeface="Times New Roman" pitchFamily="18" charset="0"/>
                <a:cs typeface="Arial" charset="0"/>
              </a:rPr>
              <a:t>İnsancıl Eğitimin İlkeleri</a:t>
            </a:r>
            <a:endParaRPr lang="tr-TR" sz="2800">
              <a:ea typeface="Times New Roman" pitchFamily="18" charset="0"/>
              <a:cs typeface="Arial" charset="0"/>
            </a:endParaRPr>
          </a:p>
          <a:p>
            <a:pPr indent="450850" eaLnBrk="0" hangingPunct="0"/>
            <a:r>
              <a:rPr lang="tr-TR" sz="2800" b="1">
                <a:ea typeface="Times New Roman" pitchFamily="18" charset="0"/>
                <a:cs typeface="Arial" charset="0"/>
              </a:rPr>
              <a:t>1.</a:t>
            </a:r>
            <a:r>
              <a:rPr lang="tr-TR" sz="2800">
                <a:ea typeface="Times New Roman" pitchFamily="18" charset="0"/>
                <a:cs typeface="Arial" charset="0"/>
              </a:rPr>
              <a:t>"İnsanın tek ve temel güdüsü kendini gerçekleştirme gereksinmesinden kaynaklanmaktadır." </a:t>
            </a:r>
          </a:p>
          <a:p>
            <a:pPr indent="450850" eaLnBrk="0" hangingPunct="0"/>
            <a:r>
              <a:rPr lang="tr-TR" sz="2800">
                <a:ea typeface="Times New Roman" pitchFamily="18" charset="0"/>
                <a:cs typeface="Arial" charset="0"/>
              </a:rPr>
              <a:t>.</a:t>
            </a:r>
          </a:p>
        </p:txBody>
      </p:sp>
      <p:sp>
        <p:nvSpPr>
          <p:cNvPr id="87044" name="Rectangle 4"/>
          <p:cNvSpPr>
            <a:spLocks noChangeArrowheads="1"/>
          </p:cNvSpPr>
          <p:nvPr/>
        </p:nvSpPr>
        <p:spPr bwMode="auto">
          <a:xfrm>
            <a:off x="684213" y="2276475"/>
            <a:ext cx="7272337" cy="946150"/>
          </a:xfrm>
          <a:prstGeom prst="rect">
            <a:avLst/>
          </a:prstGeom>
          <a:noFill/>
          <a:ln w="9525">
            <a:noFill/>
            <a:miter lim="800000"/>
            <a:headEnd/>
            <a:tailEnd/>
          </a:ln>
          <a:effectLst/>
        </p:spPr>
        <p:txBody>
          <a:bodyPr>
            <a:spAutoFit/>
          </a:bodyPr>
          <a:lstStyle/>
          <a:p>
            <a:r>
              <a:rPr lang="tr-TR" sz="2800" b="1" dirty="0"/>
              <a:t>2.</a:t>
            </a:r>
            <a:r>
              <a:rPr lang="tr-TR" sz="2800" dirty="0"/>
              <a:t>"Davranış bozuklukları, güvensizlik sonucunda ortaya çıkmaktadır."</a:t>
            </a:r>
          </a:p>
        </p:txBody>
      </p:sp>
      <p:sp>
        <p:nvSpPr>
          <p:cNvPr id="87045" name="Rectangle 5"/>
          <p:cNvSpPr>
            <a:spLocks noChangeArrowheads="1"/>
          </p:cNvSpPr>
          <p:nvPr/>
        </p:nvSpPr>
        <p:spPr bwMode="auto">
          <a:xfrm>
            <a:off x="611188" y="3284538"/>
            <a:ext cx="6985000" cy="579437"/>
          </a:xfrm>
          <a:prstGeom prst="rect">
            <a:avLst/>
          </a:prstGeom>
          <a:noFill/>
          <a:ln w="9525">
            <a:noFill/>
            <a:miter lim="800000"/>
            <a:headEnd/>
            <a:tailEnd/>
          </a:ln>
          <a:effectLst/>
        </p:spPr>
        <p:txBody>
          <a:bodyPr>
            <a:spAutoFit/>
          </a:bodyPr>
          <a:lstStyle/>
          <a:p>
            <a:r>
              <a:rPr lang="tr-TR" b="1" dirty="0"/>
              <a:t>3</a:t>
            </a:r>
            <a:r>
              <a:rPr lang="tr-TR" sz="2800" dirty="0"/>
              <a:t>.İnsan hem reaktif, hem de </a:t>
            </a:r>
            <a:r>
              <a:rPr lang="tr-TR" sz="2800" dirty="0" err="1"/>
              <a:t>aktifdir</a:t>
            </a:r>
            <a:r>
              <a:rPr lang="tr-TR" sz="2800" dirty="0"/>
              <a:t>.</a:t>
            </a:r>
            <a:endParaRPr lang="tr-TR" dirty="0"/>
          </a:p>
        </p:txBody>
      </p:sp>
      <p:sp>
        <p:nvSpPr>
          <p:cNvPr id="87046" name="Rectangle 6"/>
          <p:cNvSpPr>
            <a:spLocks noChangeArrowheads="1"/>
          </p:cNvSpPr>
          <p:nvPr/>
        </p:nvSpPr>
        <p:spPr bwMode="auto">
          <a:xfrm>
            <a:off x="611188" y="3933825"/>
            <a:ext cx="8026400" cy="946150"/>
          </a:xfrm>
          <a:prstGeom prst="rect">
            <a:avLst/>
          </a:prstGeom>
          <a:noFill/>
          <a:ln w="9525">
            <a:noFill/>
            <a:miter lim="800000"/>
            <a:headEnd/>
            <a:tailEnd/>
          </a:ln>
          <a:effectLst/>
        </p:spPr>
        <p:txBody>
          <a:bodyPr wrap="none">
            <a:spAutoFit/>
          </a:bodyPr>
          <a:lstStyle/>
          <a:p>
            <a:r>
              <a:rPr lang="tr-TR" sz="2800" b="1" dirty="0"/>
              <a:t>4</a:t>
            </a:r>
            <a:r>
              <a:rPr lang="tr-TR" sz="2800" dirty="0"/>
              <a:t>.İnsanın davranışlarını, kendi öznel gerçeği tayin</a:t>
            </a:r>
          </a:p>
          <a:p>
            <a:r>
              <a:rPr lang="tr-TR" sz="2800" dirty="0"/>
              <a:t> etmektedir.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p:cNvSpPr>
          <p:nvPr>
            <p:ph type="body" idx="1"/>
          </p:nvPr>
        </p:nvSpPr>
        <p:spPr>
          <a:xfrm>
            <a:off x="755576" y="1196752"/>
            <a:ext cx="8229600" cy="4525963"/>
          </a:xfrm>
        </p:spPr>
        <p:txBody>
          <a:bodyPr/>
          <a:lstStyle/>
          <a:p>
            <a:pPr>
              <a:buFont typeface="Arial" charset="0"/>
              <a:buNone/>
            </a:pPr>
            <a:r>
              <a:rPr lang="tr-TR" sz="2800" dirty="0" smtClean="0">
                <a:latin typeface="Arial" charset="0"/>
                <a:cs typeface="Arial" charset="0"/>
              </a:rPr>
              <a:t>  </a:t>
            </a:r>
            <a:r>
              <a:rPr lang="tr-TR" sz="2800" b="1" dirty="0" smtClean="0">
                <a:latin typeface="Arial" charset="0"/>
                <a:cs typeface="Arial" charset="0"/>
              </a:rPr>
              <a:t>5</a:t>
            </a:r>
            <a:r>
              <a:rPr lang="tr-TR" sz="2800" dirty="0" smtClean="0">
                <a:latin typeface="Arial" charset="0"/>
                <a:cs typeface="Arial" charset="0"/>
              </a:rPr>
              <a:t>-</a:t>
            </a:r>
            <a:r>
              <a:rPr lang="tr-TR" sz="2800" dirty="0" smtClean="0">
                <a:latin typeface="Arial" charset="0"/>
                <a:ea typeface="Times New Roman" pitchFamily="18" charset="0"/>
                <a:cs typeface="Arial" charset="0"/>
              </a:rPr>
              <a:t>Kişi kendini nasıl görüyorsa öyle </a:t>
            </a:r>
            <a:r>
              <a:rPr lang="tr-TR" sz="2800" dirty="0" smtClean="0">
                <a:latin typeface="Arial" charset="0"/>
                <a:ea typeface="Times New Roman" pitchFamily="18" charset="0"/>
                <a:cs typeface="Arial" charset="0"/>
              </a:rPr>
              <a:t> davranmaktadır</a:t>
            </a:r>
            <a:r>
              <a:rPr lang="tr-TR" sz="2800" dirty="0" smtClean="0">
                <a:latin typeface="Arial" charset="0"/>
                <a:ea typeface="Times New Roman" pitchFamily="18" charset="0"/>
                <a:cs typeface="Arial" charset="0"/>
              </a:rPr>
              <a:t>.</a:t>
            </a:r>
          </a:p>
        </p:txBody>
      </p:sp>
      <p:sp>
        <p:nvSpPr>
          <p:cNvPr id="107524" name="Rectangle 4"/>
          <p:cNvSpPr>
            <a:spLocks noChangeArrowheads="1"/>
          </p:cNvSpPr>
          <p:nvPr/>
        </p:nvSpPr>
        <p:spPr bwMode="auto">
          <a:xfrm>
            <a:off x="971550" y="2420938"/>
            <a:ext cx="6335713" cy="1373187"/>
          </a:xfrm>
          <a:prstGeom prst="rect">
            <a:avLst/>
          </a:prstGeom>
          <a:noFill/>
          <a:ln w="9525">
            <a:noFill/>
            <a:miter lim="800000"/>
            <a:headEnd/>
            <a:tailEnd/>
          </a:ln>
          <a:effectLst/>
        </p:spPr>
        <p:txBody>
          <a:bodyPr>
            <a:spAutoFit/>
          </a:bodyPr>
          <a:lstStyle/>
          <a:p>
            <a:r>
              <a:rPr lang="tr-TR" sz="2800" b="1" dirty="0" smtClean="0"/>
              <a:t>6</a:t>
            </a:r>
            <a:r>
              <a:rPr lang="tr-TR" sz="2800" dirty="0" smtClean="0"/>
              <a:t>.İnsan </a:t>
            </a:r>
            <a:r>
              <a:rPr lang="tr-TR" sz="2800" dirty="0"/>
              <a:t>davranışlarını değiştirmek için önce onun öznel gerçeğini değiştirmek </a:t>
            </a:r>
            <a:r>
              <a:rPr lang="tr-TR" sz="2800" dirty="0" smtClean="0"/>
              <a:t>gerekmektedir.</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2 İçerik Yer Tutucusu"/>
          <p:cNvSpPr>
            <a:spLocks noGrp="1"/>
          </p:cNvSpPr>
          <p:nvPr>
            <p:ph idx="1"/>
          </p:nvPr>
        </p:nvSpPr>
        <p:spPr>
          <a:xfrm>
            <a:off x="1115616" y="1268760"/>
            <a:ext cx="6807200" cy="5143500"/>
          </a:xfrm>
        </p:spPr>
        <p:txBody>
          <a:bodyPr/>
          <a:lstStyle/>
          <a:p>
            <a:pPr eaLnBrk="1" hangingPunct="1">
              <a:buFont typeface="Arial" charset="0"/>
              <a:buNone/>
            </a:pPr>
            <a:r>
              <a:rPr lang="tr-TR" sz="2800" dirty="0" smtClean="0">
                <a:latin typeface="Arial" charset="0"/>
                <a:ea typeface="Times New Roman" pitchFamily="18" charset="0"/>
                <a:cs typeface="Arial" charset="0"/>
              </a:rPr>
              <a:t>    Öğretmenlerin, öğrencilerini tanımaları ve içinde bulundukları aile ortamı ile kültürel değerleri bilmeleri, onlar için hangi gereksinmelerin önemli olduğunu anlamalarına yardımcı olacaktır. </a:t>
            </a:r>
          </a:p>
          <a:p>
            <a:pPr eaLnBrk="1" hangingPunct="1">
              <a:buFont typeface="Arial" charset="0"/>
              <a:buNone/>
            </a:pPr>
            <a:r>
              <a:rPr lang="tr-TR" sz="2800" dirty="0" smtClean="0">
                <a:latin typeface="Arial" charset="0"/>
                <a:ea typeface="Times New Roman" pitchFamily="18" charset="0"/>
                <a:cs typeface="Arial" charset="0"/>
              </a:rPr>
              <a:t>   Öğretmenler bireysel ayrılıkları dikkate almak durumundadırlar.</a:t>
            </a:r>
          </a:p>
          <a:p>
            <a:pPr eaLnBrk="1" hangingPunct="1"/>
            <a:endParaRPr lang="tr-TR" sz="2800" dirty="0" smtClean="0">
              <a:ea typeface="Times New Roman"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2 İçerik Yer Tutucusu"/>
          <p:cNvSpPr>
            <a:spLocks noGrp="1"/>
          </p:cNvSpPr>
          <p:nvPr>
            <p:ph idx="1"/>
          </p:nvPr>
        </p:nvSpPr>
        <p:spPr>
          <a:xfrm>
            <a:off x="1259632" y="1052736"/>
            <a:ext cx="7056784" cy="5286375"/>
          </a:xfrm>
        </p:spPr>
        <p:txBody>
          <a:bodyPr/>
          <a:lstStyle/>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Temel görüşleri :</a:t>
            </a:r>
          </a:p>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İnsanlar gördüklerini bir bütün olarak algılarlar</a:t>
            </a:r>
            <a:r>
              <a:rPr lang="tr-TR" sz="2800" dirty="0" smtClean="0">
                <a:latin typeface="Arial" charset="0"/>
                <a:ea typeface="Times New Roman" pitchFamily="18" charset="0"/>
                <a:cs typeface="Arial" charset="0"/>
              </a:rPr>
              <a:t>. Bütünü </a:t>
            </a:r>
            <a:r>
              <a:rPr lang="tr-TR" sz="2800" dirty="0" smtClean="0">
                <a:latin typeface="Arial" charset="0"/>
                <a:ea typeface="Times New Roman" pitchFamily="18" charset="0"/>
                <a:cs typeface="Arial" charset="0"/>
              </a:rPr>
              <a:t>oluşturan parçaların aralarındaki ilişkiler önem taşır.</a:t>
            </a:r>
          </a:p>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Bir nesnenin ya da parçanın algılanışı, onun diğer parçalarla olan ilişkisine bağlıdır.</a:t>
            </a:r>
          </a:p>
          <a:p>
            <a:pPr marL="0" indent="450850" algn="just">
              <a:spcBef>
                <a:spcPct val="0"/>
              </a:spcBef>
              <a:buFont typeface="Arial" charset="0"/>
              <a:buNone/>
              <a:tabLst>
                <a:tab pos="630238" algn="l"/>
              </a:tabLst>
            </a:pPr>
            <a:endParaRPr lang="tr-TR" sz="2800" dirty="0" smtClean="0">
              <a:latin typeface="Arial" charset="0"/>
              <a:ea typeface="Times New Roman" pitchFamily="18"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2 İçerik Yer Tutucusu"/>
          <p:cNvSpPr>
            <a:spLocks noGrp="1"/>
          </p:cNvSpPr>
          <p:nvPr>
            <p:ph idx="1"/>
          </p:nvPr>
        </p:nvSpPr>
        <p:spPr>
          <a:xfrm>
            <a:off x="900113" y="549275"/>
            <a:ext cx="6343650" cy="1631950"/>
          </a:xfrm>
        </p:spPr>
        <p:txBody>
          <a:bodyPr/>
          <a:lstStyle/>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İnsanlar, çevrelerini bir düzen içinde görürler. Eşya ve olaylar tek başlarına değil, organize edilmiş bir bütünlük içinde anlam kazanırlar.</a:t>
            </a:r>
          </a:p>
          <a:p>
            <a:pPr marL="0" indent="450850" eaLnBrk="1" hangingPunct="1">
              <a:buFont typeface="Arial" charset="0"/>
              <a:buNone/>
              <a:tabLst>
                <a:tab pos="630238" algn="l"/>
              </a:tabLst>
            </a:pPr>
            <a:endParaRPr lang="tr-TR" sz="2800" dirty="0" smtClean="0">
              <a:ea typeface="Times New Roman" pitchFamily="18" charset="0"/>
              <a:cs typeface="Arial" charset="0"/>
            </a:endParaRPr>
          </a:p>
          <a:p>
            <a:pPr marL="0" indent="450850" eaLnBrk="1" hangingPunct="1">
              <a:buFont typeface="Arial" charset="0"/>
              <a:buNone/>
              <a:tabLst>
                <a:tab pos="630238" algn="l"/>
              </a:tabLst>
            </a:pPr>
            <a:endParaRPr lang="tr-TR" sz="2800" dirty="0" smtClean="0">
              <a:ea typeface="Times New Roman" pitchFamily="18" charset="0"/>
              <a:cs typeface="Arial" charset="0"/>
            </a:endParaRPr>
          </a:p>
        </p:txBody>
      </p:sp>
      <p:sp>
        <p:nvSpPr>
          <p:cNvPr id="18436" name="Rectangle 4"/>
          <p:cNvSpPr>
            <a:spLocks noChangeArrowheads="1"/>
          </p:cNvSpPr>
          <p:nvPr/>
        </p:nvSpPr>
        <p:spPr bwMode="auto">
          <a:xfrm>
            <a:off x="1043608" y="2708920"/>
            <a:ext cx="7200900" cy="2246769"/>
          </a:xfrm>
          <a:prstGeom prst="rect">
            <a:avLst/>
          </a:prstGeom>
          <a:noFill/>
          <a:ln w="9525">
            <a:noFill/>
            <a:miter lim="800000"/>
            <a:headEnd/>
            <a:tailEnd/>
          </a:ln>
          <a:effectLst/>
        </p:spPr>
        <p:txBody>
          <a:bodyPr>
            <a:spAutoFit/>
          </a:bodyPr>
          <a:lstStyle/>
          <a:p>
            <a:r>
              <a:rPr lang="tr-TR" sz="2800" dirty="0"/>
              <a:t>Öğrenme, kişinin karşılaştığı bir durumu algılaması ve yorumundaki bir değişmedir. Bir seziş veya kavrama tamamen davranıştan ayrı olabileceği gibi davranışla da birlikte olabilir.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2 İçerik Yer Tutucusu"/>
          <p:cNvSpPr>
            <a:spLocks noGrp="1"/>
          </p:cNvSpPr>
          <p:nvPr>
            <p:ph idx="1"/>
          </p:nvPr>
        </p:nvSpPr>
        <p:spPr>
          <a:xfrm>
            <a:off x="611560" y="1124744"/>
            <a:ext cx="7992888" cy="6286500"/>
          </a:xfrm>
        </p:spPr>
        <p:txBody>
          <a:bodyPr/>
          <a:lstStyle/>
          <a:p>
            <a:pPr algn="just" eaLnBrk="1" hangingPunct="1">
              <a:buFont typeface="Arial" charset="0"/>
              <a:buNone/>
            </a:pPr>
            <a:r>
              <a:rPr lang="tr-TR" sz="2800" b="1" dirty="0" smtClean="0">
                <a:latin typeface="Arial" charset="0"/>
                <a:ea typeface="Times New Roman" pitchFamily="18" charset="0"/>
                <a:cs typeface="Arial" charset="0"/>
              </a:rPr>
              <a:t> </a:t>
            </a:r>
            <a:endParaRPr lang="tr-TR" sz="2800" b="1" dirty="0" smtClean="0">
              <a:latin typeface="Arial" charset="0"/>
              <a:ea typeface="Times New Roman" pitchFamily="18" charset="0"/>
              <a:cs typeface="Arial" charset="0"/>
            </a:endParaRPr>
          </a:p>
          <a:p>
            <a:pPr algn="just" eaLnBrk="1" hangingPunct="1">
              <a:buFont typeface="Arial" charset="0"/>
              <a:buNone/>
            </a:pPr>
            <a:r>
              <a:rPr lang="tr-TR" sz="2800" b="1" dirty="0" smtClean="0">
                <a:latin typeface="Arial" charset="0"/>
                <a:ea typeface="Times New Roman" pitchFamily="18" charset="0"/>
                <a:cs typeface="Arial" charset="0"/>
              </a:rPr>
              <a:t>       Bütün, onu meydana getiren parçalarının toplamından daha farklıdır. </a:t>
            </a:r>
          </a:p>
          <a:p>
            <a:pPr algn="just" eaLnBrk="1" hangingPunct="1">
              <a:buFont typeface="Arial" charset="0"/>
              <a:buNone/>
            </a:pPr>
            <a:r>
              <a:rPr lang="tr-TR" sz="2800" b="1" dirty="0" smtClean="0">
                <a:latin typeface="Arial" charset="0"/>
                <a:ea typeface="Times New Roman" pitchFamily="18" charset="0"/>
                <a:cs typeface="Arial" charset="0"/>
              </a:rPr>
              <a:t>       Bir konuyu oluşturan parçaları ayrı ayrı incelenirse bütün görülemez. </a:t>
            </a:r>
          </a:p>
          <a:p>
            <a:pPr algn="just" eaLnBrk="1" hangingPunct="1"/>
            <a:endParaRPr lang="tr-TR" sz="2800" b="1" dirty="0" smtClean="0">
              <a:ea typeface="Times New Roman" pitchFamily="18"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714375" y="285750"/>
            <a:ext cx="7956550" cy="1816100"/>
          </a:xfrm>
          <a:prstGeom prst="rect">
            <a:avLst/>
          </a:prstGeom>
          <a:noFill/>
          <a:ln w="9525">
            <a:noFill/>
            <a:miter lim="800000"/>
            <a:headEnd/>
            <a:tailEnd/>
          </a:ln>
        </p:spPr>
        <p:txBody>
          <a:bodyPr anchor="ctr">
            <a:spAutoFit/>
          </a:bodyPr>
          <a:lstStyle/>
          <a:p>
            <a:pPr indent="450850" algn="just"/>
            <a:r>
              <a:rPr lang="tr-TR" sz="2800" b="1">
                <a:ea typeface="Times New Roman" pitchFamily="18" charset="0"/>
                <a:cs typeface="Arial" charset="0"/>
              </a:rPr>
              <a:t>Algı Yasaları</a:t>
            </a:r>
            <a:endParaRPr lang="tr-TR" sz="2800">
              <a:ea typeface="Times New Roman" pitchFamily="18" charset="0"/>
              <a:cs typeface="Arial" charset="0"/>
            </a:endParaRPr>
          </a:p>
          <a:p>
            <a:pPr indent="450850" algn="just" eaLnBrk="0" hangingPunct="0"/>
            <a:r>
              <a:rPr lang="tr-TR" sz="2800">
                <a:ea typeface="Times New Roman" pitchFamily="18" charset="0"/>
                <a:cs typeface="Arial" charset="0"/>
              </a:rPr>
              <a:t>Gestalt kavramları ve yasaları ilk olarak algı alanında geliştirilmiştir. Gestalt yaklaşımına göre algı, bir örgütlemedir. </a:t>
            </a:r>
          </a:p>
        </p:txBody>
      </p:sp>
      <p:pic>
        <p:nvPicPr>
          <p:cNvPr id="31746" name="Picture 2" descr="C:\Users\Public\Pictures\gestald\gestalts.gif"/>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00430" y="2285992"/>
            <a:ext cx="3000396" cy="35719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620688"/>
            <a:ext cx="6696744" cy="6143625"/>
          </a:xfrm>
        </p:spPr>
        <p:txBody>
          <a:bodyPr>
            <a:noAutofit/>
          </a:bodyPr>
          <a:lstStyle/>
          <a:p>
            <a:pPr marL="0" indent="450850">
              <a:spcBef>
                <a:spcPct val="0"/>
              </a:spcBef>
              <a:buFont typeface="Arial" charset="0"/>
              <a:buNone/>
            </a:pPr>
            <a:r>
              <a:rPr lang="tr-TR" sz="2800" b="1" dirty="0" smtClean="0">
                <a:latin typeface="Arial" charset="0"/>
                <a:ea typeface="Times New Roman" pitchFamily="18" charset="0"/>
                <a:cs typeface="Arial" charset="0"/>
              </a:rPr>
              <a:t>Şekil-Zemin İlişkisi</a:t>
            </a:r>
            <a:endParaRPr lang="tr-TR" sz="2800" dirty="0" smtClean="0">
              <a:latin typeface="Arial" charset="0"/>
              <a:ea typeface="Times New Roman" pitchFamily="18" charset="0"/>
              <a:cs typeface="Arial" charset="0"/>
            </a:endParaRPr>
          </a:p>
          <a:p>
            <a:pPr marL="0" indent="450850">
              <a:spcBef>
                <a:spcPct val="0"/>
              </a:spcBef>
              <a:buFont typeface="Arial" charset="0"/>
              <a:buNone/>
            </a:pPr>
            <a:r>
              <a:rPr lang="tr-TR" sz="2800" dirty="0" smtClean="0">
                <a:latin typeface="Arial" charset="0"/>
                <a:ea typeface="Times New Roman" pitchFamily="18" charset="0"/>
                <a:cs typeface="Arial" charset="0"/>
              </a:rPr>
              <a:t>Çevrede (ya da algısal alanda) dikkatimizi çeken obje şekil olarak bilinirken, onu çevreleyen ortam zemin olarak adlandırılır. Örneğin, bu sayfada okumakta olduğunuz yazılar şekil, yazının arkasındaki beyaz alan ise zemindir.</a:t>
            </a:r>
          </a:p>
          <a:p>
            <a:pPr marL="0" indent="450850">
              <a:spcBef>
                <a:spcPct val="0"/>
              </a:spcBef>
              <a:buFont typeface="Arial" charset="0"/>
              <a:buNone/>
            </a:pPr>
            <a:r>
              <a:rPr lang="tr-TR" sz="2800" dirty="0" smtClean="0">
                <a:latin typeface="Arial" charset="0"/>
                <a:ea typeface="Times New Roman" pitchFamily="18" charset="0"/>
                <a:cs typeface="Arial" charset="0"/>
              </a:rPr>
              <a:t>Eğer dikkatimiz yer değiştirirse şekil ve zemin yer değiştirebilirler. Ancak aynı anda her ikisi de şekil olarak algılanamaz. </a:t>
            </a:r>
          </a:p>
          <a:p>
            <a:pPr marL="0" indent="450850" eaLnBrk="1" hangingPunct="1"/>
            <a:endParaRPr lang="tr-TR" sz="2800" dirty="0" smtClean="0">
              <a:ea typeface="Times New Roman" pitchFamily="18"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23850" y="1098203"/>
            <a:ext cx="7993063" cy="1384995"/>
          </a:xfrm>
          <a:prstGeom prst="rect">
            <a:avLst/>
          </a:prstGeom>
          <a:noFill/>
          <a:ln w="9525">
            <a:noFill/>
            <a:miter lim="800000"/>
            <a:headEnd/>
            <a:tailEnd/>
          </a:ln>
        </p:spPr>
        <p:txBody>
          <a:bodyPr anchor="ctr">
            <a:spAutoFit/>
          </a:bodyPr>
          <a:lstStyle/>
          <a:p>
            <a:pPr indent="450850" algn="just"/>
            <a:r>
              <a:rPr lang="tr-TR" sz="2800" b="1" dirty="0" smtClean="0">
                <a:ea typeface="Times New Roman" pitchFamily="18" charset="0"/>
                <a:cs typeface="Arial" charset="0"/>
              </a:rPr>
              <a:t>Yakınlık </a:t>
            </a:r>
            <a:r>
              <a:rPr lang="tr-TR" sz="2800" b="1" dirty="0">
                <a:ea typeface="Times New Roman" pitchFamily="18" charset="0"/>
                <a:cs typeface="Arial" charset="0"/>
              </a:rPr>
              <a:t>(</a:t>
            </a:r>
            <a:r>
              <a:rPr lang="tr-TR" sz="2800" b="1" dirty="0" err="1">
                <a:ea typeface="Times New Roman" pitchFamily="18" charset="0"/>
                <a:cs typeface="Arial" charset="0"/>
              </a:rPr>
              <a:t>Proximity</a:t>
            </a:r>
            <a:r>
              <a:rPr lang="tr-TR" sz="2800" b="1" dirty="0">
                <a:ea typeface="Times New Roman" pitchFamily="18" charset="0"/>
                <a:cs typeface="Arial" charset="0"/>
              </a:rPr>
              <a:t>) Yasası</a:t>
            </a:r>
            <a:endParaRPr lang="tr-TR" sz="2800" dirty="0">
              <a:ea typeface="Times New Roman" pitchFamily="18" charset="0"/>
              <a:cs typeface="Arial" charset="0"/>
            </a:endParaRPr>
          </a:p>
          <a:p>
            <a:pPr indent="450850" algn="just" eaLnBrk="0" hangingPunct="0"/>
            <a:r>
              <a:rPr lang="tr-TR" sz="2800" dirty="0">
                <a:ea typeface="Times New Roman" pitchFamily="18" charset="0"/>
                <a:cs typeface="Arial" charset="0"/>
              </a:rPr>
              <a:t>Bu yasaya göre birbirine yakın olan uyarıcılar algısal alanımızda birlikte gruplandırılmaktadır. </a:t>
            </a:r>
          </a:p>
        </p:txBody>
      </p:sp>
      <p:sp>
        <p:nvSpPr>
          <p:cNvPr id="34818" name="Rectangle 10"/>
          <p:cNvSpPr txBox="1">
            <a:spLocks noChangeArrowheads="1"/>
          </p:cNvSpPr>
          <p:nvPr/>
        </p:nvSpPr>
        <p:spPr bwMode="auto">
          <a:xfrm>
            <a:off x="611560" y="2564904"/>
            <a:ext cx="7056784" cy="2000250"/>
          </a:xfrm>
          <a:prstGeom prst="rect">
            <a:avLst/>
          </a:prstGeom>
          <a:noFill/>
          <a:ln w="9525">
            <a:noFill/>
            <a:miter lim="800000"/>
            <a:headEnd/>
            <a:tailEnd/>
          </a:ln>
        </p:spPr>
        <p:txBody>
          <a:bodyPr/>
          <a:lstStyle/>
          <a:p>
            <a:pPr marL="342900" indent="-342900">
              <a:spcBef>
                <a:spcPct val="20000"/>
              </a:spcBef>
            </a:pPr>
            <a:r>
              <a:rPr lang="tr-TR" sz="2800" dirty="0">
                <a:latin typeface="Arial" panose="020B0604020202020204" pitchFamily="34" charset="0"/>
                <a:cs typeface="Arial" panose="020B0604020202020204" pitchFamily="34" charset="0"/>
              </a:rPr>
              <a:t>         ••  ••••  •  •••</a:t>
            </a:r>
          </a:p>
          <a:p>
            <a:pPr marL="342900" indent="-342900">
              <a:spcBef>
                <a:spcPct val="20000"/>
              </a:spcBef>
            </a:pPr>
            <a:r>
              <a:rPr lang="tr-TR" sz="2800" dirty="0">
                <a:latin typeface="Arial" panose="020B0604020202020204" pitchFamily="34" charset="0"/>
                <a:cs typeface="Arial" panose="020B0604020202020204" pitchFamily="34" charset="0"/>
              </a:rPr>
              <a:t>     buradaki 10 nokta; 2, 4, 1 ve 3 nokta grubu şeklinde </a:t>
            </a:r>
            <a:r>
              <a:rPr lang="tr-TR" sz="2800" b="1" dirty="0">
                <a:latin typeface="Arial" panose="020B0604020202020204" pitchFamily="34" charset="0"/>
                <a:cs typeface="Arial" panose="020B0604020202020204" pitchFamily="34" charset="0"/>
              </a:rPr>
              <a:t>görülmekte</a:t>
            </a:r>
            <a:r>
              <a:rPr lang="tr-TR" sz="2800" dirty="0">
                <a:latin typeface="Arial" panose="020B0604020202020204" pitchFamily="34" charset="0"/>
                <a:cs typeface="Arial" panose="020B0604020202020204" pitchFamily="34" charset="0"/>
              </a:rPr>
              <a:t>dir. </a:t>
            </a:r>
          </a:p>
          <a:p>
            <a:pPr marL="342900" indent="-342900">
              <a:spcBef>
                <a:spcPct val="20000"/>
              </a:spcBef>
            </a:pPr>
            <a:endParaRPr lang="tr-TR" sz="28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611560" y="1196752"/>
            <a:ext cx="8135937" cy="2227262"/>
          </a:xfrm>
          <a:prstGeom prst="rect">
            <a:avLst/>
          </a:prstGeom>
          <a:noFill/>
          <a:ln w="9525">
            <a:noFill/>
            <a:miter lim="800000"/>
            <a:headEnd/>
            <a:tailEnd/>
          </a:ln>
        </p:spPr>
        <p:txBody>
          <a:bodyPr anchor="ctr">
            <a:spAutoFit/>
          </a:bodyPr>
          <a:lstStyle/>
          <a:p>
            <a:pPr indent="450850" algn="just"/>
            <a:r>
              <a:rPr lang="tr-TR" sz="2800" b="1" dirty="0" smtClean="0">
                <a:ea typeface="Times New Roman" pitchFamily="18" charset="0"/>
                <a:cs typeface="Arial" charset="0"/>
              </a:rPr>
              <a:t> Süreklilik </a:t>
            </a:r>
            <a:r>
              <a:rPr lang="tr-TR" sz="2800" b="1" dirty="0">
                <a:ea typeface="Times New Roman" pitchFamily="18" charset="0"/>
                <a:cs typeface="Arial" charset="0"/>
              </a:rPr>
              <a:t>(</a:t>
            </a:r>
            <a:r>
              <a:rPr lang="tr-TR" sz="2800" b="1" dirty="0" err="1">
                <a:ea typeface="Times New Roman" pitchFamily="18" charset="0"/>
                <a:cs typeface="Arial" charset="0"/>
              </a:rPr>
              <a:t>Continuity</a:t>
            </a:r>
            <a:r>
              <a:rPr lang="tr-TR" sz="2800" b="1" dirty="0">
                <a:ea typeface="Times New Roman" pitchFamily="18" charset="0"/>
                <a:cs typeface="Arial" charset="0"/>
              </a:rPr>
              <a:t>) Yasası</a:t>
            </a:r>
            <a:endParaRPr lang="tr-TR" sz="2800" dirty="0">
              <a:ea typeface="Times New Roman" pitchFamily="18" charset="0"/>
              <a:cs typeface="Arial" charset="0"/>
            </a:endParaRPr>
          </a:p>
          <a:p>
            <a:pPr indent="450850" algn="just" eaLnBrk="0" hangingPunct="0"/>
            <a:r>
              <a:rPr lang="tr-TR" sz="2800" dirty="0">
                <a:ea typeface="Times New Roman" pitchFamily="18" charset="0"/>
                <a:cs typeface="Arial" charset="0"/>
              </a:rPr>
              <a:t>  </a:t>
            </a:r>
            <a:r>
              <a:rPr lang="tr-TR" sz="2800" dirty="0" smtClean="0">
                <a:ea typeface="Times New Roman" pitchFamily="18" charset="0"/>
                <a:cs typeface="Arial" charset="0"/>
              </a:rPr>
              <a:t>Süreklilik </a:t>
            </a:r>
            <a:r>
              <a:rPr lang="tr-TR" sz="2800" dirty="0">
                <a:ea typeface="Times New Roman" pitchFamily="18" charset="0"/>
                <a:cs typeface="Arial" charset="0"/>
              </a:rPr>
              <a:t>yasasına göre bir alandaki öğeler ya da elementler aynı  yönde giden bir örüntü veya akış, bir şekil olarak algılanırlar.</a:t>
            </a:r>
          </a:p>
          <a:p>
            <a:pPr indent="450850" algn="just" eaLnBrk="0" hangingPunct="0"/>
            <a:endParaRPr lang="tr-TR" sz="2800" dirty="0">
              <a:ea typeface="Times New Roman" pitchFamily="18" charset="0"/>
              <a:cs typeface="Arial" charset="0"/>
            </a:endParaRPr>
          </a:p>
        </p:txBody>
      </p:sp>
      <p:sp>
        <p:nvSpPr>
          <p:cNvPr id="4" name="3 Dikdörtgen"/>
          <p:cNvSpPr>
            <a:spLocks noChangeArrowheads="1"/>
          </p:cNvSpPr>
          <p:nvPr/>
        </p:nvSpPr>
        <p:spPr bwMode="auto">
          <a:xfrm>
            <a:off x="612219" y="3424014"/>
            <a:ext cx="7200900" cy="2227262"/>
          </a:xfrm>
          <a:prstGeom prst="rect">
            <a:avLst/>
          </a:prstGeom>
          <a:noFill/>
          <a:ln w="9525">
            <a:noFill/>
            <a:miter lim="800000"/>
            <a:headEnd/>
            <a:tailEnd/>
          </a:ln>
        </p:spPr>
        <p:txBody>
          <a:bodyPr>
            <a:spAutoFit/>
          </a:bodyPr>
          <a:lstStyle/>
          <a:p>
            <a:pPr indent="450850" algn="just" eaLnBrk="0" hangingPunct="0"/>
            <a:r>
              <a:rPr lang="tr-TR" sz="2800" b="1" dirty="0" smtClean="0">
                <a:ea typeface="Times New Roman" pitchFamily="18" charset="0"/>
                <a:cs typeface="Arial" charset="0"/>
              </a:rPr>
              <a:t>Tamamlama </a:t>
            </a:r>
            <a:r>
              <a:rPr lang="tr-TR" sz="2800" b="1" dirty="0">
                <a:ea typeface="Times New Roman" pitchFamily="18" charset="0"/>
                <a:cs typeface="Arial" charset="0"/>
              </a:rPr>
              <a:t>(</a:t>
            </a:r>
            <a:r>
              <a:rPr lang="tr-TR" sz="2800" b="1" dirty="0" err="1">
                <a:ea typeface="Times New Roman" pitchFamily="18" charset="0"/>
                <a:cs typeface="Arial" charset="0"/>
              </a:rPr>
              <a:t>Closure</a:t>
            </a:r>
            <a:r>
              <a:rPr lang="tr-TR" sz="2800" b="1" dirty="0">
                <a:ea typeface="Times New Roman" pitchFamily="18" charset="0"/>
                <a:cs typeface="Arial" charset="0"/>
              </a:rPr>
              <a:t>) Yasası</a:t>
            </a:r>
            <a:endParaRPr lang="tr-TR" sz="2800" dirty="0">
              <a:ea typeface="Times New Roman" pitchFamily="18" charset="0"/>
              <a:cs typeface="Arial" charset="0"/>
            </a:endParaRPr>
          </a:p>
          <a:p>
            <a:pPr indent="450850" algn="just" eaLnBrk="0" hangingPunct="0"/>
            <a:r>
              <a:rPr lang="tr-TR" sz="2800" dirty="0" err="1">
                <a:ea typeface="Times New Roman" pitchFamily="18" charset="0"/>
                <a:cs typeface="Arial" charset="0"/>
              </a:rPr>
              <a:t>Gestalt</a:t>
            </a:r>
            <a:r>
              <a:rPr lang="tr-TR" sz="2800" dirty="0">
                <a:ea typeface="Times New Roman" pitchFamily="18" charset="0"/>
                <a:cs typeface="Arial" charset="0"/>
              </a:rPr>
              <a:t> kuramına göre tamamlanmamış maddeler tamam gibi algılanmakta ve anımsanmaktadır. </a:t>
            </a:r>
          </a:p>
          <a:p>
            <a:pPr indent="450850" algn="just" eaLnBrk="0" hangingPunct="0"/>
            <a:endParaRPr lang="tr-TR" sz="2800" dirty="0">
              <a:ea typeface="Times New Roman" pitchFamily="18"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23850" y="884238"/>
            <a:ext cx="7993063" cy="2227262"/>
          </a:xfrm>
          <a:prstGeom prst="rect">
            <a:avLst/>
          </a:prstGeom>
          <a:noFill/>
          <a:ln w="9525">
            <a:noFill/>
            <a:miter lim="800000"/>
            <a:headEnd/>
            <a:tailEnd/>
          </a:ln>
        </p:spPr>
        <p:txBody>
          <a:bodyPr anchor="ctr">
            <a:spAutoFit/>
          </a:bodyPr>
          <a:lstStyle/>
          <a:p>
            <a:pPr indent="450850" algn="just"/>
            <a:r>
              <a:rPr lang="tr-TR" sz="2800" b="1" dirty="0" smtClean="0">
                <a:ea typeface="Times New Roman" pitchFamily="18" charset="0"/>
                <a:cs typeface="Arial" charset="0"/>
              </a:rPr>
              <a:t>Benzerlik </a:t>
            </a:r>
            <a:r>
              <a:rPr lang="tr-TR" sz="2800" b="1" dirty="0">
                <a:ea typeface="Times New Roman" pitchFamily="18" charset="0"/>
                <a:cs typeface="Arial" charset="0"/>
              </a:rPr>
              <a:t>(</a:t>
            </a:r>
            <a:r>
              <a:rPr lang="tr-TR" sz="2800" b="1" dirty="0" err="1">
                <a:ea typeface="Times New Roman" pitchFamily="18" charset="0"/>
                <a:cs typeface="Arial" charset="0"/>
              </a:rPr>
              <a:t>Similarity</a:t>
            </a:r>
            <a:r>
              <a:rPr lang="tr-TR" sz="2800" b="1" dirty="0">
                <a:ea typeface="Times New Roman" pitchFamily="18" charset="0"/>
                <a:cs typeface="Arial" charset="0"/>
              </a:rPr>
              <a:t>) Yasası</a:t>
            </a:r>
            <a:endParaRPr lang="tr-TR" sz="2800" dirty="0">
              <a:ea typeface="Times New Roman" pitchFamily="18" charset="0"/>
              <a:cs typeface="Arial" charset="0"/>
            </a:endParaRPr>
          </a:p>
          <a:p>
            <a:pPr indent="450850" algn="just" eaLnBrk="0" hangingPunct="0"/>
            <a:r>
              <a:rPr lang="tr-TR" sz="2800" dirty="0">
                <a:ea typeface="Times New Roman" pitchFamily="18" charset="0"/>
                <a:cs typeface="Arial" charset="0"/>
              </a:rPr>
              <a:t>Benzer biçimde veya renkte olan nesneler birlikte gruplandırılarak algılanmaktadır. Örneğin birbirini izleyen birimler, gruplar şeklinde görülmekte ve isimlendirilmektedir. </a:t>
            </a:r>
          </a:p>
        </p:txBody>
      </p:sp>
      <p:grpSp>
        <p:nvGrpSpPr>
          <p:cNvPr id="38914" name="Group 4"/>
          <p:cNvGrpSpPr>
            <a:grpSpLocks/>
          </p:cNvGrpSpPr>
          <p:nvPr/>
        </p:nvGrpSpPr>
        <p:grpSpPr bwMode="auto">
          <a:xfrm>
            <a:off x="3324225" y="3330575"/>
            <a:ext cx="2452688" cy="2455863"/>
            <a:chOff x="4040" y="906"/>
            <a:chExt cx="1578" cy="1367"/>
          </a:xfrm>
        </p:grpSpPr>
        <p:sp>
          <p:nvSpPr>
            <p:cNvPr id="108" name="Text Box 5"/>
            <p:cNvSpPr txBox="1">
              <a:spLocks noChangeArrowheads="1"/>
            </p:cNvSpPr>
            <p:nvPr/>
          </p:nvSpPr>
          <p:spPr bwMode="auto">
            <a:xfrm>
              <a:off x="4059" y="1029"/>
              <a:ext cx="1452" cy="190"/>
            </a:xfrm>
            <a:prstGeom prst="rect">
              <a:avLst/>
            </a:prstGeom>
            <a:noFill/>
            <a:ln w="9525">
              <a:noFill/>
              <a:miter lim="800000"/>
              <a:headEnd/>
              <a:tailEnd/>
            </a:ln>
            <a:scene3d>
              <a:camera prst="orthographicFront"/>
              <a:lightRig rig="threePt" dir="t"/>
            </a:scene3d>
            <a:sp3d>
              <a:bevelT w="101600" prst="riblet"/>
            </a:sp3d>
          </p:spPr>
          <p:txBody>
            <a:bodyPr>
              <a:spAutoFit/>
            </a:bodyPr>
            <a:lstStyle/>
            <a:p>
              <a:pPr fontAlgn="auto">
                <a:spcBef>
                  <a:spcPct val="50000"/>
                </a:spcBef>
                <a:spcAft>
                  <a:spcPts val="0"/>
                </a:spcAft>
                <a:defRPr/>
              </a:pPr>
              <a:endParaRPr lang="tr-TR" sz="1800"/>
            </a:p>
          </p:txBody>
        </p:sp>
        <p:sp>
          <p:nvSpPr>
            <p:cNvPr id="109" name="AutoShape 6"/>
            <p:cNvSpPr>
              <a:spLocks noChangeArrowheads="1"/>
            </p:cNvSpPr>
            <p:nvPr/>
          </p:nvSpPr>
          <p:spPr bwMode="auto">
            <a:xfrm>
              <a:off x="4362" y="1052"/>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0" name="AutoShape 7"/>
            <p:cNvSpPr>
              <a:spLocks noChangeArrowheads="1"/>
            </p:cNvSpPr>
            <p:nvPr/>
          </p:nvSpPr>
          <p:spPr bwMode="auto">
            <a:xfrm>
              <a:off x="4537" y="1052"/>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1" name="AutoShape 8"/>
            <p:cNvSpPr>
              <a:spLocks noChangeArrowheads="1"/>
            </p:cNvSpPr>
            <p:nvPr/>
          </p:nvSpPr>
          <p:spPr bwMode="auto">
            <a:xfrm>
              <a:off x="4713" y="105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2" name="AutoShape 9"/>
            <p:cNvSpPr>
              <a:spLocks noChangeArrowheads="1"/>
            </p:cNvSpPr>
            <p:nvPr/>
          </p:nvSpPr>
          <p:spPr bwMode="auto">
            <a:xfrm>
              <a:off x="4889" y="105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3" name="AutoShape 10"/>
            <p:cNvSpPr>
              <a:spLocks noChangeArrowheads="1"/>
            </p:cNvSpPr>
            <p:nvPr/>
          </p:nvSpPr>
          <p:spPr bwMode="auto">
            <a:xfrm>
              <a:off x="5066" y="104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114" name="AutoShape 11"/>
            <p:cNvSpPr>
              <a:spLocks noChangeArrowheads="1"/>
            </p:cNvSpPr>
            <p:nvPr/>
          </p:nvSpPr>
          <p:spPr bwMode="auto">
            <a:xfrm>
              <a:off x="5230" y="1048"/>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5" name="AutoShape 12"/>
            <p:cNvSpPr>
              <a:spLocks noChangeArrowheads="1"/>
            </p:cNvSpPr>
            <p:nvPr/>
          </p:nvSpPr>
          <p:spPr bwMode="auto">
            <a:xfrm>
              <a:off x="4368" y="118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6" name="AutoShape 13"/>
            <p:cNvSpPr>
              <a:spLocks noChangeArrowheads="1"/>
            </p:cNvSpPr>
            <p:nvPr/>
          </p:nvSpPr>
          <p:spPr bwMode="auto">
            <a:xfrm>
              <a:off x="4543" y="118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7" name="AutoShape 14"/>
            <p:cNvSpPr>
              <a:spLocks noChangeArrowheads="1"/>
            </p:cNvSpPr>
            <p:nvPr/>
          </p:nvSpPr>
          <p:spPr bwMode="auto">
            <a:xfrm>
              <a:off x="4719" y="1191"/>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8" name="AutoShape 15"/>
            <p:cNvSpPr>
              <a:spLocks noChangeArrowheads="1"/>
            </p:cNvSpPr>
            <p:nvPr/>
          </p:nvSpPr>
          <p:spPr bwMode="auto">
            <a:xfrm>
              <a:off x="4895" y="1187"/>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19" name="AutoShape 16"/>
            <p:cNvSpPr>
              <a:spLocks noChangeArrowheads="1"/>
            </p:cNvSpPr>
            <p:nvPr/>
          </p:nvSpPr>
          <p:spPr bwMode="auto">
            <a:xfrm>
              <a:off x="5072" y="1183"/>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p>
          </p:txBody>
        </p:sp>
        <p:sp>
          <p:nvSpPr>
            <p:cNvPr id="120" name="AutoShape 17"/>
            <p:cNvSpPr>
              <a:spLocks noChangeArrowheads="1"/>
            </p:cNvSpPr>
            <p:nvPr/>
          </p:nvSpPr>
          <p:spPr bwMode="auto">
            <a:xfrm>
              <a:off x="5236" y="118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1" name="AutoShape 18"/>
            <p:cNvSpPr>
              <a:spLocks noChangeArrowheads="1"/>
            </p:cNvSpPr>
            <p:nvPr/>
          </p:nvSpPr>
          <p:spPr bwMode="auto">
            <a:xfrm>
              <a:off x="4368" y="133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2" name="AutoShape 19"/>
            <p:cNvSpPr>
              <a:spLocks noChangeArrowheads="1"/>
            </p:cNvSpPr>
            <p:nvPr/>
          </p:nvSpPr>
          <p:spPr bwMode="auto">
            <a:xfrm>
              <a:off x="4543" y="133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3" name="AutoShape 20"/>
            <p:cNvSpPr>
              <a:spLocks noChangeArrowheads="1"/>
            </p:cNvSpPr>
            <p:nvPr/>
          </p:nvSpPr>
          <p:spPr bwMode="auto">
            <a:xfrm>
              <a:off x="4719" y="1341"/>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4" name="AutoShape 21"/>
            <p:cNvSpPr>
              <a:spLocks noChangeArrowheads="1"/>
            </p:cNvSpPr>
            <p:nvPr/>
          </p:nvSpPr>
          <p:spPr bwMode="auto">
            <a:xfrm>
              <a:off x="4895" y="1337"/>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5" name="AutoShape 22"/>
            <p:cNvSpPr>
              <a:spLocks noChangeArrowheads="1"/>
            </p:cNvSpPr>
            <p:nvPr/>
          </p:nvSpPr>
          <p:spPr bwMode="auto">
            <a:xfrm>
              <a:off x="5072" y="1333"/>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p>
          </p:txBody>
        </p:sp>
        <p:sp>
          <p:nvSpPr>
            <p:cNvPr id="126" name="AutoShape 23"/>
            <p:cNvSpPr>
              <a:spLocks noChangeArrowheads="1"/>
            </p:cNvSpPr>
            <p:nvPr/>
          </p:nvSpPr>
          <p:spPr bwMode="auto">
            <a:xfrm>
              <a:off x="5236" y="133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7" name="AutoShape 24"/>
            <p:cNvSpPr>
              <a:spLocks noChangeArrowheads="1"/>
            </p:cNvSpPr>
            <p:nvPr/>
          </p:nvSpPr>
          <p:spPr bwMode="auto">
            <a:xfrm>
              <a:off x="4368" y="147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8" name="AutoShape 25"/>
            <p:cNvSpPr>
              <a:spLocks noChangeArrowheads="1"/>
            </p:cNvSpPr>
            <p:nvPr/>
          </p:nvSpPr>
          <p:spPr bwMode="auto">
            <a:xfrm>
              <a:off x="4543" y="1478"/>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29" name="AutoShape 26"/>
            <p:cNvSpPr>
              <a:spLocks noChangeArrowheads="1"/>
            </p:cNvSpPr>
            <p:nvPr/>
          </p:nvSpPr>
          <p:spPr bwMode="auto">
            <a:xfrm>
              <a:off x="4719" y="1481"/>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0" name="AutoShape 27"/>
            <p:cNvSpPr>
              <a:spLocks noChangeArrowheads="1"/>
            </p:cNvSpPr>
            <p:nvPr/>
          </p:nvSpPr>
          <p:spPr bwMode="auto">
            <a:xfrm>
              <a:off x="4895" y="1477"/>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1" name="AutoShape 28"/>
            <p:cNvSpPr>
              <a:spLocks noChangeArrowheads="1"/>
            </p:cNvSpPr>
            <p:nvPr/>
          </p:nvSpPr>
          <p:spPr bwMode="auto">
            <a:xfrm>
              <a:off x="5072" y="147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132" name="AutoShape 29"/>
            <p:cNvSpPr>
              <a:spLocks noChangeArrowheads="1"/>
            </p:cNvSpPr>
            <p:nvPr/>
          </p:nvSpPr>
          <p:spPr bwMode="auto">
            <a:xfrm>
              <a:off x="5236" y="1474"/>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3" name="AutoShape 30"/>
            <p:cNvSpPr>
              <a:spLocks noChangeArrowheads="1"/>
            </p:cNvSpPr>
            <p:nvPr/>
          </p:nvSpPr>
          <p:spPr bwMode="auto">
            <a:xfrm>
              <a:off x="4374" y="161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4" name="AutoShape 31"/>
            <p:cNvSpPr>
              <a:spLocks noChangeArrowheads="1"/>
            </p:cNvSpPr>
            <p:nvPr/>
          </p:nvSpPr>
          <p:spPr bwMode="auto">
            <a:xfrm>
              <a:off x="4549" y="161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5" name="AutoShape 32"/>
            <p:cNvSpPr>
              <a:spLocks noChangeArrowheads="1"/>
            </p:cNvSpPr>
            <p:nvPr/>
          </p:nvSpPr>
          <p:spPr bwMode="auto">
            <a:xfrm>
              <a:off x="4725" y="1617"/>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6" name="AutoShape 33"/>
            <p:cNvSpPr>
              <a:spLocks noChangeArrowheads="1"/>
            </p:cNvSpPr>
            <p:nvPr/>
          </p:nvSpPr>
          <p:spPr bwMode="auto">
            <a:xfrm>
              <a:off x="4901" y="1613"/>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7" name="AutoShape 34"/>
            <p:cNvSpPr>
              <a:spLocks noChangeArrowheads="1"/>
            </p:cNvSpPr>
            <p:nvPr/>
          </p:nvSpPr>
          <p:spPr bwMode="auto">
            <a:xfrm>
              <a:off x="5078" y="160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138" name="AutoShape 35"/>
            <p:cNvSpPr>
              <a:spLocks noChangeArrowheads="1"/>
            </p:cNvSpPr>
            <p:nvPr/>
          </p:nvSpPr>
          <p:spPr bwMode="auto">
            <a:xfrm>
              <a:off x="5242" y="1610"/>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39" name="AutoShape 36"/>
            <p:cNvSpPr>
              <a:spLocks noChangeArrowheads="1"/>
            </p:cNvSpPr>
            <p:nvPr/>
          </p:nvSpPr>
          <p:spPr bwMode="auto">
            <a:xfrm>
              <a:off x="4374" y="176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0" name="AutoShape 37"/>
            <p:cNvSpPr>
              <a:spLocks noChangeArrowheads="1"/>
            </p:cNvSpPr>
            <p:nvPr/>
          </p:nvSpPr>
          <p:spPr bwMode="auto">
            <a:xfrm>
              <a:off x="4549" y="1764"/>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1" name="AutoShape 38"/>
            <p:cNvSpPr>
              <a:spLocks noChangeArrowheads="1"/>
            </p:cNvSpPr>
            <p:nvPr/>
          </p:nvSpPr>
          <p:spPr bwMode="auto">
            <a:xfrm>
              <a:off x="4725" y="176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2" name="AutoShape 39"/>
            <p:cNvSpPr>
              <a:spLocks noChangeArrowheads="1"/>
            </p:cNvSpPr>
            <p:nvPr/>
          </p:nvSpPr>
          <p:spPr bwMode="auto">
            <a:xfrm>
              <a:off x="4901" y="1763"/>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3" name="AutoShape 40"/>
            <p:cNvSpPr>
              <a:spLocks noChangeArrowheads="1"/>
            </p:cNvSpPr>
            <p:nvPr/>
          </p:nvSpPr>
          <p:spPr bwMode="auto">
            <a:xfrm>
              <a:off x="5242" y="1760"/>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4" name="AutoShape 41"/>
            <p:cNvSpPr>
              <a:spLocks noChangeArrowheads="1"/>
            </p:cNvSpPr>
            <p:nvPr/>
          </p:nvSpPr>
          <p:spPr bwMode="auto">
            <a:xfrm>
              <a:off x="4380" y="1900"/>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5" name="AutoShape 42"/>
            <p:cNvSpPr>
              <a:spLocks noChangeArrowheads="1"/>
            </p:cNvSpPr>
            <p:nvPr/>
          </p:nvSpPr>
          <p:spPr bwMode="auto">
            <a:xfrm>
              <a:off x="4555" y="1900"/>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6" name="AutoShape 43"/>
            <p:cNvSpPr>
              <a:spLocks noChangeArrowheads="1"/>
            </p:cNvSpPr>
            <p:nvPr/>
          </p:nvSpPr>
          <p:spPr bwMode="auto">
            <a:xfrm>
              <a:off x="4731" y="190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7" name="AutoShape 44"/>
            <p:cNvSpPr>
              <a:spLocks noChangeArrowheads="1"/>
            </p:cNvSpPr>
            <p:nvPr/>
          </p:nvSpPr>
          <p:spPr bwMode="auto">
            <a:xfrm>
              <a:off x="4907" y="189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48" name="AutoShape 45"/>
            <p:cNvSpPr>
              <a:spLocks noChangeArrowheads="1"/>
            </p:cNvSpPr>
            <p:nvPr/>
          </p:nvSpPr>
          <p:spPr bwMode="auto">
            <a:xfrm>
              <a:off x="5084" y="1895"/>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p>
          </p:txBody>
        </p:sp>
        <p:sp>
          <p:nvSpPr>
            <p:cNvPr id="149" name="AutoShape 46"/>
            <p:cNvSpPr>
              <a:spLocks noChangeArrowheads="1"/>
            </p:cNvSpPr>
            <p:nvPr/>
          </p:nvSpPr>
          <p:spPr bwMode="auto">
            <a:xfrm>
              <a:off x="5248" y="1896"/>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0" name="AutoShape 47"/>
            <p:cNvSpPr>
              <a:spLocks noChangeArrowheads="1"/>
            </p:cNvSpPr>
            <p:nvPr/>
          </p:nvSpPr>
          <p:spPr bwMode="auto">
            <a:xfrm>
              <a:off x="5087" y="1749"/>
              <a:ext cx="91" cy="90"/>
            </a:xfrm>
            <a:prstGeom prst="flowChartConnector">
              <a:avLst/>
            </a:prstGeom>
            <a:no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1" name="AutoShape 48"/>
            <p:cNvSpPr>
              <a:spLocks noChangeArrowheads="1"/>
            </p:cNvSpPr>
            <p:nvPr/>
          </p:nvSpPr>
          <p:spPr bwMode="auto">
            <a:xfrm>
              <a:off x="4195" y="105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2" name="AutoShape 49"/>
            <p:cNvSpPr>
              <a:spLocks noChangeArrowheads="1"/>
            </p:cNvSpPr>
            <p:nvPr/>
          </p:nvSpPr>
          <p:spPr bwMode="auto">
            <a:xfrm>
              <a:off x="4201" y="119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3" name="AutoShape 50"/>
            <p:cNvSpPr>
              <a:spLocks noChangeArrowheads="1"/>
            </p:cNvSpPr>
            <p:nvPr/>
          </p:nvSpPr>
          <p:spPr bwMode="auto">
            <a:xfrm>
              <a:off x="4201" y="134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4" name="AutoShape 51"/>
            <p:cNvSpPr>
              <a:spLocks noChangeArrowheads="1"/>
            </p:cNvSpPr>
            <p:nvPr/>
          </p:nvSpPr>
          <p:spPr bwMode="auto">
            <a:xfrm>
              <a:off x="4201" y="148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5" name="AutoShape 52"/>
            <p:cNvSpPr>
              <a:spLocks noChangeArrowheads="1"/>
            </p:cNvSpPr>
            <p:nvPr/>
          </p:nvSpPr>
          <p:spPr bwMode="auto">
            <a:xfrm>
              <a:off x="4207" y="161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6" name="AutoShape 53"/>
            <p:cNvSpPr>
              <a:spLocks noChangeArrowheads="1"/>
            </p:cNvSpPr>
            <p:nvPr/>
          </p:nvSpPr>
          <p:spPr bwMode="auto">
            <a:xfrm>
              <a:off x="4207" y="176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7" name="AutoShape 54"/>
            <p:cNvSpPr>
              <a:spLocks noChangeArrowheads="1"/>
            </p:cNvSpPr>
            <p:nvPr/>
          </p:nvSpPr>
          <p:spPr bwMode="auto">
            <a:xfrm>
              <a:off x="4213" y="190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8" name="AutoShape 55"/>
            <p:cNvSpPr>
              <a:spLocks noChangeArrowheads="1"/>
            </p:cNvSpPr>
            <p:nvPr/>
          </p:nvSpPr>
          <p:spPr bwMode="auto">
            <a:xfrm>
              <a:off x="4189" y="93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59" name="AutoShape 56"/>
            <p:cNvSpPr>
              <a:spLocks noChangeArrowheads="1"/>
            </p:cNvSpPr>
            <p:nvPr/>
          </p:nvSpPr>
          <p:spPr bwMode="auto">
            <a:xfrm>
              <a:off x="4356" y="92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0" name="AutoShape 57"/>
            <p:cNvSpPr>
              <a:spLocks noChangeArrowheads="1"/>
            </p:cNvSpPr>
            <p:nvPr/>
          </p:nvSpPr>
          <p:spPr bwMode="auto">
            <a:xfrm>
              <a:off x="4531" y="92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1" name="AutoShape 58"/>
            <p:cNvSpPr>
              <a:spLocks noChangeArrowheads="1"/>
            </p:cNvSpPr>
            <p:nvPr/>
          </p:nvSpPr>
          <p:spPr bwMode="auto">
            <a:xfrm>
              <a:off x="4707" y="92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2" name="AutoShape 59"/>
            <p:cNvSpPr>
              <a:spLocks noChangeArrowheads="1"/>
            </p:cNvSpPr>
            <p:nvPr/>
          </p:nvSpPr>
          <p:spPr bwMode="auto">
            <a:xfrm>
              <a:off x="4883" y="92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3" name="AutoShape 60"/>
            <p:cNvSpPr>
              <a:spLocks noChangeArrowheads="1"/>
            </p:cNvSpPr>
            <p:nvPr/>
          </p:nvSpPr>
          <p:spPr bwMode="auto">
            <a:xfrm>
              <a:off x="5060" y="92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164" name="AutoShape 61"/>
            <p:cNvSpPr>
              <a:spLocks noChangeArrowheads="1"/>
            </p:cNvSpPr>
            <p:nvPr/>
          </p:nvSpPr>
          <p:spPr bwMode="auto">
            <a:xfrm>
              <a:off x="5224" y="922"/>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5" name="AutoShape 62"/>
            <p:cNvSpPr>
              <a:spLocks noChangeArrowheads="1"/>
            </p:cNvSpPr>
            <p:nvPr/>
          </p:nvSpPr>
          <p:spPr bwMode="auto">
            <a:xfrm>
              <a:off x="4061" y="106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6" name="AutoShape 63"/>
            <p:cNvSpPr>
              <a:spLocks noChangeArrowheads="1"/>
            </p:cNvSpPr>
            <p:nvPr/>
          </p:nvSpPr>
          <p:spPr bwMode="auto">
            <a:xfrm>
              <a:off x="4067" y="119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7" name="AutoShape 64"/>
            <p:cNvSpPr>
              <a:spLocks noChangeArrowheads="1"/>
            </p:cNvSpPr>
            <p:nvPr/>
          </p:nvSpPr>
          <p:spPr bwMode="auto">
            <a:xfrm>
              <a:off x="4067" y="134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8" name="AutoShape 65"/>
            <p:cNvSpPr>
              <a:spLocks noChangeArrowheads="1"/>
            </p:cNvSpPr>
            <p:nvPr/>
          </p:nvSpPr>
          <p:spPr bwMode="auto">
            <a:xfrm>
              <a:off x="4067" y="148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69" name="AutoShape 66"/>
            <p:cNvSpPr>
              <a:spLocks noChangeArrowheads="1"/>
            </p:cNvSpPr>
            <p:nvPr/>
          </p:nvSpPr>
          <p:spPr bwMode="auto">
            <a:xfrm>
              <a:off x="4073" y="162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0" name="AutoShape 67"/>
            <p:cNvSpPr>
              <a:spLocks noChangeArrowheads="1"/>
            </p:cNvSpPr>
            <p:nvPr/>
          </p:nvSpPr>
          <p:spPr bwMode="auto">
            <a:xfrm>
              <a:off x="4073" y="177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1" name="AutoShape 68"/>
            <p:cNvSpPr>
              <a:spLocks noChangeArrowheads="1"/>
            </p:cNvSpPr>
            <p:nvPr/>
          </p:nvSpPr>
          <p:spPr bwMode="auto">
            <a:xfrm>
              <a:off x="4079" y="191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2" name="AutoShape 69"/>
            <p:cNvSpPr>
              <a:spLocks noChangeArrowheads="1"/>
            </p:cNvSpPr>
            <p:nvPr/>
          </p:nvSpPr>
          <p:spPr bwMode="auto">
            <a:xfrm>
              <a:off x="4055" y="93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3" name="AutoShape 70"/>
            <p:cNvSpPr>
              <a:spLocks noChangeArrowheads="1"/>
            </p:cNvSpPr>
            <p:nvPr/>
          </p:nvSpPr>
          <p:spPr bwMode="auto">
            <a:xfrm>
              <a:off x="5361" y="105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4" name="AutoShape 71"/>
            <p:cNvSpPr>
              <a:spLocks noChangeArrowheads="1"/>
            </p:cNvSpPr>
            <p:nvPr/>
          </p:nvSpPr>
          <p:spPr bwMode="auto">
            <a:xfrm>
              <a:off x="5367" y="118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5" name="AutoShape 72"/>
            <p:cNvSpPr>
              <a:spLocks noChangeArrowheads="1"/>
            </p:cNvSpPr>
            <p:nvPr/>
          </p:nvSpPr>
          <p:spPr bwMode="auto">
            <a:xfrm>
              <a:off x="5367" y="133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6" name="AutoShape 73"/>
            <p:cNvSpPr>
              <a:spLocks noChangeArrowheads="1"/>
            </p:cNvSpPr>
            <p:nvPr/>
          </p:nvSpPr>
          <p:spPr bwMode="auto">
            <a:xfrm>
              <a:off x="5367" y="147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7" name="AutoShape 74"/>
            <p:cNvSpPr>
              <a:spLocks noChangeArrowheads="1"/>
            </p:cNvSpPr>
            <p:nvPr/>
          </p:nvSpPr>
          <p:spPr bwMode="auto">
            <a:xfrm>
              <a:off x="5373" y="161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8" name="AutoShape 75"/>
            <p:cNvSpPr>
              <a:spLocks noChangeArrowheads="1"/>
            </p:cNvSpPr>
            <p:nvPr/>
          </p:nvSpPr>
          <p:spPr bwMode="auto">
            <a:xfrm>
              <a:off x="5373" y="176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79" name="AutoShape 76"/>
            <p:cNvSpPr>
              <a:spLocks noChangeArrowheads="1"/>
            </p:cNvSpPr>
            <p:nvPr/>
          </p:nvSpPr>
          <p:spPr bwMode="auto">
            <a:xfrm>
              <a:off x="5379" y="190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0" name="AutoShape 77"/>
            <p:cNvSpPr>
              <a:spLocks noChangeArrowheads="1"/>
            </p:cNvSpPr>
            <p:nvPr/>
          </p:nvSpPr>
          <p:spPr bwMode="auto">
            <a:xfrm>
              <a:off x="5355" y="92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1" name="AutoShape 78"/>
            <p:cNvSpPr>
              <a:spLocks noChangeArrowheads="1"/>
            </p:cNvSpPr>
            <p:nvPr/>
          </p:nvSpPr>
          <p:spPr bwMode="auto">
            <a:xfrm>
              <a:off x="5497" y="105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2" name="AutoShape 79"/>
            <p:cNvSpPr>
              <a:spLocks noChangeArrowheads="1"/>
            </p:cNvSpPr>
            <p:nvPr/>
          </p:nvSpPr>
          <p:spPr bwMode="auto">
            <a:xfrm>
              <a:off x="5503" y="119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3" name="AutoShape 80"/>
            <p:cNvSpPr>
              <a:spLocks noChangeArrowheads="1"/>
            </p:cNvSpPr>
            <p:nvPr/>
          </p:nvSpPr>
          <p:spPr bwMode="auto">
            <a:xfrm>
              <a:off x="5503" y="134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4" name="AutoShape 81"/>
            <p:cNvSpPr>
              <a:spLocks noChangeArrowheads="1"/>
            </p:cNvSpPr>
            <p:nvPr/>
          </p:nvSpPr>
          <p:spPr bwMode="auto">
            <a:xfrm>
              <a:off x="5503" y="148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5" name="AutoShape 82"/>
            <p:cNvSpPr>
              <a:spLocks noChangeArrowheads="1"/>
            </p:cNvSpPr>
            <p:nvPr/>
          </p:nvSpPr>
          <p:spPr bwMode="auto">
            <a:xfrm>
              <a:off x="5509" y="162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6" name="AutoShape 83"/>
            <p:cNvSpPr>
              <a:spLocks noChangeArrowheads="1"/>
            </p:cNvSpPr>
            <p:nvPr/>
          </p:nvSpPr>
          <p:spPr bwMode="auto">
            <a:xfrm>
              <a:off x="5509" y="177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87" name="AutoShape 84"/>
            <p:cNvSpPr>
              <a:spLocks noChangeArrowheads="1"/>
            </p:cNvSpPr>
            <p:nvPr/>
          </p:nvSpPr>
          <p:spPr bwMode="auto">
            <a:xfrm>
              <a:off x="5515" y="190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grpSp>
          <p:nvGrpSpPr>
            <p:cNvPr id="39155" name="Group 85"/>
            <p:cNvGrpSpPr>
              <a:grpSpLocks/>
            </p:cNvGrpSpPr>
            <p:nvPr/>
          </p:nvGrpSpPr>
          <p:grpSpPr bwMode="auto">
            <a:xfrm>
              <a:off x="4085" y="2031"/>
              <a:ext cx="1527" cy="106"/>
              <a:chOff x="4085" y="2031"/>
              <a:chExt cx="1527" cy="106"/>
            </a:xfrm>
          </p:grpSpPr>
          <p:sp>
            <p:nvSpPr>
              <p:cNvPr id="201" name="AutoShape 86"/>
              <p:cNvSpPr>
                <a:spLocks noChangeArrowheads="1"/>
              </p:cNvSpPr>
              <p:nvPr/>
            </p:nvSpPr>
            <p:spPr bwMode="auto">
              <a:xfrm>
                <a:off x="4386" y="203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2" name="AutoShape 87"/>
              <p:cNvSpPr>
                <a:spLocks noChangeArrowheads="1"/>
              </p:cNvSpPr>
              <p:nvPr/>
            </p:nvSpPr>
            <p:spPr bwMode="auto">
              <a:xfrm>
                <a:off x="4561" y="203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3" name="AutoShape 88"/>
              <p:cNvSpPr>
                <a:spLocks noChangeArrowheads="1"/>
              </p:cNvSpPr>
              <p:nvPr/>
            </p:nvSpPr>
            <p:spPr bwMode="auto">
              <a:xfrm>
                <a:off x="4737" y="203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4" name="AutoShape 89"/>
              <p:cNvSpPr>
                <a:spLocks noChangeArrowheads="1"/>
              </p:cNvSpPr>
              <p:nvPr/>
            </p:nvSpPr>
            <p:spPr bwMode="auto">
              <a:xfrm>
                <a:off x="4913" y="203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5" name="AutoShape 90"/>
              <p:cNvSpPr>
                <a:spLocks noChangeArrowheads="1"/>
              </p:cNvSpPr>
              <p:nvPr/>
            </p:nvSpPr>
            <p:spPr bwMode="auto">
              <a:xfrm>
                <a:off x="5090" y="203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206" name="AutoShape 91"/>
              <p:cNvSpPr>
                <a:spLocks noChangeArrowheads="1"/>
              </p:cNvSpPr>
              <p:nvPr/>
            </p:nvSpPr>
            <p:spPr bwMode="auto">
              <a:xfrm>
                <a:off x="5254" y="2032"/>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7" name="AutoShape 92"/>
              <p:cNvSpPr>
                <a:spLocks noChangeArrowheads="1"/>
              </p:cNvSpPr>
              <p:nvPr/>
            </p:nvSpPr>
            <p:spPr bwMode="auto">
              <a:xfrm>
                <a:off x="4219" y="204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8" name="AutoShape 93"/>
              <p:cNvSpPr>
                <a:spLocks noChangeArrowheads="1"/>
              </p:cNvSpPr>
              <p:nvPr/>
            </p:nvSpPr>
            <p:spPr bwMode="auto">
              <a:xfrm>
                <a:off x="4085" y="204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9" name="AutoShape 94"/>
              <p:cNvSpPr>
                <a:spLocks noChangeArrowheads="1"/>
              </p:cNvSpPr>
              <p:nvPr/>
            </p:nvSpPr>
            <p:spPr bwMode="auto">
              <a:xfrm>
                <a:off x="5385" y="203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10" name="AutoShape 95"/>
              <p:cNvSpPr>
                <a:spLocks noChangeArrowheads="1"/>
              </p:cNvSpPr>
              <p:nvPr/>
            </p:nvSpPr>
            <p:spPr bwMode="auto">
              <a:xfrm>
                <a:off x="5521" y="204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grpSp>
        <p:sp>
          <p:nvSpPr>
            <p:cNvPr id="189" name="AutoShape 96"/>
            <p:cNvSpPr>
              <a:spLocks noChangeArrowheads="1"/>
            </p:cNvSpPr>
            <p:nvPr/>
          </p:nvSpPr>
          <p:spPr bwMode="auto">
            <a:xfrm>
              <a:off x="5491" y="93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grpSp>
          <p:nvGrpSpPr>
            <p:cNvPr id="39159" name="Group 97"/>
            <p:cNvGrpSpPr>
              <a:grpSpLocks/>
            </p:cNvGrpSpPr>
            <p:nvPr/>
          </p:nvGrpSpPr>
          <p:grpSpPr bwMode="auto">
            <a:xfrm>
              <a:off x="4091" y="2167"/>
              <a:ext cx="1527" cy="106"/>
              <a:chOff x="4085" y="2031"/>
              <a:chExt cx="1527" cy="106"/>
            </a:xfrm>
          </p:grpSpPr>
          <p:sp>
            <p:nvSpPr>
              <p:cNvPr id="191" name="AutoShape 98"/>
              <p:cNvSpPr>
                <a:spLocks noChangeArrowheads="1"/>
              </p:cNvSpPr>
              <p:nvPr/>
            </p:nvSpPr>
            <p:spPr bwMode="auto">
              <a:xfrm>
                <a:off x="4386" y="203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2" name="AutoShape 99"/>
              <p:cNvSpPr>
                <a:spLocks noChangeArrowheads="1"/>
              </p:cNvSpPr>
              <p:nvPr/>
            </p:nvSpPr>
            <p:spPr bwMode="auto">
              <a:xfrm>
                <a:off x="4561" y="2036"/>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3" name="AutoShape 100"/>
              <p:cNvSpPr>
                <a:spLocks noChangeArrowheads="1"/>
              </p:cNvSpPr>
              <p:nvPr/>
            </p:nvSpPr>
            <p:spPr bwMode="auto">
              <a:xfrm>
                <a:off x="4737" y="2039"/>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4" name="AutoShape 101"/>
              <p:cNvSpPr>
                <a:spLocks noChangeArrowheads="1"/>
              </p:cNvSpPr>
              <p:nvPr/>
            </p:nvSpPr>
            <p:spPr bwMode="auto">
              <a:xfrm>
                <a:off x="4913" y="2035"/>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5" name="AutoShape 102"/>
              <p:cNvSpPr>
                <a:spLocks noChangeArrowheads="1"/>
              </p:cNvSpPr>
              <p:nvPr/>
            </p:nvSpPr>
            <p:spPr bwMode="auto">
              <a:xfrm>
                <a:off x="5090" y="203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dirty="0"/>
              </a:p>
            </p:txBody>
          </p:sp>
          <p:sp>
            <p:nvSpPr>
              <p:cNvPr id="196" name="AutoShape 103"/>
              <p:cNvSpPr>
                <a:spLocks noChangeArrowheads="1"/>
              </p:cNvSpPr>
              <p:nvPr/>
            </p:nvSpPr>
            <p:spPr bwMode="auto">
              <a:xfrm>
                <a:off x="5254" y="2032"/>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7" name="AutoShape 104"/>
              <p:cNvSpPr>
                <a:spLocks noChangeArrowheads="1"/>
              </p:cNvSpPr>
              <p:nvPr/>
            </p:nvSpPr>
            <p:spPr bwMode="auto">
              <a:xfrm>
                <a:off x="4219" y="2041"/>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8" name="AutoShape 105"/>
              <p:cNvSpPr>
                <a:spLocks noChangeArrowheads="1"/>
              </p:cNvSpPr>
              <p:nvPr/>
            </p:nvSpPr>
            <p:spPr bwMode="auto">
              <a:xfrm>
                <a:off x="4085" y="204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199" name="AutoShape 106"/>
              <p:cNvSpPr>
                <a:spLocks noChangeArrowheads="1"/>
              </p:cNvSpPr>
              <p:nvPr/>
            </p:nvSpPr>
            <p:spPr bwMode="auto">
              <a:xfrm>
                <a:off x="5385" y="2037"/>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sp>
            <p:nvSpPr>
              <p:cNvPr id="200" name="AutoShape 107"/>
              <p:cNvSpPr>
                <a:spLocks noChangeArrowheads="1"/>
              </p:cNvSpPr>
              <p:nvPr/>
            </p:nvSpPr>
            <p:spPr bwMode="auto">
              <a:xfrm>
                <a:off x="5521" y="2043"/>
                <a:ext cx="91" cy="90"/>
              </a:xfrm>
              <a:prstGeom prst="flowChartConnector">
                <a:avLst/>
              </a:prstGeom>
              <a:solidFill>
                <a:schemeClr val="tx2"/>
              </a:solidFill>
              <a:ln w="9525">
                <a:solidFill>
                  <a:schemeClr val="tx1"/>
                </a:solidFill>
                <a:round/>
                <a:headEnd/>
                <a:tailEnd/>
              </a:ln>
              <a:scene3d>
                <a:camera prst="orthographicFront"/>
                <a:lightRig rig="threePt" dir="t"/>
              </a:scene3d>
              <a:sp3d>
                <a:bevelT w="101600" prst="riblet"/>
              </a:sp3d>
            </p:spPr>
            <p:txBody>
              <a:bodyPr wrap="none" anchor="ctr"/>
              <a:lstStyle/>
              <a:p>
                <a:pPr fontAlgn="auto">
                  <a:spcBef>
                    <a:spcPts val="0"/>
                  </a:spcBef>
                  <a:spcAft>
                    <a:spcPts val="0"/>
                  </a:spcAft>
                  <a:defRPr/>
                </a:pPr>
                <a:endParaRPr lang="tr-TR" sz="1800">
                  <a:latin typeface="+mn-lt"/>
                </a:endParaRPr>
              </a:p>
            </p:txBody>
          </p:sp>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1362</TotalTime>
  <Words>643</Words>
  <Application>Microsoft Office PowerPoint</Application>
  <PresentationFormat>Ekran Gösterisi (4:3)</PresentationFormat>
  <Paragraphs>58</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148</cp:revision>
  <dcterms:created xsi:type="dcterms:W3CDTF">2012-04-25T09:14:18Z</dcterms:created>
  <dcterms:modified xsi:type="dcterms:W3CDTF">2018-02-14T07:47:29Z</dcterms:modified>
</cp:coreProperties>
</file>