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4.12.2018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314628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4.12.2018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14519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4.12.2018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356167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4.12.2018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74102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FB7A13-BA62-48E0-9E43-258716DD5636}" type="datetimeFigureOut">
              <a:rPr lang="tr-TR" smtClean="0"/>
              <a:t>4.12.2018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908520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FB7A13-BA62-48E0-9E43-258716DD5636}" type="datetimeFigureOut">
              <a:rPr lang="tr-TR" smtClean="0"/>
              <a:t>4.12.2018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266561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FB7A13-BA62-48E0-9E43-258716DD5636}" type="datetimeFigureOut">
              <a:rPr lang="tr-TR" smtClean="0"/>
              <a:t>4.12.2018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360615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FB7A13-BA62-48E0-9E43-258716DD5636}" type="datetimeFigureOut">
              <a:rPr lang="tr-TR" smtClean="0"/>
              <a:t>4.12.2018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433064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FB7A13-BA62-48E0-9E43-258716DD5636}" type="datetimeFigureOut">
              <a:rPr lang="tr-TR" smtClean="0"/>
              <a:t>4.12.2018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4061084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FB7A13-BA62-48E0-9E43-258716DD5636}" type="datetimeFigureOut">
              <a:rPr lang="tr-TR" smtClean="0"/>
              <a:t>4.12.2018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1616066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FB7A13-BA62-48E0-9E43-258716DD5636}" type="datetimeFigureOut">
              <a:rPr lang="tr-TR" smtClean="0"/>
              <a:t>4.12.2018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163713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B7A13-BA62-48E0-9E43-258716DD5636}" type="datetimeFigureOut">
              <a:rPr lang="tr-TR" smtClean="0"/>
              <a:t>4.12.2018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3EE3F1-80D1-478A-88E0-81B0C86F49F0}" type="slidenum">
              <a:rPr lang="tr-TR" smtClean="0"/>
              <a:t>‹#›</a:t>
            </a:fld>
            <a:endParaRPr lang="tr-TR"/>
          </a:p>
        </p:txBody>
      </p:sp>
    </p:spTree>
    <p:extLst>
      <p:ext uri="{BB962C8B-B14F-4D97-AF65-F5344CB8AC3E}">
        <p14:creationId xmlns:p14="http://schemas.microsoft.com/office/powerpoint/2010/main" val="324505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 </a:t>
            </a:r>
            <a:r>
              <a:rPr lang="tr-TR" sz="2400" dirty="0"/>
              <a:t>Ü</a:t>
            </a:r>
            <a:r>
              <a:rPr lang="tr-TR" sz="2400" dirty="0" smtClean="0"/>
              <a:t>retim </a:t>
            </a:r>
            <a:r>
              <a:rPr lang="tr-TR" sz="2400" dirty="0"/>
              <a:t>İ</a:t>
            </a:r>
            <a:r>
              <a:rPr lang="tr-TR" sz="2400" dirty="0" smtClean="0"/>
              <a:t>lişkileri</a:t>
            </a:r>
            <a:br>
              <a:rPr lang="tr-TR" sz="2400" dirty="0" smtClean="0"/>
            </a:br>
            <a:r>
              <a:rPr lang="tr-TR" sz="2400" dirty="0"/>
              <a:t/>
            </a:r>
            <a:br>
              <a:rPr lang="tr-TR" sz="2400" dirty="0"/>
            </a:br>
            <a:r>
              <a:rPr lang="tr-TR" sz="2400" dirty="0" smtClean="0"/>
              <a:t/>
            </a:r>
            <a:br>
              <a:rPr lang="tr-TR" sz="2400" dirty="0" smtClean="0"/>
            </a:br>
            <a:endParaRPr lang="tr-TR" sz="2400" dirty="0"/>
          </a:p>
        </p:txBody>
      </p:sp>
      <p:sp>
        <p:nvSpPr>
          <p:cNvPr id="3" name="Alt Başlık 2"/>
          <p:cNvSpPr>
            <a:spLocks noGrp="1"/>
          </p:cNvSpPr>
          <p:nvPr>
            <p:ph type="subTitle" idx="1"/>
          </p:nvPr>
        </p:nvSpPr>
        <p:spPr/>
        <p:txBody>
          <a:bodyPr>
            <a:normAutofit fontScale="92500"/>
          </a:bodyPr>
          <a:lstStyle/>
          <a:p>
            <a:r>
              <a:rPr lang="tr-TR" dirty="0" err="1" smtClean="0"/>
              <a:t>Marx’ın</a:t>
            </a:r>
            <a:r>
              <a:rPr lang="tr-TR" dirty="0" smtClean="0"/>
              <a:t> tarih analizinin odağında «üretim tarzı» kavramı bulunur. Üretim ilk tarihsel edimdir ve üretim etkinliği toplumun kaynağında yer alır. Her üretim sistemi üretim süreciyle ilgili bireyler arasında belli toplumsal ilişkileri gerektirir. İnsanlar üretim sırasında sadece doğayı değil, birbirlerini de etkilerler. Belirli üretim ilişkilerine dayanmayan hiçbir toplum tipi yoktur. </a:t>
            </a:r>
            <a:endParaRPr lang="tr-TR" dirty="0"/>
          </a:p>
        </p:txBody>
      </p:sp>
    </p:spTree>
    <p:extLst>
      <p:ext uri="{BB962C8B-B14F-4D97-AF65-F5344CB8AC3E}">
        <p14:creationId xmlns:p14="http://schemas.microsoft.com/office/powerpoint/2010/main" val="2113573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Sınıflar  </a:t>
            </a:r>
            <a:br>
              <a:rPr lang="tr-TR" sz="2400" dirty="0" smtClean="0"/>
            </a:br>
            <a:r>
              <a:rPr lang="tr-TR" sz="2400" dirty="0"/>
              <a:t/>
            </a:r>
            <a:br>
              <a:rPr lang="tr-TR" sz="2400" dirty="0"/>
            </a:br>
            <a:endParaRPr lang="tr-TR" sz="2400" dirty="0"/>
          </a:p>
        </p:txBody>
      </p:sp>
      <p:sp>
        <p:nvSpPr>
          <p:cNvPr id="3" name="Alt Başlık 2"/>
          <p:cNvSpPr>
            <a:spLocks noGrp="1"/>
          </p:cNvSpPr>
          <p:nvPr>
            <p:ph type="subTitle" idx="1"/>
          </p:nvPr>
        </p:nvSpPr>
        <p:spPr/>
        <p:txBody>
          <a:bodyPr>
            <a:normAutofit lnSpcReduction="10000"/>
          </a:bodyPr>
          <a:lstStyle/>
          <a:p>
            <a:r>
              <a:rPr lang="tr-TR" dirty="0" smtClean="0"/>
              <a:t>Farklılaşmış işbölümünün mümkün kıldığı üretim fazlasının ortaya çıkmasıyla ve bu fazlanın bir grup tarafından sahiplenilmesiyle sınıflar ortaya çıkar. Tarihin yönlendiricisi, üretim araçlarının sahipliğine dayalı mülkiyet ilişkilerinin oluşturduğu </a:t>
            </a:r>
            <a:r>
              <a:rPr lang="tr-TR" dirty="0" err="1" smtClean="0"/>
              <a:t>dikotomik</a:t>
            </a:r>
            <a:r>
              <a:rPr lang="tr-TR" dirty="0" smtClean="0"/>
              <a:t> sınıflar arasında süregelen mücadeledir.</a:t>
            </a:r>
            <a:endParaRPr lang="tr-TR" dirty="0"/>
          </a:p>
        </p:txBody>
      </p:sp>
    </p:spTree>
    <p:extLst>
      <p:ext uri="{BB962C8B-B14F-4D97-AF65-F5344CB8AC3E}">
        <p14:creationId xmlns:p14="http://schemas.microsoft.com/office/powerpoint/2010/main" val="1646684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667832"/>
            <a:ext cx="10515600" cy="2052398"/>
          </a:xfrm>
        </p:spPr>
        <p:txBody>
          <a:bodyPr>
            <a:normAutofit/>
          </a:bodyPr>
          <a:lstStyle/>
          <a:p>
            <a:pPr algn="ct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Varlıklarının toplumsal üretiminde, insanlar, aralarında, zorunlu, kendi iradelerine bağlı olmayan belirli ilişkiler kurarlar. Bu üretim ilişkileri, onların maddi üretici güçlerinin belirli bir gelişme evresine tekabül eder. Bu üretim ilişkilerinin tümü, toplumun iktisadi yapısını, belirli toplumsal bilinç şekillerine tekabül eden </a:t>
            </a:r>
            <a:r>
              <a:rPr lang="tr-TR" sz="2400" b="1" i="1" dirty="0" smtClean="0">
                <a:latin typeface="Times New Roman" panose="02020603050405020304" pitchFamily="18" charset="0"/>
                <a:cs typeface="Times New Roman" panose="02020603050405020304" pitchFamily="18" charset="0"/>
              </a:rPr>
              <a:t>hukuki</a:t>
            </a:r>
            <a:r>
              <a:rPr lang="tr-TR" sz="2400" i="1" dirty="0" smtClean="0">
                <a:latin typeface="Times New Roman" panose="02020603050405020304" pitchFamily="18" charset="0"/>
                <a:cs typeface="Times New Roman" panose="02020603050405020304" pitchFamily="18" charset="0"/>
              </a:rPr>
              <a:t> ve siyasi üstyapının üzerinde yükseldiği somut temeli oluşturur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0445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17103"/>
            <a:ext cx="10515600" cy="3655730"/>
          </a:xfrm>
        </p:spPr>
        <p:txBody>
          <a:bodyPr>
            <a:normAutofit/>
          </a:bodyPr>
          <a:lstStyle/>
          <a:p>
            <a:pPr algn="ct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Gelişmelerinin belli bir aşamasında, toplumun maddi üretici güçleri, o zamana kadar içlerinde hareket ettikleri mevcut üretim ilişkilerine ya da bunların </a:t>
            </a:r>
            <a:r>
              <a:rPr lang="tr-TR" sz="2400" b="1" i="1" dirty="0" smtClean="0">
                <a:latin typeface="Times New Roman" panose="02020603050405020304" pitchFamily="18" charset="0"/>
                <a:cs typeface="Times New Roman" panose="02020603050405020304" pitchFamily="18" charset="0"/>
              </a:rPr>
              <a:t>hukuki</a:t>
            </a:r>
            <a:r>
              <a:rPr lang="tr-TR" sz="2400" i="1" dirty="0" smtClean="0">
                <a:latin typeface="Times New Roman" panose="02020603050405020304" pitchFamily="18" charset="0"/>
                <a:cs typeface="Times New Roman" panose="02020603050405020304" pitchFamily="18" charset="0"/>
              </a:rPr>
              <a:t> ifadesinden başka bir şey olmayan mülkiyet ilişkilerine ters düşerler.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8718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188</Words>
  <Application>Microsoft Office PowerPoint</Application>
  <PresentationFormat>Geniş ekran</PresentationFormat>
  <Paragraphs>6</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Calibri Light</vt:lpstr>
      <vt:lpstr>Times New Roman</vt:lpstr>
      <vt:lpstr>Office Teması</vt:lpstr>
      <vt:lpstr> Üretim İlişkileri   </vt:lpstr>
      <vt:lpstr>Sınıflar    </vt:lpstr>
      <vt:lpstr>«Varlıklarının toplumsal üretiminde, insanlar, aralarında, zorunlu, kendi iradelerine bağlı olmayan belirli ilişkiler kurarlar. Bu üretim ilişkileri, onların maddi üretici güçlerinin belirli bir gelişme evresine tekabül eder. Bu üretim ilişkilerinin tümü, toplumun iktisadi yapısını, belirli toplumsal bilinç şekillerine tekabül eden hukuki ve siyasi üstyapının üzerinde yükseldiği somut temeli oluşturur.»</vt:lpstr>
      <vt:lpstr>«Gelişmelerinin belli bir aşamasında, toplumun maddi üretici güçleri, o zamana kadar içlerinde hareket ettikleri mevcut üretim ilişkilerine ya da bunların hukuki ifadesinden başka bir şey olmayan mülkiyet ilişkilerine ters düşerler.»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Marx’ta üretim ilişkileri</dc:title>
  <dc:creator>Saim Üye</dc:creator>
  <cp:lastModifiedBy>Saim Üye</cp:lastModifiedBy>
  <cp:revision>5</cp:revision>
  <dcterms:created xsi:type="dcterms:W3CDTF">2018-03-15T14:59:02Z</dcterms:created>
  <dcterms:modified xsi:type="dcterms:W3CDTF">2018-12-04T07:33:23Z</dcterms:modified>
</cp:coreProperties>
</file>