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1F31-25DF-47D7-ADD8-BBE914195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Toplam Talebe </a:t>
            </a:r>
            <a:r>
              <a:rPr lang="tr-TR"/>
              <a:t>Doğru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4970-F719-44D1-A6ED-6472F3096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Giriş Ders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2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3250D5-6773-4FA7-844D-82767DF56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920" y="1165099"/>
            <a:ext cx="6247762" cy="45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ECA85E-2C43-4724-8822-7391A77CC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878" y="1591782"/>
            <a:ext cx="6152244" cy="42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5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8EACCC-E851-4A7D-9FDD-4A9332AC3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176" y="1569330"/>
            <a:ext cx="5659648" cy="371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2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Yatırım ve Faiz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5B57-00B2-408E-A695-6F6AB9B6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yatırımın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duyarlılığı</a:t>
            </a:r>
            <a:r>
              <a:rPr lang="en-US" dirty="0"/>
              <a:t> (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i="1" dirty="0"/>
              <a:t>d </a:t>
            </a:r>
            <a:r>
              <a:rPr lang="en-US" dirty="0" err="1"/>
              <a:t>parametresi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arttıkça</a:t>
            </a:r>
            <a:r>
              <a:rPr lang="en-US" dirty="0"/>
              <a:t>, </a:t>
            </a:r>
            <a:r>
              <a:rPr lang="en-US" dirty="0" err="1"/>
              <a:t>yatırımın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esnekliği</a:t>
            </a:r>
            <a:r>
              <a:rPr lang="en-US" dirty="0"/>
              <a:t> </a:t>
            </a:r>
            <a:r>
              <a:rPr lang="en-US" dirty="0" err="1"/>
              <a:t>artar</a:t>
            </a:r>
            <a:r>
              <a:rPr lang="en-US" dirty="0"/>
              <a:t>. </a:t>
            </a:r>
            <a:r>
              <a:rPr lang="en-US" dirty="0" err="1"/>
              <a:t>Yatırımların</a:t>
            </a:r>
            <a:r>
              <a:rPr lang="en-US" dirty="0"/>
              <a:t> </a:t>
            </a:r>
            <a:r>
              <a:rPr lang="en-US" dirty="0" err="1"/>
              <a:t>faize</a:t>
            </a:r>
            <a:r>
              <a:rPr lang="en-US" dirty="0"/>
              <a:t> </a:t>
            </a:r>
            <a:r>
              <a:rPr lang="en-US" dirty="0" err="1"/>
              <a:t>duyarlılığı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yatırımların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esnekliği</a:t>
            </a:r>
            <a:r>
              <a:rPr lang="en-US" dirty="0"/>
              <a:t>) </a:t>
            </a:r>
            <a:r>
              <a:rPr lang="en-US" dirty="0" err="1"/>
              <a:t>artıkça</a:t>
            </a:r>
            <a:r>
              <a:rPr lang="en-US" dirty="0"/>
              <a:t>, IS </a:t>
            </a: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dirty="0" err="1"/>
              <a:t>yatıklaşır</a:t>
            </a:r>
            <a:r>
              <a:rPr lang="en-US" dirty="0"/>
              <a:t> (çünkü </a:t>
            </a:r>
            <a:r>
              <a:rPr lang="en-US" i="1" dirty="0"/>
              <a:t>d</a:t>
            </a:r>
          </a:p>
          <a:p>
            <a:pPr marL="0" indent="0">
              <a:buNone/>
            </a:pPr>
            <a:r>
              <a:rPr lang="en-US" dirty="0" err="1"/>
              <a:t>artıkça</a:t>
            </a:r>
            <a:r>
              <a:rPr lang="en-US" dirty="0"/>
              <a:t> 1</a:t>
            </a:r>
            <a:r>
              <a:rPr lang="tr-TR" dirty="0"/>
              <a:t>-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tr-TR" i="1" dirty="0"/>
              <a:t> / d </a:t>
            </a:r>
            <a:r>
              <a:rPr lang="en-US" dirty="0" err="1"/>
              <a:t>küçülür</a:t>
            </a:r>
            <a:r>
              <a:rPr lang="en-US" dirty="0"/>
              <a:t>). </a:t>
            </a:r>
            <a:r>
              <a:rPr lang="en-US" dirty="0" err="1"/>
              <a:t>Yani</a:t>
            </a:r>
            <a:r>
              <a:rPr lang="en-US" dirty="0"/>
              <a:t> böyle bir </a:t>
            </a:r>
            <a:r>
              <a:rPr lang="en-US" dirty="0" err="1"/>
              <a:t>durumda</a:t>
            </a:r>
            <a:r>
              <a:rPr lang="en-US" dirty="0"/>
              <a:t>, </a:t>
            </a:r>
            <a:r>
              <a:rPr lang="en-US" dirty="0" err="1"/>
              <a:t>faiz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oranındaki</a:t>
            </a:r>
            <a:r>
              <a:rPr lang="en-US" dirty="0"/>
              <a:t> küçük bir </a:t>
            </a:r>
            <a:r>
              <a:rPr lang="en-US" dirty="0" err="1"/>
              <a:t>değişme</a:t>
            </a:r>
            <a:r>
              <a:rPr lang="en-US" dirty="0"/>
              <a:t> </a:t>
            </a:r>
            <a:r>
              <a:rPr lang="en-US" dirty="0" err="1"/>
              <a:t>yatırımlarda</a:t>
            </a:r>
            <a:r>
              <a:rPr lang="en-US" dirty="0"/>
              <a:t> büyük </a:t>
            </a:r>
            <a:r>
              <a:rPr lang="en-US" dirty="0" err="1"/>
              <a:t>miktarda</a:t>
            </a:r>
            <a:r>
              <a:rPr lang="en-US" dirty="0"/>
              <a:t> bir</a:t>
            </a:r>
          </a:p>
          <a:p>
            <a:pPr marL="0" indent="0">
              <a:buNone/>
            </a:pPr>
            <a:r>
              <a:rPr lang="en-US" dirty="0" err="1"/>
              <a:t>değişmeye</a:t>
            </a:r>
            <a:r>
              <a:rPr lang="en-US" dirty="0"/>
              <a:t> yol </a:t>
            </a:r>
            <a:r>
              <a:rPr lang="en-US" dirty="0" err="1"/>
              <a:t>açarak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düzeyini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etkiler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Yatırımların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esnekliğinin</a:t>
            </a:r>
            <a:r>
              <a:rPr lang="en-US" dirty="0"/>
              <a:t> </a:t>
            </a:r>
            <a:r>
              <a:rPr lang="en-US" dirty="0" err="1"/>
              <a:t>azalması</a:t>
            </a:r>
            <a:r>
              <a:rPr lang="en-US" dirty="0"/>
              <a:t> (</a:t>
            </a:r>
            <a:r>
              <a:rPr lang="en-US" dirty="0" err="1"/>
              <a:t>yatırımların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duyarlılığının</a:t>
            </a:r>
            <a:r>
              <a:rPr lang="en-US" dirty="0"/>
              <a:t> </a:t>
            </a:r>
            <a:r>
              <a:rPr lang="en-US" dirty="0" err="1"/>
              <a:t>azalması</a:t>
            </a:r>
            <a:r>
              <a:rPr lang="en-US" dirty="0"/>
              <a:t>) </a:t>
            </a:r>
            <a:r>
              <a:rPr lang="en-US" dirty="0" err="1"/>
              <a:t>durumunda</a:t>
            </a:r>
            <a:r>
              <a:rPr lang="en-US" dirty="0"/>
              <a:t> ise, IS </a:t>
            </a: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dirty="0" err="1"/>
              <a:t>dikleşir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95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Likidite Tercihi ve LM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5B57-00B2-408E-A695-6F6AB9B6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Daha önce </a:t>
            </a:r>
            <a:r>
              <a:rPr lang="en-US" dirty="0" err="1"/>
              <a:t>Keynesçi</a:t>
            </a:r>
            <a:r>
              <a:rPr lang="en-US" dirty="0"/>
              <a:t> para </a:t>
            </a: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teorisinin</a:t>
            </a:r>
            <a:r>
              <a:rPr lang="en-US" dirty="0"/>
              <a:t> </a:t>
            </a:r>
            <a:r>
              <a:rPr lang="en-US" i="1" dirty="0" err="1"/>
              <a:t>Likidite</a:t>
            </a:r>
            <a:r>
              <a:rPr lang="en-US" i="1" dirty="0"/>
              <a:t> </a:t>
            </a:r>
            <a:r>
              <a:rPr lang="en-US" i="1" dirty="0" err="1"/>
              <a:t>Tercihleri</a:t>
            </a:r>
            <a:r>
              <a:rPr lang="en-US" i="1" dirty="0"/>
              <a:t> </a:t>
            </a:r>
            <a:r>
              <a:rPr lang="en-US" i="1" dirty="0" err="1"/>
              <a:t>Teorisi</a:t>
            </a:r>
            <a:endParaRPr lang="en-US" i="1" dirty="0"/>
          </a:p>
          <a:p>
            <a:pPr marL="0" indent="0">
              <a:buNone/>
            </a:pPr>
            <a:r>
              <a:rPr lang="en-US" dirty="0" err="1"/>
              <a:t>dediğimiz</a:t>
            </a:r>
            <a:r>
              <a:rPr lang="en-US" dirty="0"/>
              <a:t> bir </a:t>
            </a:r>
            <a:r>
              <a:rPr lang="en-US" dirty="0" err="1"/>
              <a:t>teoriye</a:t>
            </a:r>
            <a:r>
              <a:rPr lang="en-US" dirty="0"/>
              <a:t> </a:t>
            </a:r>
            <a:r>
              <a:rPr lang="en-US" dirty="0" err="1"/>
              <a:t>dayandığını</a:t>
            </a:r>
            <a:r>
              <a:rPr lang="en-US" dirty="0"/>
              <a:t> </a:t>
            </a:r>
            <a:r>
              <a:rPr lang="en-US" dirty="0" err="1"/>
              <a:t>anlatmıştık</a:t>
            </a:r>
            <a:r>
              <a:rPr lang="en-US" dirty="0"/>
              <a:t>. Keynes para</a:t>
            </a:r>
          </a:p>
          <a:p>
            <a:pPr marL="0" indent="0">
              <a:buNone/>
            </a:pPr>
            <a:r>
              <a:rPr lang="en-US" dirty="0" err="1"/>
              <a:t>tutmanın</a:t>
            </a:r>
            <a:r>
              <a:rPr lang="en-US" dirty="0"/>
              <a:t> </a:t>
            </a:r>
            <a:r>
              <a:rPr lang="en-US" dirty="0" err="1"/>
              <a:t>nedeni</a:t>
            </a:r>
            <a:r>
              <a:rPr lang="en-US" dirty="0"/>
              <a:t> olarak 3 adet </a:t>
            </a:r>
            <a:r>
              <a:rPr lang="en-US" dirty="0" err="1"/>
              <a:t>güdü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koymuştur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(1) </a:t>
            </a:r>
            <a:r>
              <a:rPr lang="en-US" dirty="0" err="1"/>
              <a:t>Paranın</a:t>
            </a:r>
            <a:r>
              <a:rPr lang="en-US" dirty="0"/>
              <a:t> </a:t>
            </a:r>
            <a:r>
              <a:rPr lang="en-US" dirty="0" err="1"/>
              <a:t>İşlem</a:t>
            </a:r>
            <a:r>
              <a:rPr lang="en-US" dirty="0"/>
              <a:t> (</a:t>
            </a:r>
            <a:r>
              <a:rPr lang="en-US" dirty="0" err="1"/>
              <a:t>Muamele</a:t>
            </a:r>
            <a:r>
              <a:rPr lang="en-US" dirty="0"/>
              <a:t>) </a:t>
            </a:r>
            <a:r>
              <a:rPr lang="en-US" dirty="0" err="1"/>
              <a:t>Talebi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(2) </a:t>
            </a:r>
            <a:r>
              <a:rPr lang="en-US" dirty="0" err="1"/>
              <a:t>Paranın</a:t>
            </a:r>
            <a:r>
              <a:rPr lang="en-US" dirty="0"/>
              <a:t> </a:t>
            </a:r>
            <a:r>
              <a:rPr lang="en-US" dirty="0" err="1"/>
              <a:t>Önlem</a:t>
            </a:r>
            <a:r>
              <a:rPr lang="en-US" dirty="0"/>
              <a:t> (</a:t>
            </a:r>
            <a:r>
              <a:rPr lang="en-US" dirty="0" err="1"/>
              <a:t>İhtiyat</a:t>
            </a:r>
            <a:r>
              <a:rPr lang="en-US" dirty="0"/>
              <a:t>) </a:t>
            </a:r>
            <a:r>
              <a:rPr lang="en-US" dirty="0" err="1"/>
              <a:t>Talebi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(3) </a:t>
            </a:r>
            <a:r>
              <a:rPr lang="en-US" dirty="0" err="1"/>
              <a:t>Paranın</a:t>
            </a:r>
            <a:r>
              <a:rPr lang="en-US" dirty="0"/>
              <a:t> </a:t>
            </a:r>
            <a:r>
              <a:rPr lang="en-US" dirty="0" err="1"/>
              <a:t>Spekülatif</a:t>
            </a:r>
            <a:r>
              <a:rPr lang="en-US" dirty="0"/>
              <a:t> </a:t>
            </a:r>
            <a:r>
              <a:rPr lang="en-US" dirty="0" err="1"/>
              <a:t>Talebi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3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5B57-00B2-408E-A695-6F6AB9B6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Burada</a:t>
            </a:r>
            <a:r>
              <a:rPr lang="en-US" dirty="0"/>
              <a:t> Y </a:t>
            </a:r>
            <a:r>
              <a:rPr lang="en-US" dirty="0" err="1"/>
              <a:t>gelir</a:t>
            </a:r>
            <a:r>
              <a:rPr lang="en-US" dirty="0"/>
              <a:t>, r ise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oranıdır</a:t>
            </a:r>
            <a:r>
              <a:rPr lang="en-US" dirty="0"/>
              <a:t>. </a:t>
            </a:r>
            <a:r>
              <a:rPr lang="en-US" dirty="0" err="1"/>
              <a:t>Gelirdeki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, para </a:t>
            </a:r>
            <a:r>
              <a:rPr lang="en-US" dirty="0" err="1"/>
              <a:t>talebini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artırır</a:t>
            </a:r>
            <a:r>
              <a:rPr lang="en-US" dirty="0"/>
              <a:t>,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oranındaki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ise para </a:t>
            </a:r>
            <a:r>
              <a:rPr lang="en-US" dirty="0" err="1"/>
              <a:t>talebini</a:t>
            </a:r>
            <a:r>
              <a:rPr lang="en-US" dirty="0"/>
              <a:t> </a:t>
            </a:r>
            <a:r>
              <a:rPr lang="en-US" dirty="0" err="1"/>
              <a:t>düşürür</a:t>
            </a:r>
            <a:r>
              <a:rPr lang="en-US" dirty="0"/>
              <a:t>. Para </a:t>
            </a:r>
            <a:r>
              <a:rPr lang="en-US" dirty="0" err="1"/>
              <a:t>talebi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fonksiyonunu</a:t>
            </a:r>
            <a:r>
              <a:rPr lang="en-US" dirty="0"/>
              <a:t>, </a:t>
            </a:r>
            <a:r>
              <a:rPr lang="en-US" dirty="0" err="1"/>
              <a:t>kolaylık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için,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doğrusal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olarak </a:t>
            </a:r>
            <a:r>
              <a:rPr lang="en-US" dirty="0" err="1"/>
              <a:t>yazabiliriz</a:t>
            </a:r>
            <a:r>
              <a:rPr lang="en-US" dirty="0"/>
              <a:t>:</a:t>
            </a: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7D9A7-1B19-4433-A291-D62E056BF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62" y="5086350"/>
            <a:ext cx="5437873" cy="7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2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5B57-00B2-408E-A695-6F6AB9B6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Yukarıdaki</a:t>
            </a:r>
            <a:r>
              <a:rPr lang="en-US" dirty="0"/>
              <a:t> bu </a:t>
            </a:r>
            <a:r>
              <a:rPr lang="en-US" dirty="0" err="1"/>
              <a:t>fonksiyon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para </a:t>
            </a:r>
            <a:r>
              <a:rPr lang="en-US" dirty="0" err="1"/>
              <a:t>talebini</a:t>
            </a:r>
            <a:r>
              <a:rPr lang="en-US" dirty="0"/>
              <a:t> </a:t>
            </a:r>
            <a:r>
              <a:rPr lang="en-US" dirty="0" err="1"/>
              <a:t>düz</a:t>
            </a:r>
            <a:r>
              <a:rPr lang="en-US" dirty="0"/>
              <a:t> bir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şeklinde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çizebileceğimizi</a:t>
            </a:r>
            <a:r>
              <a:rPr lang="en-US" dirty="0"/>
              <a:t> </a:t>
            </a:r>
            <a:r>
              <a:rPr lang="en-US" dirty="0" err="1"/>
              <a:t>varsaymaktadır</a:t>
            </a:r>
            <a:r>
              <a:rPr lang="en-US" dirty="0"/>
              <a:t>. </a:t>
            </a:r>
            <a:r>
              <a:rPr lang="en-US" dirty="0" err="1"/>
              <a:t>Denklemdeki</a:t>
            </a:r>
            <a:r>
              <a:rPr lang="en-US" dirty="0"/>
              <a:t> </a:t>
            </a:r>
            <a:r>
              <a:rPr lang="en-US" i="1" dirty="0"/>
              <a:t>c1 </a:t>
            </a:r>
            <a:r>
              <a:rPr lang="en-US" dirty="0" err="1"/>
              <a:t>parametresi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gelirdeki</a:t>
            </a:r>
            <a:r>
              <a:rPr lang="en-US" dirty="0"/>
              <a:t> 1 </a:t>
            </a:r>
            <a:r>
              <a:rPr lang="en-US" dirty="0" err="1"/>
              <a:t>birimlik</a:t>
            </a:r>
            <a:r>
              <a:rPr lang="en-US" dirty="0"/>
              <a:t> </a:t>
            </a:r>
            <a:r>
              <a:rPr lang="en-US" dirty="0" err="1"/>
              <a:t>artışa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para </a:t>
            </a:r>
            <a:r>
              <a:rPr lang="en-US" dirty="0" err="1"/>
              <a:t>talebinde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gelecek</a:t>
            </a:r>
            <a:r>
              <a:rPr lang="tr-TR" dirty="0"/>
              <a:t> </a:t>
            </a:r>
            <a:r>
              <a:rPr lang="en-US" dirty="0" err="1"/>
              <a:t>artışı</a:t>
            </a:r>
            <a:r>
              <a:rPr lang="en-US" dirty="0"/>
              <a:t> </a:t>
            </a:r>
            <a:r>
              <a:rPr lang="en-US" dirty="0" err="1"/>
              <a:t>bize</a:t>
            </a:r>
            <a:r>
              <a:rPr lang="en-US" dirty="0"/>
              <a:t> </a:t>
            </a:r>
            <a:r>
              <a:rPr lang="en-US" dirty="0" err="1"/>
              <a:t>vermektedir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taraftan</a:t>
            </a:r>
            <a:r>
              <a:rPr lang="en-US" dirty="0"/>
              <a:t> </a:t>
            </a:r>
            <a:r>
              <a:rPr lang="en-US" i="1" dirty="0"/>
              <a:t>c2 </a:t>
            </a:r>
            <a:r>
              <a:rPr lang="en-US" dirty="0"/>
              <a:t>ise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oranında</a:t>
            </a:r>
            <a:r>
              <a:rPr lang="en-US" dirty="0"/>
              <a:t> bir</a:t>
            </a:r>
          </a:p>
          <a:p>
            <a:pPr marL="0" indent="0">
              <a:buNone/>
            </a:pP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gelecek</a:t>
            </a:r>
            <a:r>
              <a:rPr lang="en-US" dirty="0"/>
              <a:t> 1 </a:t>
            </a:r>
            <a:r>
              <a:rPr lang="en-US" dirty="0" err="1"/>
              <a:t>birimlik</a:t>
            </a:r>
            <a:r>
              <a:rPr lang="en-US" dirty="0"/>
              <a:t> </a:t>
            </a:r>
            <a:r>
              <a:rPr lang="en-US" dirty="0" err="1"/>
              <a:t>artışa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para </a:t>
            </a:r>
            <a:r>
              <a:rPr lang="en-US" dirty="0" err="1"/>
              <a:t>talebinde</a:t>
            </a:r>
            <a:r>
              <a:rPr lang="en-US" dirty="0"/>
              <a:t> </a:t>
            </a:r>
            <a:r>
              <a:rPr lang="en-US" dirty="0" err="1"/>
              <a:t>oluşacak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azalmayı</a:t>
            </a:r>
            <a:r>
              <a:rPr lang="en-US" dirty="0"/>
              <a:t> </a:t>
            </a:r>
            <a:r>
              <a:rPr lang="en-US" dirty="0" err="1"/>
              <a:t>vermektedir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77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5B57-00B2-408E-A695-6F6AB9B6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para </a:t>
            </a:r>
            <a:r>
              <a:rPr lang="en-US" dirty="0" err="1"/>
              <a:t>piyasasındaki</a:t>
            </a:r>
            <a:r>
              <a:rPr lang="en-US" dirty="0"/>
              <a:t> </a:t>
            </a:r>
            <a:r>
              <a:rPr lang="en-US" dirty="0" err="1"/>
              <a:t>denge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reel para </a:t>
            </a:r>
            <a:r>
              <a:rPr lang="en-US" dirty="0" err="1"/>
              <a:t>bakiyeleri</a:t>
            </a:r>
            <a:r>
              <a:rPr lang="en-US" dirty="0"/>
              <a:t> (</a:t>
            </a:r>
            <a:r>
              <a:rPr lang="en-US" dirty="0" err="1"/>
              <a:t>balansları</a:t>
            </a:r>
            <a:r>
              <a:rPr lang="en-US" dirty="0"/>
              <a:t>) </a:t>
            </a:r>
            <a:r>
              <a:rPr lang="en-US" dirty="0" err="1"/>
              <a:t>arzının</a:t>
            </a:r>
            <a:r>
              <a:rPr lang="en-US" dirty="0"/>
              <a:t> reel para </a:t>
            </a:r>
            <a:r>
              <a:rPr lang="en-US" dirty="0" err="1"/>
              <a:t>bakiyeleri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balansları</a:t>
            </a:r>
            <a:r>
              <a:rPr lang="en-US" dirty="0"/>
              <a:t>) </a:t>
            </a:r>
            <a:r>
              <a:rPr lang="en-US" dirty="0" err="1"/>
              <a:t>talebine</a:t>
            </a:r>
            <a:r>
              <a:rPr lang="en-US" dirty="0"/>
              <a:t> </a:t>
            </a:r>
            <a:r>
              <a:rPr lang="en-US" dirty="0" err="1"/>
              <a:t>eşit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Fiyatların</a:t>
            </a:r>
            <a:r>
              <a:rPr lang="en-US" dirty="0"/>
              <a:t> </a:t>
            </a:r>
            <a:r>
              <a:rPr lang="en-US" dirty="0" err="1"/>
              <a:t>değişmediği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durumda</a:t>
            </a:r>
            <a:r>
              <a:rPr lang="en-US" dirty="0"/>
              <a:t>, reel para </a:t>
            </a:r>
            <a:r>
              <a:rPr lang="en-US" dirty="0" err="1"/>
              <a:t>arzı</a:t>
            </a:r>
            <a:r>
              <a:rPr lang="en-US" dirty="0"/>
              <a:t> ile</a:t>
            </a:r>
          </a:p>
          <a:p>
            <a:pPr marL="0" indent="0">
              <a:buNone/>
            </a:pPr>
            <a:r>
              <a:rPr lang="en-US" dirty="0"/>
              <a:t>nominal para </a:t>
            </a:r>
            <a:r>
              <a:rPr lang="en-US" dirty="0" err="1"/>
              <a:t>arzı</a:t>
            </a:r>
            <a:r>
              <a:rPr lang="en-US" dirty="0"/>
              <a:t> (</a:t>
            </a:r>
            <a:r>
              <a:rPr lang="en-US" dirty="0" err="1"/>
              <a:t>veya</a:t>
            </a:r>
            <a:r>
              <a:rPr lang="en-US" dirty="0"/>
              <a:t> sadece para </a:t>
            </a:r>
            <a:r>
              <a:rPr lang="en-US" dirty="0" err="1"/>
              <a:t>arzı</a:t>
            </a:r>
            <a:r>
              <a:rPr lang="en-US" dirty="0"/>
              <a:t>) </a:t>
            </a:r>
            <a:r>
              <a:rPr lang="en-US" dirty="0" err="1"/>
              <a:t>aynıdır</a:t>
            </a:r>
            <a:r>
              <a:rPr lang="en-US" dirty="0"/>
              <a:t>. O halde LM </a:t>
            </a:r>
            <a:r>
              <a:rPr lang="en-US" dirty="0" err="1"/>
              <a:t>eğrisi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yazılabilir</a:t>
            </a:r>
            <a:r>
              <a:rPr lang="en-US" dirty="0"/>
              <a:t>:</a:t>
            </a: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8266B-4633-4640-B196-B2E81DF9E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730" y="5011366"/>
            <a:ext cx="5305867" cy="8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1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Faiz Esnekliği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001CAB-12BE-45FB-B5F7-763444938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0126" y="2772879"/>
            <a:ext cx="3405939" cy="31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6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7312E9-BC70-42F7-A90C-F1E573C11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808" y="1460362"/>
            <a:ext cx="9068384" cy="44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4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F98539-4D9F-4328-9A3A-83A8E4A3F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281" y="1526228"/>
            <a:ext cx="9035438" cy="43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193-21FC-499E-9B6A-83740497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5B57-00B2-408E-A695-6F6AB9B6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Diğer</a:t>
            </a:r>
            <a:r>
              <a:rPr lang="en-US" dirty="0"/>
              <a:t> bir </a:t>
            </a:r>
            <a:r>
              <a:rPr lang="en-US" dirty="0" err="1"/>
              <a:t>uç</a:t>
            </a:r>
            <a:r>
              <a:rPr lang="en-US" dirty="0"/>
              <a:t> durum ise, para </a:t>
            </a: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eğrisinin</a:t>
            </a:r>
            <a:r>
              <a:rPr lang="en-US" dirty="0"/>
              <a:t> tam </a:t>
            </a:r>
            <a:r>
              <a:rPr lang="en-US" dirty="0" err="1"/>
              <a:t>esnek</a:t>
            </a:r>
            <a:r>
              <a:rPr lang="en-US" dirty="0"/>
              <a:t> </a:t>
            </a:r>
            <a:r>
              <a:rPr lang="en-US" dirty="0" err="1"/>
              <a:t>olduğu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zaman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Bu durum daha önce </a:t>
            </a:r>
            <a:r>
              <a:rPr lang="en-US" i="1" dirty="0" err="1"/>
              <a:t>Likidite</a:t>
            </a:r>
            <a:r>
              <a:rPr lang="en-US" i="1" dirty="0"/>
              <a:t> </a:t>
            </a:r>
            <a:r>
              <a:rPr lang="en-US" i="1" dirty="0" err="1"/>
              <a:t>Tuzağı</a:t>
            </a:r>
            <a:r>
              <a:rPr lang="en-US" i="1" dirty="0"/>
              <a:t> </a:t>
            </a:r>
            <a:r>
              <a:rPr lang="en-US" dirty="0"/>
              <a:t>olarak</a:t>
            </a:r>
          </a:p>
          <a:p>
            <a:pPr marL="0" indent="0">
              <a:buNone/>
            </a:pPr>
            <a:r>
              <a:rPr lang="en-US" dirty="0" err="1"/>
              <a:t>anlattığımız</a:t>
            </a:r>
            <a:r>
              <a:rPr lang="en-US" dirty="0"/>
              <a:t> </a:t>
            </a:r>
            <a:r>
              <a:rPr lang="en-US" dirty="0" err="1"/>
              <a:t>durumdan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bir durum </a:t>
            </a:r>
            <a:r>
              <a:rPr lang="en-US" dirty="0" err="1"/>
              <a:t>değildir</a:t>
            </a:r>
            <a:r>
              <a:rPr lang="en-US" dirty="0"/>
              <a:t>. Tam </a:t>
            </a:r>
            <a:r>
              <a:rPr lang="en-US" dirty="0" err="1"/>
              <a:t>esnek</a:t>
            </a:r>
            <a:r>
              <a:rPr lang="en-US" dirty="0"/>
              <a:t> para</a:t>
            </a:r>
          </a:p>
          <a:p>
            <a:pPr marL="0" indent="0">
              <a:buNone/>
            </a:pP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, LM </a:t>
            </a:r>
            <a:r>
              <a:rPr lang="en-US" dirty="0" err="1"/>
              <a:t>eğrisi</a:t>
            </a:r>
            <a:r>
              <a:rPr lang="en-US" dirty="0"/>
              <a:t> tam </a:t>
            </a:r>
            <a:r>
              <a:rPr lang="en-US" dirty="0" err="1"/>
              <a:t>yatay</a:t>
            </a:r>
            <a:r>
              <a:rPr lang="en-US" dirty="0"/>
              <a:t> bir </a:t>
            </a:r>
            <a:r>
              <a:rPr lang="en-US" dirty="0" err="1"/>
              <a:t>şekil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. </a:t>
            </a:r>
            <a:r>
              <a:rPr lang="en-US" dirty="0" err="1"/>
              <a:t>Şekil</a:t>
            </a:r>
            <a:r>
              <a:rPr lang="en-US" dirty="0"/>
              <a:t> 5’te</a:t>
            </a:r>
          </a:p>
          <a:p>
            <a:pPr marL="0" indent="0">
              <a:buNone/>
            </a:pP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oranlarında</a:t>
            </a:r>
            <a:r>
              <a:rPr lang="en-US" dirty="0"/>
              <a:t> LM </a:t>
            </a:r>
            <a:r>
              <a:rPr lang="en-US" dirty="0" err="1"/>
              <a:t>eğrisinin</a:t>
            </a:r>
            <a:r>
              <a:rPr lang="en-US" dirty="0"/>
              <a:t> </a:t>
            </a:r>
            <a:r>
              <a:rPr lang="en-US" dirty="0" err="1"/>
              <a:t>neredeyse</a:t>
            </a:r>
            <a:r>
              <a:rPr lang="en-US" dirty="0"/>
              <a:t> tam olarak </a:t>
            </a:r>
            <a:r>
              <a:rPr lang="en-US" dirty="0" err="1"/>
              <a:t>yatık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halde </a:t>
            </a:r>
            <a:r>
              <a:rPr lang="en-US" dirty="0" err="1"/>
              <a:t>gösterilmesinin</a:t>
            </a:r>
            <a:r>
              <a:rPr lang="en-US" dirty="0"/>
              <a:t> </a:t>
            </a:r>
            <a:r>
              <a:rPr lang="en-US" dirty="0" err="1"/>
              <a:t>sebebi</a:t>
            </a:r>
            <a:r>
              <a:rPr lang="en-US" dirty="0"/>
              <a:t>,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oranında</a:t>
            </a:r>
            <a:r>
              <a:rPr lang="en-US" dirty="0"/>
              <a:t> </a:t>
            </a:r>
            <a:r>
              <a:rPr lang="en-US" i="1" dirty="0" err="1"/>
              <a:t>Likidite</a:t>
            </a:r>
            <a:endParaRPr lang="en-US" i="1" dirty="0"/>
          </a:p>
          <a:p>
            <a:pPr marL="0" indent="0">
              <a:buNone/>
            </a:pPr>
            <a:r>
              <a:rPr lang="en-US" i="1" dirty="0" err="1"/>
              <a:t>Tuzağı</a:t>
            </a:r>
            <a:r>
              <a:rPr lang="en-US" dirty="0" err="1"/>
              <a:t>’nın</a:t>
            </a:r>
            <a:r>
              <a:rPr lang="en-US" dirty="0"/>
              <a:t> </a:t>
            </a:r>
            <a:r>
              <a:rPr lang="en-US" dirty="0" err="1"/>
              <a:t>gerçekleşebilmesi</a:t>
            </a:r>
            <a:r>
              <a:rPr lang="en-US" dirty="0"/>
              <a:t> </a:t>
            </a:r>
            <a:r>
              <a:rPr lang="en-US" dirty="0" err="1"/>
              <a:t>durumudur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803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10</TotalTime>
  <Words>376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Toplam Talebe Doğru </vt:lpstr>
      <vt:lpstr>Likidite Tercihi ve LM</vt:lpstr>
      <vt:lpstr>PowerPoint Presentation</vt:lpstr>
      <vt:lpstr>PowerPoint Presentation</vt:lpstr>
      <vt:lpstr>PowerPoint Presentation</vt:lpstr>
      <vt:lpstr>Faiz Esnekliği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Yatırım ve Faiz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Toplam Talebe Doğru I</dc:title>
  <dc:creator>Umut Öneş</dc:creator>
  <cp:lastModifiedBy>Umut Öneş</cp:lastModifiedBy>
  <cp:revision>2</cp:revision>
  <dcterms:created xsi:type="dcterms:W3CDTF">2020-01-23T19:06:57Z</dcterms:created>
  <dcterms:modified xsi:type="dcterms:W3CDTF">2020-01-23T19:17:43Z</dcterms:modified>
</cp:coreProperties>
</file>