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26D236-C652-453C-9D8E-F086C87EFE94}" v="1" dt="2020-01-23T11:11:43.9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1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2CE8A8-FE34-417A-B108-BBBD1B49ECE4}" type="datetimeFigureOut">
              <a:rPr lang="en-US" smtClean="0"/>
              <a:t>23-Jan-20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6D2AF8-07AA-4415-9C56-04DC5931CE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84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A54BA89-4322-432D-8C15-CB7A1ADD0A78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A58-ADFF-4D1B-8DFD-756EFED392FA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39106-1803-4DEF-AEFC-775908F51843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BAC9E-AF36-41F5-B14B-DE193F7097F6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9BF7-544C-415C-9C05-551F98EC6F1C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4391D-791E-4C1E-89DB-1D2518351ED7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1DC9-9311-47FA-BD0A-CE4792BEE1CB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ADA5C-A1A6-487C-82B7-9950C8FCAA82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58A6E-9072-412E-AE0A-AA354B55EDF4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FB903-B3D0-45BE-A9A9-622D13860952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1EC6-9499-465E-87F8-5E359CCD77F0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93081-6F62-453F-8870-ACFC7844357F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F5FB-D8C2-4F7C-927A-89BB264D3FAB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57816-2154-42A8-BF12-395ED2E77DA2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0ED35-9932-4978-BB18-8D4E691ECBC6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6ADC9-B02C-43B1-85D3-7FDA8D9CBDE0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7318B-67CB-4BB9-A611-68BB42EED8C0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C3ACFBF-502D-4EC6-BA86-1CBE59D88E2A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F9A2C-7423-44ED-92EF-08B0287B6D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Temel Kavramlar 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018A0A-2724-42A1-B0FB-EDA1781374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Makro İktisada Giriş I Ders II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839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E0D4E-1097-4768-B398-D00CE7A9F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8AFA4-BE3C-407C-9B25-937E320AD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i="1" dirty="0" err="1"/>
              <a:t>Toplam</a:t>
            </a:r>
            <a:r>
              <a:rPr lang="es-ES" b="1" i="1" dirty="0"/>
              <a:t> </a:t>
            </a:r>
            <a:r>
              <a:rPr lang="es-ES" b="1" i="1" dirty="0" err="1"/>
              <a:t>harcama</a:t>
            </a:r>
            <a:r>
              <a:rPr lang="es-ES" b="1" i="1" dirty="0"/>
              <a:t> = Y = C + I + G + NX</a:t>
            </a:r>
          </a:p>
          <a:p>
            <a:r>
              <a:rPr lang="en-US" b="1" i="1" dirty="0"/>
              <a:t>Y = C + I + G + (X - M)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061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5C6D7-7E8B-46DC-A58D-AE2435E7F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DC5F8-DEDB-4F61-A5C5-BA36A6370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GSYİH = </a:t>
            </a:r>
            <a:r>
              <a:rPr lang="en-US" i="1" dirty="0" err="1"/>
              <a:t>Nihai</a:t>
            </a:r>
            <a:r>
              <a:rPr lang="en-US" i="1" dirty="0"/>
              <a:t> Mal ve </a:t>
            </a:r>
            <a:r>
              <a:rPr lang="en-US" i="1" dirty="0" err="1"/>
              <a:t>Hizmet</a:t>
            </a:r>
            <a:r>
              <a:rPr lang="en-US" i="1" dirty="0"/>
              <a:t> </a:t>
            </a:r>
            <a:r>
              <a:rPr lang="en-US" i="1" dirty="0" err="1"/>
              <a:t>Satışları</a:t>
            </a:r>
            <a:r>
              <a:rPr lang="en-US" i="1" dirty="0"/>
              <a:t> + </a:t>
            </a:r>
            <a:r>
              <a:rPr lang="en-US" i="1" dirty="0" err="1"/>
              <a:t>Stoklardaki</a:t>
            </a:r>
            <a:r>
              <a:rPr lang="en-US" i="1" dirty="0"/>
              <a:t> </a:t>
            </a:r>
            <a:r>
              <a:rPr lang="en-US" i="1" dirty="0" err="1"/>
              <a:t>Değişimler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633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7E754-DBDD-4071-AE54-0770EC4DC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E06C4-07B5-4B14-8BD7-E1D2C9887C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Faktör</a:t>
            </a:r>
            <a:r>
              <a:rPr lang="en-US" b="1" dirty="0"/>
              <a:t> </a:t>
            </a:r>
            <a:r>
              <a:rPr lang="en-US" b="1" dirty="0" err="1"/>
              <a:t>Fiyatlarıyla</a:t>
            </a:r>
            <a:r>
              <a:rPr lang="en-US" b="1" dirty="0"/>
              <a:t> </a:t>
            </a:r>
            <a:r>
              <a:rPr lang="en-US" b="1" i="1" dirty="0"/>
              <a:t>Yurt </a:t>
            </a:r>
            <a:r>
              <a:rPr lang="en-US" b="1" i="1" dirty="0" err="1"/>
              <a:t>İçi</a:t>
            </a:r>
            <a:r>
              <a:rPr lang="en-US" b="1" i="1" dirty="0"/>
              <a:t> </a:t>
            </a:r>
            <a:r>
              <a:rPr lang="en-US" b="1" i="1" dirty="0" err="1"/>
              <a:t>Gelir</a:t>
            </a:r>
            <a:r>
              <a:rPr lang="en-US" b="1" dirty="0"/>
              <a:t> (YİG) </a:t>
            </a:r>
            <a:r>
              <a:rPr lang="en-US" dirty="0"/>
              <a:t>= </a:t>
            </a:r>
            <a:r>
              <a:rPr lang="en-US" dirty="0" err="1"/>
              <a:t>Ücretler</a:t>
            </a:r>
            <a:r>
              <a:rPr lang="en-US" dirty="0"/>
              <a:t> + </a:t>
            </a:r>
            <a:r>
              <a:rPr lang="en-US" dirty="0" err="1"/>
              <a:t>Faizler</a:t>
            </a:r>
            <a:r>
              <a:rPr lang="en-US" dirty="0"/>
              <a:t> +</a:t>
            </a:r>
          </a:p>
          <a:p>
            <a:r>
              <a:rPr lang="en-US" dirty="0" err="1"/>
              <a:t>Rantlar</a:t>
            </a:r>
            <a:r>
              <a:rPr lang="en-US" dirty="0"/>
              <a:t> (</a:t>
            </a:r>
            <a:r>
              <a:rPr lang="en-US" dirty="0" err="1"/>
              <a:t>Kiralar</a:t>
            </a:r>
            <a:r>
              <a:rPr lang="en-US" dirty="0"/>
              <a:t>)+ </a:t>
            </a:r>
            <a:r>
              <a:rPr lang="en-US" dirty="0" err="1"/>
              <a:t>Kârlar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365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877A8-FA6A-4DF6-80A0-57B72665A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8AE13-5A3E-4FC1-9E07-D73D732F62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Piyasa</a:t>
            </a:r>
            <a:r>
              <a:rPr lang="en-US" b="1" dirty="0"/>
              <a:t> </a:t>
            </a:r>
            <a:r>
              <a:rPr lang="en-US" b="1" dirty="0" err="1"/>
              <a:t>Fiyatlarıyla</a:t>
            </a:r>
            <a:r>
              <a:rPr lang="en-US" b="1" dirty="0"/>
              <a:t> </a:t>
            </a:r>
            <a:r>
              <a:rPr lang="en-US" b="1" i="1" dirty="0"/>
              <a:t>Safi Yurt </a:t>
            </a:r>
            <a:r>
              <a:rPr lang="en-US" b="1" i="1" dirty="0" err="1"/>
              <a:t>İçi</a:t>
            </a:r>
            <a:r>
              <a:rPr lang="en-US" b="1" i="1" dirty="0"/>
              <a:t> </a:t>
            </a:r>
            <a:r>
              <a:rPr lang="en-US" b="1" i="1" dirty="0" err="1"/>
              <a:t>Hasıla</a:t>
            </a:r>
            <a:r>
              <a:rPr lang="en-US" b="1" i="1" dirty="0"/>
              <a:t> </a:t>
            </a:r>
            <a:r>
              <a:rPr lang="en-US" b="1" dirty="0"/>
              <a:t>(SYİH) </a:t>
            </a:r>
            <a:r>
              <a:rPr lang="en-US" dirty="0"/>
              <a:t>= </a:t>
            </a:r>
            <a:r>
              <a:rPr lang="en-US" dirty="0" err="1"/>
              <a:t>Faktör</a:t>
            </a:r>
            <a:endParaRPr lang="en-US" dirty="0"/>
          </a:p>
          <a:p>
            <a:r>
              <a:rPr lang="en-US" dirty="0" err="1"/>
              <a:t>Fiyatlarıyla</a:t>
            </a:r>
            <a:r>
              <a:rPr lang="en-US" dirty="0"/>
              <a:t> Yurt </a:t>
            </a:r>
            <a:r>
              <a:rPr lang="en-US" dirty="0" err="1"/>
              <a:t>İçi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 + (</a:t>
            </a:r>
            <a:r>
              <a:rPr lang="en-US" dirty="0" err="1"/>
              <a:t>Dolaylı</a:t>
            </a:r>
            <a:r>
              <a:rPr lang="en-US" dirty="0"/>
              <a:t> </a:t>
            </a:r>
            <a:r>
              <a:rPr lang="en-US" dirty="0" err="1"/>
              <a:t>Vergiler-Sübvansiyonlar</a:t>
            </a:r>
            <a:r>
              <a:rPr lang="en-US" dirty="0"/>
              <a:t>)</a:t>
            </a:r>
          </a:p>
          <a:p>
            <a:r>
              <a:rPr lang="en-US" b="1" dirty="0" err="1"/>
              <a:t>Piyasa</a:t>
            </a:r>
            <a:r>
              <a:rPr lang="en-US" b="1" dirty="0"/>
              <a:t> </a:t>
            </a:r>
            <a:r>
              <a:rPr lang="en-US" b="1" dirty="0" err="1"/>
              <a:t>Fiyatlarıyla</a:t>
            </a:r>
            <a:r>
              <a:rPr lang="en-US" b="1" dirty="0"/>
              <a:t> </a:t>
            </a:r>
            <a:r>
              <a:rPr lang="en-US" b="1" i="1" dirty="0" err="1"/>
              <a:t>Gayri</a:t>
            </a:r>
            <a:r>
              <a:rPr lang="en-US" b="1" i="1" dirty="0"/>
              <a:t> Safi Yurt </a:t>
            </a:r>
            <a:r>
              <a:rPr lang="en-US" b="1" i="1" dirty="0" err="1"/>
              <a:t>İçi</a:t>
            </a:r>
            <a:r>
              <a:rPr lang="en-US" b="1" i="1" dirty="0"/>
              <a:t> </a:t>
            </a:r>
            <a:r>
              <a:rPr lang="en-US" b="1" i="1" dirty="0" err="1"/>
              <a:t>Hasıla</a:t>
            </a:r>
            <a:r>
              <a:rPr lang="en-US" b="1" dirty="0"/>
              <a:t> (GSYİH)</a:t>
            </a:r>
            <a:r>
              <a:rPr lang="en-US" dirty="0"/>
              <a:t>= </a:t>
            </a:r>
            <a:r>
              <a:rPr lang="en-US" dirty="0" err="1"/>
              <a:t>Piyasa</a:t>
            </a:r>
            <a:endParaRPr lang="en-US" dirty="0"/>
          </a:p>
          <a:p>
            <a:r>
              <a:rPr lang="en-US" dirty="0" err="1"/>
              <a:t>Fiyatlarıyla</a:t>
            </a:r>
            <a:r>
              <a:rPr lang="en-US" dirty="0"/>
              <a:t> Safi Yurt </a:t>
            </a:r>
            <a:r>
              <a:rPr lang="en-US" dirty="0" err="1"/>
              <a:t>İçi</a:t>
            </a:r>
            <a:r>
              <a:rPr lang="en-US" dirty="0"/>
              <a:t> </a:t>
            </a:r>
            <a:r>
              <a:rPr lang="en-US" dirty="0" err="1"/>
              <a:t>Hasıla+Amortismanlar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5940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C2E3C-0FEA-4211-8774-2B5F18D59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29EB5-2C54-469B-A587-BD3E888C4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Ders Notları: Ozan Eruygur</a:t>
            </a:r>
          </a:p>
          <a:p>
            <a:r>
              <a:rPr lang="en-US" dirty="0" err="1"/>
              <a:t>İktisada</a:t>
            </a:r>
            <a:r>
              <a:rPr lang="en-US" dirty="0"/>
              <a:t> </a:t>
            </a:r>
            <a:r>
              <a:rPr lang="en-US" dirty="0" err="1"/>
              <a:t>Giriş</a:t>
            </a:r>
            <a:r>
              <a:rPr lang="en-US" dirty="0"/>
              <a:t>, </a:t>
            </a:r>
            <a:r>
              <a:rPr lang="en-US" dirty="0" err="1"/>
              <a:t>Editör</a:t>
            </a:r>
            <a:r>
              <a:rPr lang="en-US" dirty="0"/>
              <a:t>: </a:t>
            </a:r>
            <a:r>
              <a:rPr lang="en-US" dirty="0" err="1"/>
              <a:t>Ömer</a:t>
            </a:r>
            <a:r>
              <a:rPr lang="en-US" dirty="0"/>
              <a:t> Faruk </a:t>
            </a:r>
            <a:r>
              <a:rPr lang="en-US" dirty="0" err="1"/>
              <a:t>Çolak</a:t>
            </a:r>
            <a:r>
              <a:rPr lang="en-US" dirty="0"/>
              <a:t>, Gazi </a:t>
            </a:r>
            <a:r>
              <a:rPr lang="en-US" dirty="0" err="1"/>
              <a:t>Yayınevi</a:t>
            </a:r>
            <a:r>
              <a:rPr lang="en-US" dirty="0"/>
              <a:t>, Ankara, 2008</a:t>
            </a:r>
          </a:p>
        </p:txBody>
      </p:sp>
    </p:spTree>
    <p:extLst>
      <p:ext uri="{BB962C8B-B14F-4D97-AF65-F5344CB8AC3E}">
        <p14:creationId xmlns:p14="http://schemas.microsoft.com/office/powerpoint/2010/main" val="2519715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A419B-B439-4D47-8685-CC110EE3D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Gelir Muhasebesi ve Toplam Üretim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A9F2C-2162-41AC-8B26-2038F5550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err="1"/>
              <a:t>Toplam</a:t>
            </a:r>
            <a:r>
              <a:rPr lang="en-US" b="1" dirty="0"/>
              <a:t> </a:t>
            </a:r>
            <a:r>
              <a:rPr lang="en-US" b="1" dirty="0" err="1"/>
              <a:t>çıktı</a:t>
            </a:r>
            <a:r>
              <a:rPr lang="en-US" b="1" dirty="0"/>
              <a:t> (</a:t>
            </a:r>
            <a:r>
              <a:rPr lang="en-US" b="1" dirty="0" err="1"/>
              <a:t>toplam</a:t>
            </a:r>
            <a:r>
              <a:rPr lang="en-US" b="1" dirty="0"/>
              <a:t> </a:t>
            </a:r>
            <a:r>
              <a:rPr lang="en-US" b="1" dirty="0" err="1"/>
              <a:t>üretim</a:t>
            </a:r>
            <a:r>
              <a:rPr lang="en-US" b="1" dirty="0"/>
              <a:t>) </a:t>
            </a:r>
            <a:r>
              <a:rPr lang="en-US" dirty="0" err="1"/>
              <a:t>Genelde</a:t>
            </a:r>
            <a:r>
              <a:rPr lang="en-US" dirty="0"/>
              <a:t> bir </a:t>
            </a:r>
            <a:r>
              <a:rPr lang="en-US" dirty="0" err="1"/>
              <a:t>ekonomide</a:t>
            </a:r>
            <a:r>
              <a:rPr lang="en-US" dirty="0"/>
              <a:t> bir </a:t>
            </a:r>
            <a:r>
              <a:rPr lang="en-US" dirty="0" err="1"/>
              <a:t>yılda</a:t>
            </a:r>
            <a:endParaRPr lang="en-US" dirty="0"/>
          </a:p>
          <a:p>
            <a:r>
              <a:rPr lang="en-US" dirty="0" err="1"/>
              <a:t>üretilen</a:t>
            </a:r>
            <a:r>
              <a:rPr lang="en-US" dirty="0"/>
              <a:t> tüm </a:t>
            </a:r>
            <a:r>
              <a:rPr lang="en-US" dirty="0" err="1"/>
              <a:t>nihai</a:t>
            </a:r>
            <a:r>
              <a:rPr lang="en-US" dirty="0"/>
              <a:t> mal ve </a:t>
            </a:r>
            <a:r>
              <a:rPr lang="en-US" dirty="0" err="1"/>
              <a:t>hizmetlerin</a:t>
            </a:r>
            <a:r>
              <a:rPr lang="en-US" dirty="0"/>
              <a:t> </a:t>
            </a:r>
            <a:r>
              <a:rPr lang="en-US" dirty="0" err="1"/>
              <a:t>oluşturdukları</a:t>
            </a:r>
            <a:r>
              <a:rPr lang="en-US" dirty="0"/>
              <a:t> </a:t>
            </a:r>
            <a:r>
              <a:rPr lang="en-US" i="1" dirty="0" err="1"/>
              <a:t>bileşik</a:t>
            </a:r>
            <a:r>
              <a:rPr lang="en-US" i="1" dirty="0"/>
              <a:t> mal</a:t>
            </a:r>
          </a:p>
          <a:p>
            <a:r>
              <a:rPr lang="en-US" dirty="0"/>
              <a:t>olarak </a:t>
            </a:r>
            <a:r>
              <a:rPr lang="en-US" dirty="0" err="1"/>
              <a:t>tanımlanabilir</a:t>
            </a:r>
            <a:r>
              <a:rPr lang="en-US" dirty="0"/>
              <a:t>.</a:t>
            </a:r>
          </a:p>
          <a:p>
            <a:r>
              <a:rPr lang="en-US" b="1" dirty="0"/>
              <a:t>Milli </a:t>
            </a:r>
            <a:r>
              <a:rPr lang="en-US" b="1" dirty="0" err="1"/>
              <a:t>Gelir</a:t>
            </a:r>
            <a:r>
              <a:rPr lang="en-US" b="1" dirty="0"/>
              <a:t> </a:t>
            </a:r>
            <a:r>
              <a:rPr lang="en-US" b="1" dirty="0" err="1"/>
              <a:t>Muhasebesi</a:t>
            </a:r>
            <a:r>
              <a:rPr lang="en-US" b="1" dirty="0"/>
              <a:t> </a:t>
            </a:r>
            <a:r>
              <a:rPr lang="en-US" dirty="0"/>
              <a:t>Bir </a:t>
            </a:r>
            <a:r>
              <a:rPr lang="en-US" dirty="0" err="1"/>
              <a:t>ülkede</a:t>
            </a:r>
            <a:r>
              <a:rPr lang="en-US" dirty="0"/>
              <a:t>, </a:t>
            </a:r>
            <a:r>
              <a:rPr lang="en-US" dirty="0" err="1"/>
              <a:t>belirli</a:t>
            </a:r>
            <a:r>
              <a:rPr lang="en-US" dirty="0"/>
              <a:t> bir zaman </a:t>
            </a:r>
            <a:r>
              <a:rPr lang="en-US" dirty="0" err="1"/>
              <a:t>dilimi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,</a:t>
            </a:r>
          </a:p>
          <a:p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çıktının</a:t>
            </a:r>
            <a:r>
              <a:rPr lang="en-US" dirty="0"/>
              <a:t> </a:t>
            </a:r>
            <a:r>
              <a:rPr lang="en-US" dirty="0" err="1"/>
              <a:t>ölçülmesine</a:t>
            </a:r>
            <a:r>
              <a:rPr lang="en-US" dirty="0"/>
              <a:t> </a:t>
            </a:r>
            <a:r>
              <a:rPr lang="en-US" i="1" dirty="0"/>
              <a:t>milli </a:t>
            </a:r>
            <a:r>
              <a:rPr lang="en-US" i="1" dirty="0" err="1"/>
              <a:t>gelir</a:t>
            </a:r>
            <a:r>
              <a:rPr lang="en-US" i="1" dirty="0"/>
              <a:t> </a:t>
            </a:r>
            <a:r>
              <a:rPr lang="en-US" i="1" dirty="0" err="1"/>
              <a:t>muhasebesi</a:t>
            </a:r>
            <a:r>
              <a:rPr lang="en-US" i="1" dirty="0"/>
              <a:t> </a:t>
            </a:r>
            <a:r>
              <a:rPr lang="en-US" dirty="0" err="1"/>
              <a:t>denilir</a:t>
            </a:r>
            <a:r>
              <a:rPr lang="en-US" dirty="0"/>
              <a:t>.</a:t>
            </a:r>
          </a:p>
          <a:p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çıktının</a:t>
            </a:r>
            <a:r>
              <a:rPr lang="en-US" dirty="0"/>
              <a:t> </a:t>
            </a:r>
            <a:r>
              <a:rPr lang="en-US" dirty="0" err="1"/>
              <a:t>değeri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şekillerde</a:t>
            </a:r>
            <a:r>
              <a:rPr lang="en-US" dirty="0"/>
              <a:t> </a:t>
            </a:r>
            <a:r>
              <a:rPr lang="en-US" dirty="0" err="1"/>
              <a:t>ölçülebilir</a:t>
            </a:r>
            <a:r>
              <a:rPr lang="en-US" dirty="0"/>
              <a:t>:</a:t>
            </a:r>
          </a:p>
          <a:p>
            <a:r>
              <a:rPr lang="en-US" dirty="0"/>
              <a:t>• </a:t>
            </a:r>
            <a:r>
              <a:rPr lang="en-US" i="1" dirty="0" err="1"/>
              <a:t>Gayri</a:t>
            </a:r>
            <a:r>
              <a:rPr lang="en-US" i="1" dirty="0"/>
              <a:t> </a:t>
            </a:r>
            <a:r>
              <a:rPr lang="en-US" i="1" dirty="0" err="1"/>
              <a:t>safi</a:t>
            </a:r>
            <a:r>
              <a:rPr lang="en-US" i="1" dirty="0"/>
              <a:t> </a:t>
            </a:r>
            <a:r>
              <a:rPr lang="en-US" i="1" dirty="0" err="1"/>
              <a:t>yurtiçi</a:t>
            </a:r>
            <a:r>
              <a:rPr lang="en-US" i="1" dirty="0"/>
              <a:t> </a:t>
            </a:r>
            <a:r>
              <a:rPr lang="en-US" i="1" dirty="0" err="1"/>
              <a:t>hasıla</a:t>
            </a:r>
            <a:r>
              <a:rPr lang="en-US" i="1" dirty="0"/>
              <a:t> (GSYİH) </a:t>
            </a:r>
            <a:r>
              <a:rPr lang="en-US" dirty="0"/>
              <a:t>ve</a:t>
            </a:r>
          </a:p>
          <a:p>
            <a:r>
              <a:rPr lang="en-US" dirty="0"/>
              <a:t>• </a:t>
            </a:r>
            <a:r>
              <a:rPr lang="en-US" i="1" dirty="0" err="1"/>
              <a:t>Gayri</a:t>
            </a:r>
            <a:r>
              <a:rPr lang="en-US" i="1" dirty="0"/>
              <a:t> </a:t>
            </a:r>
            <a:r>
              <a:rPr lang="en-US" i="1" dirty="0" err="1"/>
              <a:t>safi</a:t>
            </a:r>
            <a:r>
              <a:rPr lang="en-US" i="1" dirty="0"/>
              <a:t> milli </a:t>
            </a:r>
            <a:r>
              <a:rPr lang="en-US" i="1" dirty="0" err="1"/>
              <a:t>hasıla</a:t>
            </a:r>
            <a:r>
              <a:rPr lang="en-US" i="1" dirty="0"/>
              <a:t> (GSMH)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sık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iki </a:t>
            </a:r>
            <a:r>
              <a:rPr lang="en-US" dirty="0" err="1"/>
              <a:t>kavramdır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0722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304D9-D8AA-46D2-BDD9-62CE31B5D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Ulusal Üretim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79279-8F67-4D4F-B667-56C60D47E7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yerleşiklerin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olduklan</a:t>
            </a:r>
            <a:r>
              <a:rPr lang="en-US" dirty="0"/>
              <a:t> </a:t>
            </a:r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faktörleri</a:t>
            </a:r>
            <a:r>
              <a:rPr lang="en-US" dirty="0"/>
              <a:t> ile belli bir </a:t>
            </a:r>
            <a:r>
              <a:rPr lang="en-US" dirty="0" err="1"/>
              <a:t>yılda</a:t>
            </a:r>
            <a:endParaRPr lang="en-US" dirty="0"/>
          </a:p>
          <a:p>
            <a:r>
              <a:rPr lang="en-US" dirty="0" err="1"/>
              <a:t>ürettikleri</a:t>
            </a:r>
            <a:r>
              <a:rPr lang="en-US" dirty="0"/>
              <a:t> tüm </a:t>
            </a:r>
            <a:r>
              <a:rPr lang="en-US" dirty="0" err="1"/>
              <a:t>nihai</a:t>
            </a:r>
            <a:r>
              <a:rPr lang="en-US" dirty="0"/>
              <a:t> mal ve </a:t>
            </a:r>
            <a:r>
              <a:rPr lang="en-US" dirty="0" err="1"/>
              <a:t>hizmetlerin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piyasa</a:t>
            </a:r>
            <a:r>
              <a:rPr lang="en-US" dirty="0"/>
              <a:t> </a:t>
            </a:r>
            <a:r>
              <a:rPr lang="en-US" dirty="0" err="1"/>
              <a:t>değeridir</a:t>
            </a:r>
            <a:r>
              <a:rPr lang="en-US" dirty="0"/>
              <a:t>.</a:t>
            </a:r>
          </a:p>
          <a:p>
            <a:r>
              <a:rPr lang="en-US" dirty="0"/>
              <a:t>• </a:t>
            </a:r>
            <a:r>
              <a:rPr lang="en-US" dirty="0" err="1"/>
              <a:t>Yani</a:t>
            </a:r>
            <a:r>
              <a:rPr lang="en-US" dirty="0"/>
              <a:t>; GSYİH, </a:t>
            </a:r>
            <a:r>
              <a:rPr lang="en-US" i="1" dirty="0" err="1"/>
              <a:t>piyasa</a:t>
            </a:r>
            <a:r>
              <a:rPr lang="en-US" i="1" dirty="0"/>
              <a:t> </a:t>
            </a:r>
            <a:r>
              <a:rPr lang="en-US" i="1" dirty="0" err="1"/>
              <a:t>fiyatları</a:t>
            </a:r>
            <a:r>
              <a:rPr lang="en-US" i="1" dirty="0"/>
              <a:t> </a:t>
            </a:r>
            <a:r>
              <a:rPr lang="en-US" dirty="0" err="1"/>
              <a:t>üzerinden</a:t>
            </a:r>
            <a:r>
              <a:rPr lang="en-US" dirty="0"/>
              <a:t> </a:t>
            </a:r>
            <a:r>
              <a:rPr lang="en-US" dirty="0" err="1"/>
              <a:t>hesaplanır</a:t>
            </a:r>
            <a:r>
              <a:rPr lang="en-US" dirty="0"/>
              <a:t>.</a:t>
            </a:r>
          </a:p>
          <a:p>
            <a:r>
              <a:rPr lang="en-US" b="1" dirty="0" err="1"/>
              <a:t>Gayri</a:t>
            </a:r>
            <a:r>
              <a:rPr lang="en-US" b="1" dirty="0"/>
              <a:t> Safi Milli </a:t>
            </a:r>
            <a:r>
              <a:rPr lang="en-US" b="1" dirty="0" err="1"/>
              <a:t>Hasıla</a:t>
            </a:r>
            <a:r>
              <a:rPr lang="en-US" b="1" dirty="0"/>
              <a:t> (GSMH) </a:t>
            </a:r>
            <a:r>
              <a:rPr lang="en-US" dirty="0"/>
              <a:t>Sadece </a:t>
            </a:r>
            <a:r>
              <a:rPr lang="en-US" dirty="0" err="1"/>
              <a:t>vatandaşların</a:t>
            </a:r>
            <a:r>
              <a:rPr lang="en-US" dirty="0"/>
              <a:t> </a:t>
            </a:r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içinde</a:t>
            </a:r>
            <a:endParaRPr lang="en-US" dirty="0"/>
          </a:p>
          <a:p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ettikleri</a:t>
            </a:r>
            <a:r>
              <a:rPr lang="en-US" dirty="0"/>
              <a:t> </a:t>
            </a:r>
            <a:r>
              <a:rPr lang="en-US" dirty="0" err="1"/>
              <a:t>faktör</a:t>
            </a:r>
            <a:r>
              <a:rPr lang="en-US" dirty="0"/>
              <a:t> </a:t>
            </a:r>
            <a:r>
              <a:rPr lang="en-US" dirty="0" err="1"/>
              <a:t>gelirleri</a:t>
            </a:r>
            <a:r>
              <a:rPr lang="en-US" dirty="0"/>
              <a:t> ile </a:t>
            </a:r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dışında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edip</a:t>
            </a:r>
            <a:r>
              <a:rPr lang="en-US" dirty="0"/>
              <a:t> de </a:t>
            </a:r>
            <a:r>
              <a:rPr lang="en-US" dirty="0" err="1"/>
              <a:t>ülkeye</a:t>
            </a:r>
            <a:endParaRPr lang="en-US" dirty="0"/>
          </a:p>
          <a:p>
            <a:r>
              <a:rPr lang="en-US" dirty="0"/>
              <a:t>transfer </a:t>
            </a:r>
            <a:r>
              <a:rPr lang="en-US" dirty="0" err="1"/>
              <a:t>ettikleri</a:t>
            </a:r>
            <a:r>
              <a:rPr lang="en-US" dirty="0"/>
              <a:t> </a:t>
            </a:r>
            <a:r>
              <a:rPr lang="en-US" dirty="0" err="1"/>
              <a:t>faktör</a:t>
            </a:r>
            <a:r>
              <a:rPr lang="en-US" dirty="0"/>
              <a:t> </a:t>
            </a:r>
            <a:r>
              <a:rPr lang="en-US" dirty="0" err="1"/>
              <a:t>gelirlerinin</a:t>
            </a:r>
            <a:r>
              <a:rPr lang="en-US" dirty="0"/>
              <a:t> </a:t>
            </a:r>
            <a:r>
              <a:rPr lang="en-US" dirty="0" err="1"/>
              <a:t>toplamıdır</a:t>
            </a:r>
            <a:r>
              <a:rPr lang="en-US" dirty="0"/>
              <a:t>.</a:t>
            </a:r>
          </a:p>
          <a:p>
            <a:r>
              <a:rPr lang="en-US" dirty="0"/>
              <a:t>• GSYİH da </a:t>
            </a:r>
            <a:r>
              <a:rPr lang="en-US" i="1" dirty="0" err="1"/>
              <a:t>piyasa</a:t>
            </a:r>
            <a:r>
              <a:rPr lang="en-US" i="1" dirty="0"/>
              <a:t> </a:t>
            </a:r>
            <a:r>
              <a:rPr lang="en-US" i="1" dirty="0" err="1"/>
              <a:t>fiyatları</a:t>
            </a:r>
            <a:r>
              <a:rPr lang="en-US" i="1" dirty="0"/>
              <a:t> </a:t>
            </a:r>
            <a:r>
              <a:rPr lang="en-US" dirty="0" err="1"/>
              <a:t>üzerinden</a:t>
            </a:r>
            <a:r>
              <a:rPr lang="en-US" dirty="0"/>
              <a:t> </a:t>
            </a:r>
            <a:r>
              <a:rPr lang="en-US" dirty="0" err="1"/>
              <a:t>hesaplanır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6777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BA00C-7547-4E20-A9F5-187C0E172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1478C-2513-4289-AF90-FFDE0A09D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Katma-değer</a:t>
            </a:r>
            <a:r>
              <a:rPr lang="en-US" b="1" dirty="0"/>
              <a:t> </a:t>
            </a:r>
            <a:r>
              <a:rPr lang="en-US" dirty="0"/>
              <a:t>Her bir </a:t>
            </a:r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aşamasında</a:t>
            </a:r>
            <a:r>
              <a:rPr lang="en-US" dirty="0"/>
              <a:t>, </a:t>
            </a:r>
            <a:r>
              <a:rPr lang="en-US" dirty="0" err="1"/>
              <a:t>malın</a:t>
            </a:r>
            <a:r>
              <a:rPr lang="en-US" dirty="0"/>
              <a:t> o </a:t>
            </a:r>
            <a:r>
              <a:rPr lang="en-US" dirty="0" err="1"/>
              <a:t>aşamadan</a:t>
            </a:r>
            <a:endParaRPr lang="en-US" dirty="0"/>
          </a:p>
          <a:p>
            <a:r>
              <a:rPr lang="en-US" dirty="0" err="1"/>
              <a:t>çıkıştaki</a:t>
            </a:r>
            <a:r>
              <a:rPr lang="en-US" dirty="0"/>
              <a:t> </a:t>
            </a:r>
            <a:r>
              <a:rPr lang="en-US" dirty="0" err="1"/>
              <a:t>değeri</a:t>
            </a:r>
            <a:r>
              <a:rPr lang="en-US" dirty="0"/>
              <a:t> ile o </a:t>
            </a:r>
            <a:r>
              <a:rPr lang="en-US" dirty="0" err="1"/>
              <a:t>aşamaya</a:t>
            </a:r>
            <a:r>
              <a:rPr lang="en-US" dirty="0"/>
              <a:t> </a:t>
            </a:r>
            <a:r>
              <a:rPr lang="en-US" dirty="0" err="1"/>
              <a:t>girişteki</a:t>
            </a:r>
            <a:r>
              <a:rPr lang="en-US" dirty="0"/>
              <a:t> </a:t>
            </a:r>
            <a:r>
              <a:rPr lang="en-US" dirty="0" err="1"/>
              <a:t>maliyeti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fark</a:t>
            </a:r>
          </a:p>
          <a:p>
            <a:r>
              <a:rPr lang="en-US" dirty="0"/>
              <a:t>olarak </a:t>
            </a:r>
            <a:r>
              <a:rPr lang="en-US" dirty="0" err="1"/>
              <a:t>tanımlanabilir</a:t>
            </a:r>
            <a:r>
              <a:rPr lang="en-US" dirty="0"/>
              <a:t>.</a:t>
            </a:r>
          </a:p>
          <a:p>
            <a:r>
              <a:rPr lang="en-US" dirty="0"/>
              <a:t>o </a:t>
            </a:r>
            <a:r>
              <a:rPr lang="en-US" dirty="0" err="1"/>
              <a:t>Diğer</a:t>
            </a:r>
            <a:r>
              <a:rPr lang="en-US" dirty="0"/>
              <a:t> bir </a:t>
            </a:r>
            <a:r>
              <a:rPr lang="en-US" dirty="0" err="1"/>
              <a:t>değişle</a:t>
            </a:r>
            <a:r>
              <a:rPr lang="en-US" dirty="0"/>
              <a:t>, bir </a:t>
            </a:r>
            <a:r>
              <a:rPr lang="en-US" dirty="0" err="1"/>
              <a:t>nihai</a:t>
            </a:r>
            <a:r>
              <a:rPr lang="en-US" dirty="0"/>
              <a:t> </a:t>
            </a:r>
            <a:r>
              <a:rPr lang="en-US" dirty="0" err="1"/>
              <a:t>malın</a:t>
            </a:r>
            <a:r>
              <a:rPr lang="en-US" dirty="0"/>
              <a:t> </a:t>
            </a:r>
            <a:r>
              <a:rPr lang="en-US" dirty="0" err="1"/>
              <a:t>üretimindeki</a:t>
            </a:r>
            <a:r>
              <a:rPr lang="en-US" dirty="0"/>
              <a:t> her bir </a:t>
            </a:r>
            <a:r>
              <a:rPr lang="en-US" dirty="0" err="1"/>
              <a:t>aşamada</a:t>
            </a:r>
            <a:endParaRPr lang="en-US" dirty="0"/>
          </a:p>
          <a:p>
            <a:r>
              <a:rPr lang="en-US" dirty="0" err="1"/>
              <a:t>malın</a:t>
            </a:r>
            <a:r>
              <a:rPr lang="en-US" dirty="0"/>
              <a:t> </a:t>
            </a:r>
            <a:r>
              <a:rPr lang="en-US" dirty="0" err="1"/>
              <a:t>değerine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katkı</a:t>
            </a:r>
            <a:r>
              <a:rPr lang="en-US" dirty="0"/>
              <a:t> o </a:t>
            </a:r>
            <a:r>
              <a:rPr lang="en-US" dirty="0" err="1"/>
              <a:t>aşamadaki</a:t>
            </a:r>
            <a:r>
              <a:rPr lang="en-US" dirty="0"/>
              <a:t> </a:t>
            </a:r>
            <a:r>
              <a:rPr lang="en-US" dirty="0" err="1"/>
              <a:t>katma</a:t>
            </a:r>
            <a:r>
              <a:rPr lang="en-US" dirty="0"/>
              <a:t> </a:t>
            </a:r>
            <a:r>
              <a:rPr lang="en-US" dirty="0" err="1"/>
              <a:t>değer</a:t>
            </a:r>
            <a:r>
              <a:rPr lang="en-US" dirty="0"/>
              <a:t> olarak</a:t>
            </a:r>
          </a:p>
          <a:p>
            <a:r>
              <a:rPr lang="en-US" dirty="0" err="1"/>
              <a:t>düşünülür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8838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24221-3AFB-4299-BF49-801D7900E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553834-E839-4775-9989-2EAB29A75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GSYİH </a:t>
            </a:r>
            <a:r>
              <a:rPr lang="en-US" b="1" i="1" dirty="0" err="1"/>
              <a:t>Nihai</a:t>
            </a:r>
            <a:r>
              <a:rPr lang="en-US" b="1" i="1" dirty="0"/>
              <a:t> Mal ve </a:t>
            </a:r>
            <a:r>
              <a:rPr lang="en-US" b="1" i="1" dirty="0" err="1"/>
              <a:t>Hizmetleri</a:t>
            </a:r>
            <a:r>
              <a:rPr lang="en-US" b="1" i="1" dirty="0"/>
              <a:t> </a:t>
            </a:r>
            <a:r>
              <a:rPr lang="en-US" b="1" i="1" dirty="0" err="1"/>
              <a:t>Kapsar</a:t>
            </a:r>
            <a:endParaRPr lang="en-US" b="1" i="1" dirty="0"/>
          </a:p>
          <a:p>
            <a:r>
              <a:rPr lang="en-US" dirty="0"/>
              <a:t>• </a:t>
            </a:r>
            <a:r>
              <a:rPr lang="en-US" dirty="0" err="1"/>
              <a:t>Gayri</a:t>
            </a:r>
            <a:r>
              <a:rPr lang="en-US" dirty="0"/>
              <a:t> </a:t>
            </a:r>
            <a:r>
              <a:rPr lang="en-US" dirty="0" err="1"/>
              <a:t>safi</a:t>
            </a:r>
            <a:r>
              <a:rPr lang="en-US" dirty="0"/>
              <a:t> </a:t>
            </a:r>
            <a:r>
              <a:rPr lang="en-US" dirty="0" err="1"/>
              <a:t>yurtiçi</a:t>
            </a:r>
            <a:r>
              <a:rPr lang="en-US" dirty="0"/>
              <a:t> </a:t>
            </a:r>
            <a:r>
              <a:rPr lang="en-US" dirty="0" err="1"/>
              <a:t>hasıla</a:t>
            </a:r>
            <a:r>
              <a:rPr lang="en-US" dirty="0"/>
              <a:t> </a:t>
            </a:r>
            <a:r>
              <a:rPr lang="en-US" dirty="0" err="1"/>
              <a:t>yalnızca</a:t>
            </a:r>
            <a:r>
              <a:rPr lang="en-US" dirty="0"/>
              <a:t> </a:t>
            </a:r>
            <a:r>
              <a:rPr lang="en-US" dirty="0" err="1"/>
              <a:t>nihai</a:t>
            </a:r>
            <a:r>
              <a:rPr lang="en-US" dirty="0"/>
              <a:t> mal ve </a:t>
            </a:r>
            <a:r>
              <a:rPr lang="en-US" dirty="0" err="1"/>
              <a:t>hizmetleri</a:t>
            </a:r>
            <a:r>
              <a:rPr lang="en-US" dirty="0"/>
              <a:t> </a:t>
            </a:r>
            <a:r>
              <a:rPr lang="en-US" dirty="0" err="1"/>
              <a:t>içerir</a:t>
            </a:r>
            <a:r>
              <a:rPr lang="en-US" dirty="0"/>
              <a:t>.</a:t>
            </a:r>
          </a:p>
          <a:p>
            <a:r>
              <a:rPr lang="en-US" dirty="0"/>
              <a:t>o </a:t>
            </a:r>
            <a:r>
              <a:rPr lang="en-US" dirty="0" err="1"/>
              <a:t>Aramallar</a:t>
            </a:r>
            <a:r>
              <a:rPr lang="en-US" dirty="0"/>
              <a:t> </a:t>
            </a:r>
            <a:r>
              <a:rPr lang="en-US" dirty="0" err="1"/>
              <a:t>GSYİH'nin</a:t>
            </a:r>
            <a:r>
              <a:rPr lang="en-US" dirty="0"/>
              <a:t> </a:t>
            </a:r>
            <a:r>
              <a:rPr lang="en-US" dirty="0" err="1"/>
              <a:t>hesaplanmasında</a:t>
            </a:r>
            <a:r>
              <a:rPr lang="en-US" dirty="0"/>
              <a:t> dikkate </a:t>
            </a:r>
            <a:r>
              <a:rPr lang="en-US" dirty="0" err="1"/>
              <a:t>alınmaz</a:t>
            </a:r>
            <a:r>
              <a:rPr lang="en-US" dirty="0"/>
              <a:t>.</a:t>
            </a:r>
          </a:p>
          <a:p>
            <a:r>
              <a:rPr lang="en-US" dirty="0"/>
              <a:t>o </a:t>
            </a:r>
            <a:r>
              <a:rPr lang="en-US" dirty="0" err="1"/>
              <a:t>GSYİH'nın</a:t>
            </a:r>
            <a:r>
              <a:rPr lang="en-US" dirty="0"/>
              <a:t> </a:t>
            </a:r>
            <a:r>
              <a:rPr lang="en-US" dirty="0" err="1"/>
              <a:t>hesaplanmasında</a:t>
            </a:r>
            <a:r>
              <a:rPr lang="en-US" dirty="0"/>
              <a:t> sadece </a:t>
            </a:r>
            <a:r>
              <a:rPr lang="en-US" dirty="0" err="1"/>
              <a:t>nihai</a:t>
            </a:r>
            <a:r>
              <a:rPr lang="en-US" dirty="0"/>
              <a:t> </a:t>
            </a:r>
            <a:r>
              <a:rPr lang="en-US" dirty="0" err="1"/>
              <a:t>malların</a:t>
            </a:r>
            <a:r>
              <a:rPr lang="en-US" dirty="0"/>
              <a:t> </a:t>
            </a:r>
            <a:r>
              <a:rPr lang="en-US" dirty="0" err="1"/>
              <a:t>değeri</a:t>
            </a:r>
            <a:endParaRPr lang="en-US" dirty="0"/>
          </a:p>
          <a:p>
            <a:r>
              <a:rPr lang="en-US" dirty="0"/>
              <a:t>dikkate </a:t>
            </a:r>
            <a:r>
              <a:rPr lang="en-US" dirty="0" err="1"/>
              <a:t>alınır</a:t>
            </a:r>
            <a:r>
              <a:rPr lang="en-US" dirty="0"/>
              <a:t>, </a:t>
            </a:r>
            <a:r>
              <a:rPr lang="en-US" dirty="0" err="1"/>
              <a:t>aksi</a:t>
            </a:r>
            <a:r>
              <a:rPr lang="en-US" dirty="0"/>
              <a:t> </a:t>
            </a:r>
            <a:r>
              <a:rPr lang="en-US" dirty="0" err="1"/>
              <a:t>takdirde</a:t>
            </a:r>
            <a:r>
              <a:rPr lang="en-US" dirty="0"/>
              <a:t> </a:t>
            </a:r>
            <a:r>
              <a:rPr lang="en-US" i="1" dirty="0" err="1"/>
              <a:t>çifte-sayım</a:t>
            </a:r>
            <a:r>
              <a:rPr lang="en-US" i="1" dirty="0"/>
              <a:t> </a:t>
            </a:r>
            <a:r>
              <a:rPr lang="en-US" dirty="0"/>
              <a:t>(double counting)</a:t>
            </a:r>
          </a:p>
          <a:p>
            <a:r>
              <a:rPr lang="en-US" dirty="0" err="1"/>
              <a:t>sorunu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2407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D86D1-B394-4A21-927D-562F1DA60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FDD28-F263-4DBB-9659-E7764F0CF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400" b="1" dirty="0"/>
              <a:t>B. GSYİH </a:t>
            </a:r>
            <a:r>
              <a:rPr lang="en-US" sz="1400" b="1" i="1" dirty="0" err="1"/>
              <a:t>Kullanılmış</a:t>
            </a:r>
            <a:r>
              <a:rPr lang="en-US" sz="1400" b="1" i="1" dirty="0"/>
              <a:t> </a:t>
            </a:r>
            <a:r>
              <a:rPr lang="en-US" sz="1400" b="1" i="1" dirty="0" err="1"/>
              <a:t>Malları</a:t>
            </a:r>
            <a:r>
              <a:rPr lang="en-US" sz="1400" b="1" i="1" dirty="0"/>
              <a:t> </a:t>
            </a:r>
            <a:r>
              <a:rPr lang="en-US" sz="1400" b="1" dirty="0"/>
              <a:t>ve Mali </a:t>
            </a:r>
            <a:r>
              <a:rPr lang="en-US" sz="1400" b="1" dirty="0" err="1"/>
              <a:t>Varlıkları</a:t>
            </a:r>
            <a:r>
              <a:rPr lang="en-US" sz="1400" b="1" dirty="0"/>
              <a:t> </a:t>
            </a:r>
            <a:r>
              <a:rPr lang="en-US" sz="1400" b="1" i="1" dirty="0" err="1"/>
              <a:t>İçermez</a:t>
            </a:r>
            <a:endParaRPr lang="en-US" sz="1400" b="1" i="1" dirty="0"/>
          </a:p>
          <a:p>
            <a:pPr marL="0" indent="0">
              <a:buNone/>
            </a:pPr>
            <a:r>
              <a:rPr lang="en-US" sz="1400" dirty="0"/>
              <a:t>GSYİH yeni bir mal (</a:t>
            </a:r>
            <a:r>
              <a:rPr lang="en-US" sz="1400" dirty="0" err="1"/>
              <a:t>katma</a:t>
            </a:r>
            <a:r>
              <a:rPr lang="en-US" sz="1400" dirty="0"/>
              <a:t> </a:t>
            </a:r>
            <a:r>
              <a:rPr lang="en-US" sz="1400" dirty="0" err="1"/>
              <a:t>değer</a:t>
            </a:r>
            <a:r>
              <a:rPr lang="en-US" sz="1400" dirty="0"/>
              <a:t>) </a:t>
            </a:r>
            <a:r>
              <a:rPr lang="en-US" sz="1400" dirty="0" err="1"/>
              <a:t>yaratmayan</a:t>
            </a:r>
            <a:r>
              <a:rPr lang="en-US" sz="1400" dirty="0"/>
              <a:t> </a:t>
            </a:r>
            <a:r>
              <a:rPr lang="en-US" sz="1400" dirty="0" err="1"/>
              <a:t>alım</a:t>
            </a:r>
            <a:r>
              <a:rPr lang="en-US" sz="1400" dirty="0"/>
              <a:t> </a:t>
            </a:r>
            <a:r>
              <a:rPr lang="en-US" sz="1400" dirty="0" err="1"/>
              <a:t>satım</a:t>
            </a:r>
            <a:r>
              <a:rPr lang="tr-TR" sz="1400" dirty="0"/>
              <a:t> </a:t>
            </a:r>
            <a:r>
              <a:rPr lang="en-US" sz="1400" dirty="0" err="1"/>
              <a:t>işlemlerini</a:t>
            </a:r>
            <a:r>
              <a:rPr lang="en-US" sz="1400" dirty="0"/>
              <a:t> dikkate </a:t>
            </a:r>
            <a:r>
              <a:rPr lang="en-US" sz="1400" dirty="0" err="1"/>
              <a:t>almaz</a:t>
            </a:r>
            <a:r>
              <a:rPr lang="en-US" sz="1400" dirty="0"/>
              <a:t>.</a:t>
            </a:r>
            <a:endParaRPr lang="tr-TR" sz="1400" dirty="0"/>
          </a:p>
          <a:p>
            <a:r>
              <a:rPr lang="en-US" sz="1400" dirty="0"/>
              <a:t>• </a:t>
            </a:r>
            <a:r>
              <a:rPr lang="en-US" sz="1400" dirty="0" err="1"/>
              <a:t>Örneğin</a:t>
            </a:r>
            <a:r>
              <a:rPr lang="en-US" sz="1400" dirty="0"/>
              <a:t>, 3 </a:t>
            </a:r>
            <a:r>
              <a:rPr lang="en-US" sz="1400" dirty="0" err="1"/>
              <a:t>yıl</a:t>
            </a:r>
            <a:r>
              <a:rPr lang="en-US" sz="1400" dirty="0"/>
              <a:t> önce </a:t>
            </a:r>
            <a:r>
              <a:rPr lang="en-US" sz="1400" dirty="0" err="1"/>
              <a:t>üretilmiş</a:t>
            </a:r>
            <a:r>
              <a:rPr lang="en-US" sz="1400" dirty="0"/>
              <a:t> </a:t>
            </a:r>
            <a:r>
              <a:rPr lang="en-US" sz="1400" dirty="0" err="1"/>
              <a:t>kullanılmış</a:t>
            </a:r>
            <a:r>
              <a:rPr lang="en-US" sz="1400" dirty="0"/>
              <a:t> </a:t>
            </a:r>
            <a:r>
              <a:rPr lang="en-US" sz="1400" dirty="0" err="1"/>
              <a:t>mobilyanın</a:t>
            </a:r>
            <a:r>
              <a:rPr lang="en-US" sz="1400" dirty="0"/>
              <a:t> </a:t>
            </a:r>
            <a:r>
              <a:rPr lang="en-US" sz="1400" dirty="0" err="1"/>
              <a:t>cari</a:t>
            </a:r>
            <a:r>
              <a:rPr lang="en-US" sz="1400" dirty="0"/>
              <a:t> </a:t>
            </a:r>
            <a:r>
              <a:rPr lang="en-US" sz="1400" dirty="0" err="1"/>
              <a:t>yılda</a:t>
            </a:r>
            <a:endParaRPr lang="en-US" sz="1400" dirty="0"/>
          </a:p>
          <a:p>
            <a:r>
              <a:rPr lang="en-US" sz="1400" dirty="0"/>
              <a:t>el </a:t>
            </a:r>
            <a:r>
              <a:rPr lang="en-US" sz="1400" dirty="0" err="1"/>
              <a:t>değiştirmesi</a:t>
            </a:r>
            <a:r>
              <a:rPr lang="en-US" sz="1400" dirty="0"/>
              <a:t> </a:t>
            </a:r>
            <a:r>
              <a:rPr lang="en-US" sz="1400" dirty="0" err="1"/>
              <a:t>işleminde</a:t>
            </a:r>
            <a:r>
              <a:rPr lang="en-US" sz="1400" dirty="0"/>
              <a:t> </a:t>
            </a:r>
            <a:r>
              <a:rPr lang="en-US" sz="1400" dirty="0" err="1"/>
              <a:t>herhangi</a:t>
            </a:r>
            <a:r>
              <a:rPr lang="en-US" sz="1400" dirty="0"/>
              <a:t> bir </a:t>
            </a:r>
            <a:r>
              <a:rPr lang="en-US" sz="1400" dirty="0" err="1"/>
              <a:t>katma</a:t>
            </a:r>
            <a:r>
              <a:rPr lang="en-US" sz="1400" dirty="0"/>
              <a:t> </a:t>
            </a:r>
            <a:r>
              <a:rPr lang="en-US" sz="1400" dirty="0" err="1"/>
              <a:t>değer</a:t>
            </a:r>
            <a:endParaRPr lang="en-US" sz="1400" dirty="0"/>
          </a:p>
          <a:p>
            <a:r>
              <a:rPr lang="en-US" sz="1400" dirty="0" err="1"/>
              <a:t>yaratılmadığı</a:t>
            </a:r>
            <a:r>
              <a:rPr lang="en-US" sz="1400" dirty="0"/>
              <a:t> için, </a:t>
            </a:r>
            <a:r>
              <a:rPr lang="en-US" sz="1400" dirty="0" err="1"/>
              <a:t>kullanılmış</a:t>
            </a:r>
            <a:r>
              <a:rPr lang="en-US" sz="1400" dirty="0"/>
              <a:t> </a:t>
            </a:r>
            <a:r>
              <a:rPr lang="en-US" sz="1400" dirty="0" err="1"/>
              <a:t>mobilyanın</a:t>
            </a:r>
            <a:r>
              <a:rPr lang="en-US" sz="1400" dirty="0"/>
              <a:t> </a:t>
            </a:r>
            <a:r>
              <a:rPr lang="en-US" sz="1400" dirty="0" err="1"/>
              <a:t>değeri</a:t>
            </a:r>
            <a:r>
              <a:rPr lang="en-US" sz="1400" dirty="0"/>
              <a:t> </a:t>
            </a:r>
            <a:r>
              <a:rPr lang="en-US" sz="1400" dirty="0" err="1"/>
              <a:t>cari</a:t>
            </a:r>
            <a:r>
              <a:rPr lang="en-US" sz="1400" dirty="0"/>
              <a:t> </a:t>
            </a:r>
            <a:r>
              <a:rPr lang="en-US" sz="1400" dirty="0" err="1"/>
              <a:t>yılın</a:t>
            </a:r>
            <a:endParaRPr lang="en-US" sz="1400" dirty="0"/>
          </a:p>
          <a:p>
            <a:r>
              <a:rPr lang="en-US" sz="1400" dirty="0" err="1"/>
              <a:t>GSYİH'sine</a:t>
            </a:r>
            <a:r>
              <a:rPr lang="en-US" sz="1400" dirty="0"/>
              <a:t> </a:t>
            </a:r>
            <a:r>
              <a:rPr lang="en-US" sz="1400" dirty="0" err="1"/>
              <a:t>dahil</a:t>
            </a:r>
            <a:r>
              <a:rPr lang="en-US" sz="1400" dirty="0"/>
              <a:t> </a:t>
            </a:r>
            <a:r>
              <a:rPr lang="en-US" sz="1400" dirty="0" err="1"/>
              <a:t>edilmez</a:t>
            </a:r>
            <a:r>
              <a:rPr lang="en-US" sz="1400" dirty="0"/>
              <a:t> </a:t>
            </a:r>
            <a:r>
              <a:rPr lang="en-US" sz="1400" dirty="0" err="1"/>
              <a:t>aksi</a:t>
            </a:r>
            <a:r>
              <a:rPr lang="en-US" sz="1400" dirty="0"/>
              <a:t> </a:t>
            </a:r>
            <a:r>
              <a:rPr lang="en-US" sz="1400" dirty="0" err="1"/>
              <a:t>takdirde</a:t>
            </a:r>
            <a:r>
              <a:rPr lang="en-US" sz="1400" dirty="0"/>
              <a:t> çift-</a:t>
            </a:r>
            <a:r>
              <a:rPr lang="en-US" sz="1400" dirty="0" err="1"/>
              <a:t>sayım</a:t>
            </a:r>
            <a:r>
              <a:rPr lang="en-US" sz="1400" dirty="0"/>
              <a:t> </a:t>
            </a:r>
            <a:r>
              <a:rPr lang="en-US" sz="1400" dirty="0" err="1"/>
              <a:t>ortaya</a:t>
            </a:r>
            <a:endParaRPr lang="en-US" sz="1400" dirty="0"/>
          </a:p>
          <a:p>
            <a:r>
              <a:rPr lang="en-US" sz="1400" dirty="0" err="1"/>
              <a:t>çıkar</a:t>
            </a:r>
            <a:r>
              <a:rPr lang="en-US" sz="1400" dirty="0"/>
              <a:t>.</a:t>
            </a:r>
          </a:p>
          <a:p>
            <a:r>
              <a:rPr lang="en-US" sz="1400" dirty="0"/>
              <a:t>• </a:t>
            </a:r>
            <a:r>
              <a:rPr lang="en-US" sz="1400" dirty="0" err="1"/>
              <a:t>Benzer</a:t>
            </a:r>
            <a:r>
              <a:rPr lang="en-US" sz="1400" dirty="0"/>
              <a:t> </a:t>
            </a:r>
            <a:r>
              <a:rPr lang="en-US" sz="1400" dirty="0" err="1"/>
              <a:t>şekilde</a:t>
            </a:r>
            <a:r>
              <a:rPr lang="en-US" sz="1400" dirty="0"/>
              <a:t>, tekrar </a:t>
            </a:r>
            <a:r>
              <a:rPr lang="en-US" sz="1400" dirty="0" err="1"/>
              <a:t>tekrar</a:t>
            </a:r>
            <a:r>
              <a:rPr lang="en-US" sz="1400" dirty="0"/>
              <a:t> </a:t>
            </a:r>
            <a:r>
              <a:rPr lang="en-US" sz="1400" dirty="0" err="1"/>
              <a:t>alınıp</a:t>
            </a:r>
            <a:r>
              <a:rPr lang="en-US" sz="1400" dirty="0"/>
              <a:t> </a:t>
            </a:r>
            <a:r>
              <a:rPr lang="en-US" sz="1400" dirty="0" err="1"/>
              <a:t>satılsalar</a:t>
            </a:r>
            <a:r>
              <a:rPr lang="en-US" sz="1400" dirty="0"/>
              <a:t> bile her türlü</a:t>
            </a:r>
          </a:p>
          <a:p>
            <a:r>
              <a:rPr lang="en-US" sz="1400" dirty="0" err="1"/>
              <a:t>kullanılmış</a:t>
            </a:r>
            <a:r>
              <a:rPr lang="en-US" sz="1400" dirty="0"/>
              <a:t> </a:t>
            </a:r>
            <a:r>
              <a:rPr lang="en-US" sz="1400" dirty="0" err="1"/>
              <a:t>malın</a:t>
            </a:r>
            <a:r>
              <a:rPr lang="en-US" sz="1400" dirty="0"/>
              <a:t> (</a:t>
            </a:r>
            <a:r>
              <a:rPr lang="en-US" sz="1400" dirty="0" err="1"/>
              <a:t>otomobil</a:t>
            </a:r>
            <a:r>
              <a:rPr lang="en-US" sz="1400" dirty="0"/>
              <a:t>, </a:t>
            </a:r>
            <a:r>
              <a:rPr lang="en-US" sz="1400" dirty="0" err="1"/>
              <a:t>konut</a:t>
            </a:r>
            <a:r>
              <a:rPr lang="en-US" sz="1400" dirty="0"/>
              <a:t>, vs.) </a:t>
            </a:r>
            <a:r>
              <a:rPr lang="en-US" sz="1400" dirty="0" err="1"/>
              <a:t>değeri</a:t>
            </a:r>
            <a:r>
              <a:rPr lang="en-US" sz="1400" dirty="0"/>
              <a:t> sadece</a:t>
            </a:r>
          </a:p>
          <a:p>
            <a:r>
              <a:rPr lang="en-US" sz="1400" dirty="0" err="1"/>
              <a:t>üretildikleri</a:t>
            </a:r>
            <a:r>
              <a:rPr lang="en-US" sz="1400" dirty="0"/>
              <a:t> </a:t>
            </a:r>
            <a:r>
              <a:rPr lang="en-US" sz="1400" dirty="0" err="1"/>
              <a:t>yılın</a:t>
            </a:r>
            <a:r>
              <a:rPr lang="en-US" sz="1400" dirty="0"/>
              <a:t> </a:t>
            </a:r>
            <a:r>
              <a:rPr lang="en-US" sz="1400" dirty="0" err="1"/>
              <a:t>GSYİH'na</a:t>
            </a:r>
            <a:r>
              <a:rPr lang="en-US" sz="1400" dirty="0"/>
              <a:t> </a:t>
            </a:r>
            <a:r>
              <a:rPr lang="en-US" sz="1400" dirty="0" err="1"/>
              <a:t>dahil</a:t>
            </a:r>
            <a:r>
              <a:rPr lang="en-US" sz="1400" dirty="0"/>
              <a:t> </a:t>
            </a:r>
            <a:r>
              <a:rPr lang="en-US" sz="1400" dirty="0" err="1"/>
              <a:t>edilir</a:t>
            </a:r>
            <a:r>
              <a:rPr lang="en-US" sz="1400" dirty="0"/>
              <a:t>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79507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CE2DE-13ED-4083-9BB0-05B5ABFD5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B7F902-53D9-4CE9-8CBD-36BD4193C5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C. GSYİH </a:t>
            </a:r>
            <a:r>
              <a:rPr lang="en-US" b="1" dirty="0" err="1"/>
              <a:t>Ülkedeki</a:t>
            </a:r>
            <a:r>
              <a:rPr lang="en-US" b="1" dirty="0"/>
              <a:t> </a:t>
            </a:r>
            <a:r>
              <a:rPr lang="en-US" b="1" i="1" dirty="0"/>
              <a:t>Tüm </a:t>
            </a:r>
            <a:r>
              <a:rPr lang="en-US" b="1" i="1" dirty="0" err="1"/>
              <a:t>Yerleşiklerin</a:t>
            </a:r>
            <a:r>
              <a:rPr lang="en-US" b="1" i="1" dirty="0"/>
              <a:t> </a:t>
            </a:r>
            <a:r>
              <a:rPr lang="en-US" b="1" dirty="0" err="1"/>
              <a:t>Çıktısını</a:t>
            </a:r>
            <a:r>
              <a:rPr lang="en-US" b="1" dirty="0"/>
              <a:t> </a:t>
            </a:r>
            <a:r>
              <a:rPr lang="en-US" b="1" dirty="0" err="1"/>
              <a:t>Ölçer</a:t>
            </a:r>
            <a:endParaRPr lang="en-US" b="1" dirty="0"/>
          </a:p>
          <a:p>
            <a:r>
              <a:rPr lang="en-US" dirty="0"/>
              <a:t>GSYİH, bir </a:t>
            </a:r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sınırları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sadece </a:t>
            </a:r>
            <a:r>
              <a:rPr lang="en-US" dirty="0" err="1"/>
              <a:t>vatandaşlara</a:t>
            </a:r>
            <a:r>
              <a:rPr lang="en-US" dirty="0"/>
              <a:t> değil,</a:t>
            </a:r>
          </a:p>
          <a:p>
            <a:r>
              <a:rPr lang="en-US" dirty="0" err="1"/>
              <a:t>yabancılara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faktörleri</a:t>
            </a:r>
            <a:r>
              <a:rPr lang="en-US" dirty="0"/>
              <a:t> ile </a:t>
            </a:r>
            <a:r>
              <a:rPr lang="en-US" dirty="0" err="1"/>
              <a:t>üretilen</a:t>
            </a:r>
            <a:r>
              <a:rPr lang="en-US" dirty="0"/>
              <a:t> </a:t>
            </a:r>
            <a:r>
              <a:rPr lang="en-US" dirty="0" err="1"/>
              <a:t>çıktıyı</a:t>
            </a:r>
            <a:r>
              <a:rPr lang="en-US" dirty="0"/>
              <a:t> da </a:t>
            </a:r>
            <a:r>
              <a:rPr lang="en-US" dirty="0" err="1"/>
              <a:t>içerir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583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5ADB4-12E5-4FA7-8534-A75D412B9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B0FD9F-99BA-419A-ADB2-4DE423A47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D. GSYİH, </a:t>
            </a:r>
            <a:r>
              <a:rPr lang="en-US" b="1" dirty="0" err="1"/>
              <a:t>vatandaşların</a:t>
            </a:r>
            <a:r>
              <a:rPr lang="en-US" b="1" dirty="0"/>
              <a:t> </a:t>
            </a:r>
            <a:r>
              <a:rPr lang="en-US" b="1" dirty="0" err="1"/>
              <a:t>ülke</a:t>
            </a:r>
            <a:r>
              <a:rPr lang="en-US" b="1" dirty="0"/>
              <a:t> </a:t>
            </a:r>
            <a:r>
              <a:rPr lang="en-US" b="1" dirty="0" err="1"/>
              <a:t>dışında</a:t>
            </a:r>
            <a:r>
              <a:rPr lang="en-US" b="1" dirty="0"/>
              <a:t> </a:t>
            </a:r>
            <a:r>
              <a:rPr lang="en-US" b="1" dirty="0" err="1"/>
              <a:t>elde</a:t>
            </a:r>
            <a:r>
              <a:rPr lang="en-US" b="1" dirty="0"/>
              <a:t> </a:t>
            </a:r>
            <a:r>
              <a:rPr lang="en-US" b="1" dirty="0" err="1"/>
              <a:t>ettikleri</a:t>
            </a:r>
            <a:r>
              <a:rPr lang="en-US" b="1" dirty="0"/>
              <a:t> </a:t>
            </a:r>
            <a:r>
              <a:rPr lang="en-US" b="1" dirty="0" err="1"/>
              <a:t>faktör</a:t>
            </a:r>
            <a:endParaRPr lang="en-US" b="1" dirty="0"/>
          </a:p>
          <a:p>
            <a:r>
              <a:rPr lang="en-US" b="1" dirty="0" err="1"/>
              <a:t>gelirlerini</a:t>
            </a:r>
            <a:r>
              <a:rPr lang="en-US" b="1" dirty="0"/>
              <a:t> </a:t>
            </a:r>
            <a:r>
              <a:rPr lang="en-US" b="1" dirty="0" err="1"/>
              <a:t>içermez</a:t>
            </a:r>
            <a:endParaRPr lang="en-US" b="1" dirty="0"/>
          </a:p>
          <a:p>
            <a:r>
              <a:rPr lang="en-US" dirty="0"/>
              <a:t>Bir </a:t>
            </a:r>
            <a:r>
              <a:rPr lang="en-US" dirty="0" err="1"/>
              <a:t>ülkenin</a:t>
            </a:r>
            <a:r>
              <a:rPr lang="en-US" dirty="0"/>
              <a:t> </a:t>
            </a:r>
            <a:r>
              <a:rPr lang="en-US" dirty="0" err="1"/>
              <a:t>vatandaşlarının</a:t>
            </a:r>
            <a:r>
              <a:rPr lang="en-US" dirty="0"/>
              <a:t> </a:t>
            </a:r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dışındaki</a:t>
            </a:r>
            <a:r>
              <a:rPr lang="en-US" dirty="0"/>
              <a:t> </a:t>
            </a:r>
            <a:r>
              <a:rPr lang="en-US" dirty="0" err="1"/>
              <a:t>iktisadi</a:t>
            </a:r>
            <a:r>
              <a:rPr lang="en-US" dirty="0"/>
              <a:t> </a:t>
            </a:r>
            <a:r>
              <a:rPr lang="en-US" dirty="0" err="1"/>
              <a:t>faaliyetlerinden</a:t>
            </a:r>
            <a:endParaRPr lang="en-US" dirty="0"/>
          </a:p>
          <a:p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ettikleri</a:t>
            </a:r>
            <a:r>
              <a:rPr lang="en-US" dirty="0"/>
              <a:t> emek, </a:t>
            </a:r>
            <a:r>
              <a:rPr lang="en-US" dirty="0" err="1"/>
              <a:t>sermaye</a:t>
            </a:r>
            <a:r>
              <a:rPr lang="en-US" dirty="0"/>
              <a:t>, </a:t>
            </a:r>
            <a:r>
              <a:rPr lang="en-US" dirty="0" err="1"/>
              <a:t>doğal</a:t>
            </a:r>
            <a:r>
              <a:rPr lang="en-US" dirty="0"/>
              <a:t> </a:t>
            </a:r>
            <a:r>
              <a:rPr lang="en-US" dirty="0" err="1"/>
              <a:t>kaynak</a:t>
            </a:r>
            <a:r>
              <a:rPr lang="en-US" dirty="0"/>
              <a:t> ve </a:t>
            </a:r>
            <a:r>
              <a:rPr lang="en-US" dirty="0" err="1"/>
              <a:t>girişimcilik</a:t>
            </a:r>
            <a:r>
              <a:rPr lang="en-US" dirty="0"/>
              <a:t> </a:t>
            </a:r>
            <a:r>
              <a:rPr lang="en-US" dirty="0" err="1"/>
              <a:t>gelirleri</a:t>
            </a:r>
            <a:r>
              <a:rPr lang="en-US" dirty="0"/>
              <a:t> o</a:t>
            </a:r>
          </a:p>
          <a:p>
            <a:r>
              <a:rPr lang="en-US" dirty="0" err="1"/>
              <a:t>ülkenin</a:t>
            </a:r>
            <a:r>
              <a:rPr lang="en-US" dirty="0"/>
              <a:t> </a:t>
            </a:r>
            <a:r>
              <a:rPr lang="en-US" dirty="0" err="1"/>
              <a:t>gayri</a:t>
            </a:r>
            <a:r>
              <a:rPr lang="en-US" dirty="0"/>
              <a:t> </a:t>
            </a:r>
            <a:r>
              <a:rPr lang="en-US" dirty="0" err="1"/>
              <a:t>safi</a:t>
            </a:r>
            <a:r>
              <a:rPr lang="en-US" dirty="0"/>
              <a:t> yurt </a:t>
            </a:r>
            <a:r>
              <a:rPr lang="en-US" dirty="0" err="1"/>
              <a:t>içi</a:t>
            </a:r>
            <a:r>
              <a:rPr lang="en-US" dirty="0"/>
              <a:t> </a:t>
            </a:r>
            <a:r>
              <a:rPr lang="en-US" dirty="0" err="1"/>
              <a:t>hasılası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almaz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7076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B1198-EC71-469B-B31E-3D3212C6F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378AA-036A-43A5-8B1D-E0F237E8BD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 fontScale="85000" lnSpcReduction="20000"/>
          </a:bodyPr>
          <a:lstStyle/>
          <a:p>
            <a:r>
              <a:rPr lang="en-US" dirty="0"/>
              <a:t>III. </a:t>
            </a:r>
            <a:r>
              <a:rPr lang="en-US" dirty="0" err="1"/>
              <a:t>GSYİH'nın</a:t>
            </a:r>
            <a:r>
              <a:rPr lang="en-US" dirty="0"/>
              <a:t> </a:t>
            </a:r>
            <a:r>
              <a:rPr lang="en-US" dirty="0" err="1"/>
              <a:t>Hesaplanması</a:t>
            </a:r>
            <a:endParaRPr lang="en-US" dirty="0"/>
          </a:p>
          <a:p>
            <a:r>
              <a:rPr lang="en-US" dirty="0" err="1"/>
              <a:t>Gayri</a:t>
            </a:r>
            <a:r>
              <a:rPr lang="en-US" dirty="0"/>
              <a:t> </a:t>
            </a:r>
            <a:r>
              <a:rPr lang="en-US" dirty="0" err="1"/>
              <a:t>safi</a:t>
            </a:r>
            <a:r>
              <a:rPr lang="en-US" dirty="0"/>
              <a:t> </a:t>
            </a:r>
            <a:r>
              <a:rPr lang="en-US" dirty="0" err="1"/>
              <a:t>yurtiçi</a:t>
            </a:r>
            <a:r>
              <a:rPr lang="en-US" dirty="0"/>
              <a:t> </a:t>
            </a:r>
            <a:r>
              <a:rPr lang="en-US" dirty="0" err="1"/>
              <a:t>hasıla</a:t>
            </a:r>
            <a:r>
              <a:rPr lang="en-US" dirty="0"/>
              <a:t> (GSYİH)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yolla</a:t>
            </a:r>
            <a:endParaRPr lang="en-US" dirty="0"/>
          </a:p>
          <a:p>
            <a:r>
              <a:rPr lang="en-US" dirty="0" err="1"/>
              <a:t>hesaplanabilmektedir</a:t>
            </a:r>
            <a:r>
              <a:rPr lang="en-US" dirty="0"/>
              <a:t>:</a:t>
            </a:r>
          </a:p>
          <a:p>
            <a:r>
              <a:rPr lang="en-US" dirty="0"/>
              <a:t>1. </a:t>
            </a:r>
            <a:r>
              <a:rPr lang="en-US" dirty="0" err="1"/>
              <a:t>Harcamalar</a:t>
            </a:r>
            <a:r>
              <a:rPr lang="en-US" dirty="0"/>
              <a:t> </a:t>
            </a:r>
            <a:r>
              <a:rPr lang="en-US" dirty="0" err="1"/>
              <a:t>Yöntemi</a:t>
            </a:r>
            <a:endParaRPr lang="en-US" dirty="0"/>
          </a:p>
          <a:p>
            <a:r>
              <a:rPr lang="en-US" dirty="0"/>
              <a:t>o </a:t>
            </a:r>
            <a:r>
              <a:rPr lang="en-US" dirty="0" err="1"/>
              <a:t>Veri</a:t>
            </a:r>
            <a:r>
              <a:rPr lang="en-US" dirty="0"/>
              <a:t> bir </a:t>
            </a:r>
            <a:r>
              <a:rPr lang="en-US" dirty="0" err="1"/>
              <a:t>dönemde</a:t>
            </a:r>
            <a:r>
              <a:rPr lang="en-US" dirty="0"/>
              <a:t> </a:t>
            </a:r>
            <a:r>
              <a:rPr lang="en-US" dirty="0" err="1"/>
              <a:t>bütün</a:t>
            </a:r>
            <a:r>
              <a:rPr lang="en-US" dirty="0"/>
              <a:t> </a:t>
            </a:r>
            <a:r>
              <a:rPr lang="en-US" dirty="0" err="1"/>
              <a:t>nahai</a:t>
            </a:r>
            <a:r>
              <a:rPr lang="en-US" dirty="0"/>
              <a:t> mal ve </a:t>
            </a:r>
            <a:r>
              <a:rPr lang="en-US" dirty="0" err="1"/>
              <a:t>hizmetlere</a:t>
            </a:r>
            <a:r>
              <a:rPr lang="en-US" dirty="0"/>
              <a:t> </a:t>
            </a:r>
            <a:r>
              <a:rPr lang="en-US" dirty="0" err="1"/>
              <a:t>yapılan</a:t>
            </a:r>
            <a:endParaRPr lang="en-US" dirty="0"/>
          </a:p>
          <a:p>
            <a:r>
              <a:rPr lang="en-US" dirty="0" err="1"/>
              <a:t>harcamalar</a:t>
            </a:r>
            <a:r>
              <a:rPr lang="en-US" dirty="0"/>
              <a:t> </a:t>
            </a:r>
            <a:r>
              <a:rPr lang="en-US" dirty="0" err="1"/>
              <a:t>miktarını</a:t>
            </a:r>
            <a:r>
              <a:rPr lang="en-US" dirty="0"/>
              <a:t> </a:t>
            </a:r>
            <a:r>
              <a:rPr lang="en-US" dirty="0" err="1"/>
              <a:t>ölçen</a:t>
            </a:r>
            <a:r>
              <a:rPr lang="en-US" dirty="0"/>
              <a:t> GSYİH </a:t>
            </a:r>
            <a:r>
              <a:rPr lang="en-US" dirty="0" err="1"/>
              <a:t>hesaplama</a:t>
            </a:r>
            <a:endParaRPr lang="en-US" dirty="0"/>
          </a:p>
          <a:p>
            <a:r>
              <a:rPr lang="en-US" dirty="0" err="1"/>
              <a:t>metodudur</a:t>
            </a:r>
            <a:r>
              <a:rPr lang="en-US" dirty="0"/>
              <a:t>.</a:t>
            </a:r>
          </a:p>
          <a:p>
            <a:r>
              <a:rPr lang="en-US" dirty="0"/>
              <a:t>2.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Yöntemi</a:t>
            </a:r>
            <a:endParaRPr lang="en-US" dirty="0"/>
          </a:p>
          <a:p>
            <a:r>
              <a:rPr lang="en-US" dirty="0"/>
              <a:t>o </a:t>
            </a:r>
            <a:r>
              <a:rPr lang="en-US" dirty="0" err="1"/>
              <a:t>Nihai</a:t>
            </a:r>
            <a:r>
              <a:rPr lang="en-US" dirty="0"/>
              <a:t> mal ve </a:t>
            </a:r>
            <a:r>
              <a:rPr lang="en-US" dirty="0" err="1"/>
              <a:t>hizmetleri</a:t>
            </a:r>
            <a:r>
              <a:rPr lang="en-US" dirty="0"/>
              <a:t> </a:t>
            </a:r>
            <a:r>
              <a:rPr lang="en-US" dirty="0" err="1"/>
              <a:t>üretirken</a:t>
            </a:r>
            <a:r>
              <a:rPr lang="en-US" dirty="0"/>
              <a:t> </a:t>
            </a:r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faktörleri</a:t>
            </a:r>
            <a:endParaRPr lang="en-US" dirty="0"/>
          </a:p>
          <a:p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gelirleri</a:t>
            </a:r>
            <a:r>
              <a:rPr lang="en-US" dirty="0"/>
              <a:t> (</a:t>
            </a:r>
            <a:r>
              <a:rPr lang="en-US" dirty="0" err="1"/>
              <a:t>ücret</a:t>
            </a:r>
            <a:r>
              <a:rPr lang="en-US" dirty="0"/>
              <a:t>, rant, </a:t>
            </a:r>
            <a:r>
              <a:rPr lang="en-US" dirty="0" err="1"/>
              <a:t>faiz</a:t>
            </a:r>
            <a:r>
              <a:rPr lang="en-US" dirty="0"/>
              <a:t> ve </a:t>
            </a:r>
            <a:r>
              <a:rPr lang="en-US" dirty="0" err="1"/>
              <a:t>kârlar</a:t>
            </a:r>
            <a:r>
              <a:rPr lang="en-US" dirty="0"/>
              <a:t>)</a:t>
            </a:r>
          </a:p>
          <a:p>
            <a:r>
              <a:rPr lang="en-US" dirty="0" err="1"/>
              <a:t>ölçen</a:t>
            </a:r>
            <a:r>
              <a:rPr lang="en-US" dirty="0"/>
              <a:t> GSYİH </a:t>
            </a:r>
            <a:r>
              <a:rPr lang="en-US" dirty="0" err="1"/>
              <a:t>hesaplama</a:t>
            </a:r>
            <a:r>
              <a:rPr lang="en-US" dirty="0"/>
              <a:t> </a:t>
            </a:r>
            <a:r>
              <a:rPr lang="en-US" dirty="0" err="1"/>
              <a:t>metodudur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05909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{0B82919C-DC61-4B3E-AE51-7B9C09AB1396}tf02900743</Template>
  <TotalTime>25</TotalTime>
  <Words>580</Words>
  <Application>Microsoft Office PowerPoint</Application>
  <PresentationFormat>Widescreen</PresentationFormat>
  <Paragraphs>72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Garamond</vt:lpstr>
      <vt:lpstr>Organic</vt:lpstr>
      <vt:lpstr>Temel Kavramlar II</vt:lpstr>
      <vt:lpstr>Gelir Muhasebesi ve Toplam Üretim</vt:lpstr>
      <vt:lpstr>Ulusal Üretim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Kavramlar II</dc:title>
  <dc:creator>Umut Öneş</dc:creator>
  <cp:lastModifiedBy>Umut Öneş</cp:lastModifiedBy>
  <cp:revision>2</cp:revision>
  <dcterms:created xsi:type="dcterms:W3CDTF">2020-01-23T10:46:41Z</dcterms:created>
  <dcterms:modified xsi:type="dcterms:W3CDTF">2020-01-23T11:11:45Z</dcterms:modified>
</cp:coreProperties>
</file>