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840" y="1016000"/>
            <a:ext cx="10942955" cy="3001010"/>
          </a:xfrm>
        </p:spPr>
        <p:txBody>
          <a:bodyPr/>
          <a:p>
            <a:r>
              <a:rPr lang="en-US" sz="4400" b="1">
                <a:solidFill>
                  <a:schemeClr val="tx1"/>
                </a:solidFill>
                <a:sym typeface="+mn-ea"/>
              </a:rPr>
              <a:t>Konaklama İşletmelerinde Finansal Yönetim</a:t>
            </a:r>
            <a:endParaRPr lang="en-US" sz="4400" b="1">
              <a:solidFill>
                <a:schemeClr val="tx1"/>
              </a:solidFill>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Dönem Sonu Anüitelerin Bugünkü Değeri</a:t>
            </a:r>
            <a:br>
              <a:rPr lang="en-US" sz="2800" b="1">
                <a:solidFill>
                  <a:srgbClr val="FF0000"/>
                </a:solidFill>
                <a:latin typeface="Times New Roman" panose="02020603050405020304" charset="0"/>
              </a:rPr>
            </a:br>
            <a:r>
              <a:rPr lang="en-US" sz="2800" b="1">
                <a:solidFill>
                  <a:srgbClr val="FF0000"/>
                </a:solidFill>
                <a:latin typeface="Times New Roman" panose="02020603050405020304" charset="0"/>
              </a:rPr>
              <a:t> </a:t>
            </a:r>
            <a:endParaRPr lang="en-US" sz="2800" b="1">
              <a:solidFill>
                <a:srgbClr val="FF0000"/>
              </a:solidFill>
              <a:latin typeface="Times New Roman" panose="02020603050405020304" charset="0"/>
            </a:endParaRPr>
          </a:p>
        </p:txBody>
      </p:sp>
      <p:sp>
        <p:nvSpPr>
          <p:cNvPr id="3" name="Content Placeholder 2"/>
          <p:cNvSpPr>
            <a:spLocks noGrp="1"/>
          </p:cNvSpPr>
          <p:nvPr>
            <p:ph sz="half" idx="1"/>
          </p:nvPr>
        </p:nvSpPr>
        <p:spPr>
          <a:xfrm>
            <a:off x="50800" y="1174750"/>
            <a:ext cx="12131040" cy="5511165"/>
          </a:xfrm>
        </p:spPr>
        <p:txBody>
          <a:bodyPr/>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Her yılsonunda yatırılan veya alınan eşit tutarların bugünkü değeri   ise aşağıdaki şekilde hesaplamaktadır.</a:t>
            </a:r>
            <a:endParaRPr lang="en-US" sz="2400" b="1">
              <a:solidFill>
                <a:srgbClr val="FF0000"/>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255520" y="2858770"/>
            <a:ext cx="5403215" cy="32448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31750" y="15240"/>
            <a:ext cx="12326620" cy="6824345"/>
          </a:xfrm>
        </p:spPr>
        <p:txBody>
          <a:bodyPr/>
          <a:p>
            <a:pPr marL="0" indent="0">
              <a:buNone/>
            </a:pPr>
            <a:r>
              <a:rPr lang="tr-TR" altLang="en-US" sz="2400" b="1">
                <a:solidFill>
                  <a:srgbClr val="FF0000"/>
                </a:solidFill>
                <a:latin typeface="Times New Roman" panose="02020603050405020304" charset="0"/>
              </a:rPr>
              <a:t>   4 yıl boyunca her yılsonu itibariyle elde edilen 100.000 TL nin % 30 faiz oranı ile bugünkü değerini hesaplayınız.</a:t>
            </a:r>
            <a:endParaRPr lang="tr-TR" altLang="en-US" sz="24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T = 100.000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r = 0.30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t = 4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FB = ?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p:txBody>
      </p:sp>
      <p:pic>
        <p:nvPicPr>
          <p:cNvPr id="8" name="Content Placeholder 7"/>
          <p:cNvPicPr>
            <a:picLocks noChangeAspect="1"/>
          </p:cNvPicPr>
          <p:nvPr>
            <p:ph sz="half" idx="2"/>
          </p:nvPr>
        </p:nvPicPr>
        <p:blipFill>
          <a:blip r:embed="rId1"/>
          <a:stretch>
            <a:fillRect/>
          </a:stretch>
        </p:blipFill>
        <p:spPr>
          <a:xfrm>
            <a:off x="3087370" y="3192780"/>
            <a:ext cx="5485765" cy="351409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Dönem Başı Anüitelerin Gelecek Değeri</a:t>
            </a:r>
            <a:endParaRPr lang="en-US" sz="2800" b="1">
              <a:solidFill>
                <a:srgbClr val="FF0000"/>
              </a:solidFill>
              <a:latin typeface="Times New Roman" panose="02020603050405020304" charset="0"/>
            </a:endParaRPr>
          </a:p>
        </p:txBody>
      </p:sp>
      <p:sp>
        <p:nvSpPr>
          <p:cNvPr id="5" name="Content Placeholder 4"/>
          <p:cNvSpPr>
            <a:spLocks noGrp="1"/>
          </p:cNvSpPr>
          <p:nvPr>
            <p:ph sz="half" idx="1"/>
          </p:nvPr>
        </p:nvSpPr>
        <p:spPr/>
        <p:txBody>
          <a:bodyPr/>
          <a:p>
            <a:pPr marL="0" indent="0">
              <a:buNone/>
            </a:pPr>
            <a:r>
              <a:rPr lang="tr-TR" altLang="en-US" sz="2800" b="1">
                <a:solidFill>
                  <a:srgbClr val="FF0000"/>
                </a:solidFill>
                <a:effectLst>
                  <a:outerShdw blurRad="38100" dist="38100" dir="2700000" algn="tl">
                    <a:srgbClr val="000000">
                      <a:alpha val="43137"/>
                    </a:srgbClr>
                  </a:outerShdw>
                </a:effectLst>
                <a:latin typeface="Times New Roman" panose="02020603050405020304" charset="0"/>
              </a:rPr>
              <a:t>      </a:t>
            </a:r>
            <a:endParaRPr lang="tr-TR" altLang="en-US" sz="2800" b="1">
              <a:solidFill>
                <a:srgbClr val="FF0000"/>
              </a:solidFill>
              <a:effectLst>
                <a:outerShdw blurRad="38100" dist="38100" dir="2700000" algn="tl">
                  <a:srgbClr val="000000">
                    <a:alpha val="43137"/>
                  </a:srgbClr>
                </a:outerShdw>
              </a:effectLst>
              <a:latin typeface="Times New Roman" panose="02020603050405020304" charset="0"/>
            </a:endParaRPr>
          </a:p>
        </p:txBody>
      </p:sp>
      <p:sp>
        <p:nvSpPr>
          <p:cNvPr id="8" name="Text Box 7"/>
          <p:cNvSpPr txBox="1"/>
          <p:nvPr/>
        </p:nvSpPr>
        <p:spPr>
          <a:xfrm>
            <a:off x="36830" y="1019175"/>
            <a:ext cx="12118340" cy="1260475"/>
          </a:xfrm>
          <a:prstGeom prst="rect">
            <a:avLst/>
          </a:prstGeom>
          <a:noFill/>
        </p:spPr>
        <p:txBody>
          <a:bodyPr wrap="square" rtlCol="0" anchor="t">
            <a:spAutoFit/>
          </a:bodyPr>
          <a:p>
            <a:r>
              <a:rPr lang="tr-TR" altLang="en-US" sz="2800" b="1">
                <a:solidFill>
                  <a:srgbClr val="FF0000"/>
                </a:solidFill>
                <a:latin typeface="Times New Roman" panose="02020603050405020304" charset="0"/>
              </a:rPr>
              <a:t>        </a:t>
            </a: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Anüite hesaplamalarında eşit aralıklarla yapılan eşit ödemeler her </a:t>
            </a:r>
            <a:endParaRPr lang="en-US" sz="2400" b="1">
              <a:solidFill>
                <a:srgbClr val="FF0000"/>
              </a:solidFill>
              <a:latin typeface="Times New Roman" panose="02020603050405020304" charset="0"/>
            </a:endParaRPr>
          </a:p>
          <a:p>
            <a:r>
              <a:rPr lang="en-US" sz="2400" b="1">
                <a:solidFill>
                  <a:srgbClr val="FF0000"/>
                </a:solidFill>
                <a:latin typeface="Times New Roman" panose="02020603050405020304" charset="0"/>
              </a:rPr>
              <a:t>         dönemin başı itibariyle yapılıyorsa buna “peşin anüite” denir. Buna göre söz konusu değerin hesaplanmasında aşağıdaki formül kullanılır.</a:t>
            </a:r>
            <a:endParaRPr lang="en-US" sz="2400" b="1">
              <a:solidFill>
                <a:srgbClr val="FF0000"/>
              </a:solidFill>
              <a:latin typeface="Times New Roman" panose="02020603050405020304" charset="0"/>
            </a:endParaRPr>
          </a:p>
        </p:txBody>
      </p:sp>
      <p:pic>
        <p:nvPicPr>
          <p:cNvPr id="9" name="Content Placeholder 8"/>
          <p:cNvPicPr>
            <a:picLocks noChangeAspect="1"/>
          </p:cNvPicPr>
          <p:nvPr>
            <p:ph sz="half" idx="2"/>
          </p:nvPr>
        </p:nvPicPr>
        <p:blipFill>
          <a:blip r:embed="rId1"/>
          <a:stretch>
            <a:fillRect/>
          </a:stretch>
        </p:blipFill>
        <p:spPr>
          <a:xfrm>
            <a:off x="3068320" y="2525395"/>
            <a:ext cx="4410710" cy="1807845"/>
          </a:xfrm>
          <a:prstGeom prst="rect">
            <a:avLst/>
          </a:prstGeom>
        </p:spPr>
      </p:pic>
      <p:sp>
        <p:nvSpPr>
          <p:cNvPr id="10" name="Text Box 9"/>
          <p:cNvSpPr txBox="1"/>
          <p:nvPr/>
        </p:nvSpPr>
        <p:spPr>
          <a:xfrm>
            <a:off x="36830" y="4789805"/>
            <a:ext cx="11911330" cy="1568450"/>
          </a:xfrm>
          <a:prstGeom prst="rect">
            <a:avLst/>
          </a:prstGeom>
          <a:noFill/>
        </p:spPr>
        <p:txBody>
          <a:bodyPr wrap="square" rtlCol="0" anchor="t">
            <a:spAutoFit/>
          </a:bodyPr>
          <a:p>
            <a:r>
              <a:rPr lang="en-US" sz="2400" b="1">
                <a:solidFill>
                  <a:schemeClr val="tx1"/>
                </a:solidFill>
                <a:latin typeface="Times New Roman" panose="02020603050405020304" charset="0"/>
              </a:rPr>
              <a:t>FG = Anüitenin (t) dönem başındaki gelecek değeri (= Peşin anüite)</a:t>
            </a:r>
            <a:endParaRPr lang="en-US" sz="2400" b="1">
              <a:solidFill>
                <a:schemeClr val="tx1"/>
              </a:solidFill>
              <a:latin typeface="Times New Roman" panose="02020603050405020304" charset="0"/>
            </a:endParaRPr>
          </a:p>
          <a:p>
            <a:r>
              <a:rPr lang="en-US" sz="2400" b="1">
                <a:solidFill>
                  <a:schemeClr val="tx1"/>
                </a:solidFill>
                <a:latin typeface="Times New Roman" panose="02020603050405020304" charset="0"/>
              </a:rPr>
              <a:t> T = Eşit aralıklarla yatırılan eşit para tutarları </a:t>
            </a:r>
            <a:endParaRPr lang="en-US" sz="2400" b="1">
              <a:solidFill>
                <a:schemeClr val="tx1"/>
              </a:solidFill>
              <a:latin typeface="Times New Roman" panose="02020603050405020304" charset="0"/>
            </a:endParaRPr>
          </a:p>
          <a:p>
            <a:r>
              <a:rPr lang="en-US" sz="2400" b="1">
                <a:solidFill>
                  <a:schemeClr val="tx1"/>
                </a:solidFill>
                <a:latin typeface="Times New Roman" panose="02020603050405020304" charset="0"/>
              </a:rPr>
              <a:t>r = faiz oranı </a:t>
            </a:r>
            <a:endParaRPr lang="en-US" sz="2400" b="1">
              <a:solidFill>
                <a:schemeClr val="tx1"/>
              </a:solidFill>
              <a:latin typeface="Times New Roman" panose="02020603050405020304" charset="0"/>
            </a:endParaRPr>
          </a:p>
          <a:p>
            <a:r>
              <a:rPr lang="en-US" sz="2400" b="1">
                <a:solidFill>
                  <a:schemeClr val="tx1"/>
                </a:solidFill>
                <a:latin typeface="Times New Roman" panose="02020603050405020304" charset="0"/>
              </a:rPr>
              <a:t>t = dönem sayıs</a:t>
            </a:r>
            <a:r>
              <a:rPr lang="tr-TR" altLang="en-US" sz="2400" b="1">
                <a:solidFill>
                  <a:schemeClr val="tx1"/>
                </a:solidFill>
                <a:latin typeface="Times New Roman" panose="02020603050405020304" charset="0"/>
              </a:rPr>
              <a:t>ı</a:t>
            </a:r>
            <a:endParaRPr lang="tr-TR" altLang="en-US" sz="2400" b="1">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36830" y="15240"/>
            <a:ext cx="12158345" cy="6810375"/>
          </a:xfrm>
        </p:spPr>
        <p:txBody>
          <a:bodyPr/>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Bir yatırıma %14 faiz üzerinden, her yılbaşında 5 yıl boyunca 100.000 TL yatırırsa 5. yılın sonundaki yatırım tutarı ne kadar olur?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T = 100.000 </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r = 0.14 </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t = 5</a:t>
            </a:r>
            <a:endParaRPr lang="en-US" sz="2800" b="1">
              <a:solidFill>
                <a:srgbClr val="FF0000"/>
              </a:solidFill>
              <a:latin typeface="Times New Roman" panose="02020603050405020304" charset="0"/>
            </a:endParaRPr>
          </a:p>
        </p:txBody>
      </p:sp>
      <p:pic>
        <p:nvPicPr>
          <p:cNvPr id="8" name="Content Placeholder 7"/>
          <p:cNvPicPr>
            <a:picLocks noChangeAspect="1"/>
          </p:cNvPicPr>
          <p:nvPr>
            <p:ph sz="half" idx="2"/>
          </p:nvPr>
        </p:nvPicPr>
        <p:blipFill>
          <a:blip r:embed="rId1"/>
          <a:stretch>
            <a:fillRect/>
          </a:stretch>
        </p:blipFill>
        <p:spPr>
          <a:xfrm>
            <a:off x="2338705" y="3291840"/>
            <a:ext cx="6286500" cy="324104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Dönem Başı Anüitelerin Bugünkü Değeri</a:t>
            </a:r>
            <a:endParaRPr lang="en-US" sz="2800" b="1">
              <a:solidFill>
                <a:srgbClr val="FF0000"/>
              </a:solidFill>
              <a:latin typeface="Times New Roman" panose="02020603050405020304" charset="0"/>
            </a:endParaRPr>
          </a:p>
        </p:txBody>
      </p:sp>
      <p:sp>
        <p:nvSpPr>
          <p:cNvPr id="3" name="Content Placeholder 2"/>
          <p:cNvSpPr>
            <a:spLocks noGrp="1"/>
          </p:cNvSpPr>
          <p:nvPr>
            <p:ph sz="half" idx="1"/>
          </p:nvPr>
        </p:nvSpPr>
        <p:spPr>
          <a:xfrm>
            <a:off x="37465" y="1174750"/>
            <a:ext cx="12117070" cy="5553075"/>
          </a:xfrm>
        </p:spPr>
        <p:txBody>
          <a:bodyPr/>
          <a:p>
            <a:pPr marL="0" indent="0">
              <a:buNone/>
            </a:pPr>
            <a:r>
              <a:rPr lang="tr-TR" altLang="en-US" sz="2800" b="1">
                <a:solidFill>
                  <a:srgbClr val="FF0000"/>
                </a:solidFill>
                <a:latin typeface="Times New Roman" panose="02020603050405020304" charset="0"/>
              </a:rPr>
              <a:t>     </a:t>
            </a:r>
            <a:r>
              <a:rPr lang="tr-TR" altLang="en-US" sz="2400" b="1">
                <a:solidFill>
                  <a:srgbClr val="FF0000"/>
                </a:solidFill>
                <a:latin typeface="Times New Roman" panose="02020603050405020304" charset="0"/>
              </a:rPr>
              <a:t>Her dönem başında eşit aralıklarla ödenen veya alınan eşit taksitlerin  bugünkü değerinin hesaplanmasında ise aşağıdaki formül kullanılmaktadır.</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p:txBody>
      </p:sp>
      <p:pic>
        <p:nvPicPr>
          <p:cNvPr id="6" name="Content Placeholder 5"/>
          <p:cNvPicPr>
            <a:picLocks noChangeAspect="1"/>
          </p:cNvPicPr>
          <p:nvPr>
            <p:ph sz="half" idx="2"/>
          </p:nvPr>
        </p:nvPicPr>
        <p:blipFill>
          <a:blip r:embed="rId1"/>
          <a:stretch>
            <a:fillRect/>
          </a:stretch>
        </p:blipFill>
        <p:spPr>
          <a:xfrm>
            <a:off x="3054985" y="3159760"/>
            <a:ext cx="4598035" cy="205676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5080" y="-40005"/>
            <a:ext cx="12214860" cy="6893560"/>
          </a:xfrm>
        </p:spPr>
        <p:txBody>
          <a:bodyPr/>
          <a:p>
            <a:pPr marL="0" indent="0">
              <a:buNone/>
            </a:pPr>
            <a:r>
              <a:rPr lang="tr-TR" altLang="en-US" sz="2800" b="1">
                <a:solidFill>
                  <a:srgbClr val="FF0000"/>
                </a:solidFill>
                <a:latin typeface="Times New Roman" panose="02020603050405020304" charset="0"/>
              </a:rPr>
              <a:t>  </a:t>
            </a:r>
            <a:r>
              <a:rPr lang="tr-TR" altLang="en-US" sz="2400" b="1">
                <a:solidFill>
                  <a:srgbClr val="FF0000"/>
                </a:solidFill>
                <a:latin typeface="Times New Roman" panose="02020603050405020304" charset="0"/>
              </a:rPr>
              <a:t>5 yıl boyunca her yılın başında 100.000 TL bankaya yatırılırsa yıllık % 20 faiz oranı üzerinden bu ödemelerin bugünkü değeri kaç olur?</a:t>
            </a:r>
            <a:endParaRPr lang="tr-TR" altLang="en-US" sz="24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T = 100.000 TL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t = 5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r = 0.20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FB =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 Çözüm:</a:t>
            </a:r>
            <a:endParaRPr lang="tr-TR" altLang="en-US" sz="2800" b="1">
              <a:solidFill>
                <a:srgbClr val="FF0000"/>
              </a:solidFill>
              <a:latin typeface="Times New Roman" panose="02020603050405020304" charset="0"/>
            </a:endParaRPr>
          </a:p>
        </p:txBody>
      </p:sp>
      <p:pic>
        <p:nvPicPr>
          <p:cNvPr id="8" name="Content Placeholder 7"/>
          <p:cNvPicPr>
            <a:picLocks noChangeAspect="1"/>
          </p:cNvPicPr>
          <p:nvPr>
            <p:ph sz="half" idx="2"/>
          </p:nvPr>
        </p:nvPicPr>
        <p:blipFill>
          <a:blip r:embed="rId1"/>
          <a:stretch>
            <a:fillRect/>
          </a:stretch>
        </p:blipFill>
        <p:spPr>
          <a:xfrm>
            <a:off x="2794000" y="3980815"/>
            <a:ext cx="5289550" cy="26225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6" name="Content Placeholder 5"/>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145" y="162560"/>
            <a:ext cx="12158345" cy="582930"/>
          </a:xfrm>
        </p:spPr>
        <p:txBody>
          <a:bodyPr/>
          <a:p>
            <a:pPr algn="ctr"/>
            <a:r>
              <a:rPr lang="en-US" sz="2800" b="1">
                <a:solidFill>
                  <a:srgbClr val="FF0000"/>
                </a:solidFill>
                <a:latin typeface="Times New Roman" panose="02020603050405020304" charset="0"/>
              </a:rPr>
              <a:t>Bileşik Faiz Hesaplamaları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7780" y="839470"/>
            <a:ext cx="12157710" cy="5999480"/>
          </a:xfrm>
        </p:spPr>
        <p:txBody>
          <a:bodyPr/>
          <a:p>
            <a:pPr marL="0" indent="0">
              <a:buNone/>
            </a:pPr>
            <a:r>
              <a:rPr lang="en-US" sz="2400">
                <a:latin typeface="Times New Roman" panose="02020603050405020304" charset="0"/>
              </a:rPr>
              <a:t>Anapara birden fazla dönemde kazanırsa başka bir deyişle bir dönem kazandığı faiz, anaparaya eklenip tekrar bir sonraki dönem faiz kazanmaya başlarsa, bu durumda bileşik faizden söz edilir.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Bileşik faiz, yılsonunda kazanılan faizin çekilmediği sürece, anaparaya eklenerek,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anapara + faiz üzerinden faiz hesaplanmasıdır.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Bileşik faiz hesaplanmaları ile basit faiz hesaplamalarında olduğu gibi belirli bir miktar paranın belirli bir süre sonundaki değerini (gelecekteki değerini) hesaplamak mümkün bulunmaktadır. Bunun aksi olarak ise gelecekteki değeri üzerinden bugünkü değeri de hesaplanabilir.</a:t>
            </a:r>
            <a:endParaRPr lang="en-US" sz="2400">
              <a:solidFill>
                <a:schemeClr val="tx1"/>
              </a:solidFill>
              <a:latin typeface="Times New Roman" panose="02020603050405020304" charset="0"/>
            </a:endParaRPr>
          </a:p>
          <a:p>
            <a:pPr marL="0" indent="0">
              <a:buNone/>
            </a:pPr>
            <a:r>
              <a:rPr lang="en-US" sz="2800" b="1">
                <a:solidFill>
                  <a:srgbClr val="FF0000"/>
                </a:solidFill>
                <a:latin typeface="Times New Roman" panose="02020603050405020304" charset="0"/>
              </a:rPr>
              <a:t> </a:t>
            </a:r>
            <a:endParaRPr lang="en-US" sz="2800" b="1">
              <a:solidFill>
                <a:srgbClr val="FF0000"/>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2700"/>
            <a:ext cx="12188190" cy="6795770"/>
          </a:xfrm>
        </p:spPr>
        <p:txBody>
          <a:bodyPr/>
          <a:p>
            <a:pPr marL="0" indent="0">
              <a:buNone/>
            </a:pPr>
            <a:r>
              <a:rPr lang="tr-TR" altLang="en-US" sz="2800" b="1">
                <a:solidFill>
                  <a:srgbClr val="FF0000"/>
                </a:solidFill>
                <a:latin typeface="Times New Roman" panose="02020603050405020304" charset="0"/>
              </a:rPr>
              <a:t>     </a:t>
            </a:r>
            <a:endParaRPr lang="tr-TR" altLang="en-US" sz="2800" b="1">
              <a:solidFill>
                <a:srgbClr val="FF0000"/>
              </a:solidFill>
              <a:latin typeface="Times New Roman" panose="02020603050405020304" charset="0"/>
            </a:endParaRPr>
          </a:p>
          <a:p>
            <a:pPr marL="0" indent="0" algn="l">
              <a:buNone/>
            </a:pPr>
            <a:r>
              <a:rPr lang="tr-TR" altLang="en-US" sz="2800" b="1">
                <a:solidFill>
                  <a:srgbClr val="FF0000"/>
                </a:solidFill>
                <a:latin typeface="Times New Roman" panose="02020603050405020304" charset="0"/>
              </a:rPr>
              <a:t>  </a:t>
            </a:r>
            <a:r>
              <a:rPr lang="en-US" sz="2800" b="1">
                <a:solidFill>
                  <a:srgbClr val="FF0000"/>
                </a:solidFill>
                <a:latin typeface="Times New Roman" panose="02020603050405020304" charset="0"/>
              </a:rPr>
              <a:t>Bileşik faiz hesaplamalarında,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a:t>
            </a:r>
            <a:r>
              <a:rPr lang="en-US" sz="2800" b="1">
                <a:solidFill>
                  <a:schemeClr val="tx1"/>
                </a:solidFill>
                <a:latin typeface="Times New Roman" panose="02020603050405020304" charset="0"/>
              </a:rPr>
              <a:t>A = Anapara </a:t>
            </a:r>
            <a:endParaRPr lang="en-US" sz="2800" b="1">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F= Bileşik Değer (devre sonundaki değeri)</a:t>
            </a:r>
            <a:endParaRPr lang="en-US" sz="2800" b="1">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 t = devre sayısı (yıl sayısı)</a:t>
            </a:r>
            <a:endParaRPr lang="en-US" sz="2800" b="1">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 r = Devre faiz oranı (yıllık) </a:t>
            </a:r>
            <a:endParaRPr lang="en-US" sz="2800" b="1">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 F = A (1 + r)t</a:t>
            </a:r>
            <a:endParaRPr lang="en-US" sz="2800" b="1">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60960" y="15875"/>
            <a:ext cx="12200890" cy="6810375"/>
          </a:xfrm>
        </p:spPr>
        <p:txBody>
          <a:bodyPr/>
          <a:p>
            <a:pPr marL="0" indent="0">
              <a:buNone/>
            </a:pPr>
            <a:r>
              <a:rPr lang="tr-TR" altLang="en-US" sz="2400" b="1">
                <a:solidFill>
                  <a:srgbClr val="FF0000"/>
                </a:solidFill>
                <a:latin typeface="Times New Roman" panose="02020603050405020304" charset="0"/>
              </a:rPr>
              <a:t>Bankaya yatırılan 1.000 TL’nin %40 faiz ile 3 yılın sonundaki değerini  hesaplayınız. </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1649730" y="1833245"/>
            <a:ext cx="6574790" cy="442087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810" y="99060"/>
            <a:ext cx="12186920" cy="6726555"/>
          </a:xfrm>
        </p:spPr>
        <p:txBody>
          <a:bodyPr/>
          <a:p>
            <a:pPr marL="0" indent="0">
              <a:buNone/>
            </a:pPr>
            <a:r>
              <a:rPr lang="en-US" sz="2400">
                <a:latin typeface="Times New Roman" panose="02020603050405020304" charset="0"/>
              </a:rPr>
              <a:t>Yukarıdaki örnekte yer alan sayısal veriler doğrultusunda aynı miktardaki tutar (1.000 –TL), faiz oranı (% 40) ve süre (3 yıl) ile basit faize yatırılsaydı, sürenin sonunda elde edilecek faize ilişkin hesaplamalar aşağıdaki gibi olur: </a:t>
            </a:r>
            <a:endParaRPr lang="tr-TR" altLang="en-US" sz="2400">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F = A [1 + (r x t)]</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F = 1.000 [1 + (0.40 x 3)]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F = 1.000 x 2.2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F = 2.200 TL</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Basit faiz ile bileşik faiz hesaplamaları sonucunda elde edilen veriler doğrultusunda, faiz oranlarının yüksekliği ve vadenin yapısına bağlı olarak elde edilecek faiz gelirlerinde farklılıklar oluşmaktadır.</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 </a:t>
            </a:r>
            <a:endParaRPr lang="tr-TR" alt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64770" y="29210"/>
            <a:ext cx="12172315" cy="6782435"/>
          </a:xfrm>
        </p:spPr>
        <p:txBody>
          <a:bodyPr/>
          <a:p>
            <a:pPr marL="0" indent="0">
              <a:buNone/>
            </a:pPr>
            <a:r>
              <a:rPr lang="tr-TR" altLang="en-US" sz="2400" b="1">
                <a:solidFill>
                  <a:srgbClr val="FF0000"/>
                </a:solidFill>
                <a:latin typeface="Times New Roman" panose="02020603050405020304" charset="0"/>
              </a:rPr>
              <a:t>4 yıl sonra 4.000.000 TL olacak paranın yıllık % 40 bileşik faiz oranı ile  şimdiki değeri ne kadardır? </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129790" y="2484120"/>
            <a:ext cx="7360285" cy="43275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64770"/>
            <a:ext cx="12075795" cy="736600"/>
          </a:xfrm>
        </p:spPr>
        <p:txBody>
          <a:bodyPr/>
          <a:p>
            <a:pPr algn="ctr"/>
            <a:r>
              <a:rPr lang="en-US" sz="2800" b="1">
                <a:solidFill>
                  <a:srgbClr val="FF0000"/>
                </a:solidFill>
                <a:latin typeface="Times New Roman" panose="02020603050405020304" charset="0"/>
              </a:rPr>
              <a:t>Anüite Hesaplamaları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1435" y="895985"/>
            <a:ext cx="12159615" cy="5901690"/>
          </a:xfrm>
        </p:spPr>
        <p:txBody>
          <a:bodyPr/>
          <a:p>
            <a:pPr marL="0" indent="0">
              <a:buNone/>
            </a:pPr>
            <a:r>
              <a:rPr lang="en-US" sz="2400">
                <a:latin typeface="Times New Roman" panose="02020603050405020304" charset="0"/>
              </a:rPr>
              <a:t>Basit ve bileşik faiz hesaplamalarının dışında paranın zaman değeri ile ilgili bir diğer hesaplama şekli ise anüite hesaplamalarıdır.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800">
              <a:latin typeface="Times New Roman" panose="02020603050405020304" charset="0"/>
            </a:endParaRPr>
          </a:p>
          <a:p>
            <a:pPr marL="0" indent="0">
              <a:buNone/>
            </a:pPr>
            <a:r>
              <a:rPr lang="en-US" sz="2800">
                <a:latin typeface="Times New Roman" panose="02020603050405020304" charset="0"/>
              </a:rPr>
              <a:t>  </a:t>
            </a:r>
            <a:r>
              <a:rPr lang="en-US" sz="2800" b="1">
                <a:latin typeface="Times New Roman" panose="02020603050405020304" charset="0"/>
              </a:rPr>
              <a:t>Anüite,</a:t>
            </a:r>
            <a:r>
              <a:rPr lang="en-US" sz="2800" b="1">
                <a:solidFill>
                  <a:srgbClr val="FF0000"/>
                </a:solidFill>
                <a:latin typeface="Times New Roman" panose="02020603050405020304" charset="0"/>
              </a:rPr>
              <a:t> belirli bir zaman içerisinde, eşit aralıklarla verilen veya alınan eşit ödemeler serisi olarak tanımlanmaktadır.</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Anüite hesaplamaları ile ilgili iki temel şart bulunmaktadır. Bunlar;</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 Ödemelerin ve ödeme aralıklarının eşit olması,</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 Vade süresince faiz oranın sabit kalmasıdır.</a:t>
            </a:r>
            <a:endParaRPr lang="en-US" sz="2800" b="1">
              <a:solidFill>
                <a:srgbClr val="FF0000"/>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12065"/>
            <a:ext cx="12146280" cy="6866255"/>
          </a:xfrm>
        </p:spPr>
        <p:txBody>
          <a:bodyPr/>
          <a:p>
            <a:pPr marL="0" indent="0">
              <a:buNone/>
            </a:pPr>
            <a:r>
              <a:rPr lang="en-US" sz="2400">
                <a:latin typeface="Times New Roman" panose="02020603050405020304" charset="0"/>
              </a:rPr>
              <a:t>Anüiteler, ödeme serisinin başlama noktasına göre ikiye ayrılmaktadır: </a:t>
            </a:r>
            <a:endParaRPr lang="en-US" sz="2400">
              <a:latin typeface="Times New Roman" panose="02020603050405020304" charset="0"/>
            </a:endParaRPr>
          </a:p>
          <a:p>
            <a:pPr marL="0" indent="0">
              <a:buNone/>
            </a:pPr>
            <a:r>
              <a:rPr lang="en-US" sz="2400" b="1">
                <a:latin typeface="Times New Roman" panose="02020603050405020304" charset="0"/>
              </a:rPr>
              <a:t>1. Dönem başı anüiteler, </a:t>
            </a:r>
            <a:endParaRPr lang="en-US" sz="2400" b="1">
              <a:latin typeface="Times New Roman" panose="02020603050405020304" charset="0"/>
            </a:endParaRPr>
          </a:p>
          <a:p>
            <a:pPr marL="0" indent="0">
              <a:buNone/>
            </a:pPr>
            <a:r>
              <a:rPr lang="en-US" sz="2400" b="1">
                <a:latin typeface="Times New Roman" panose="02020603050405020304" charset="0"/>
              </a:rPr>
              <a:t>2. Dönem sonu anüiteler, </a:t>
            </a:r>
            <a:endParaRPr lang="en-US" sz="2400" b="1">
              <a:latin typeface="Times New Roman" panose="02020603050405020304" charset="0"/>
            </a:endParaRPr>
          </a:p>
          <a:p>
            <a:pPr marL="0" indent="0">
              <a:buNone/>
            </a:pPr>
            <a:r>
              <a:rPr lang="en-US" sz="2400">
                <a:latin typeface="Times New Roman" panose="02020603050405020304" charset="0"/>
              </a:rPr>
              <a:t>Anüitelere örnek olarak,  kira ödemeleri veya kredi taksitleri gösterilebilir.</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Dönem Sonu Anüitelerin Gelecek Değeri</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 Her devre sonu alınacak veya verilecek eşit taksitlerin belirli bir süre sonunda ulaşacağı değerin hesaplanmasında kullanılacak hesaplama yöntemi aşağıda olduğu gibidir. </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b="1">
                <a:solidFill>
                  <a:schemeClr val="tx1"/>
                </a:solidFill>
                <a:latin typeface="Times New Roman" panose="02020603050405020304" charset="0"/>
              </a:rPr>
              <a:t>FG = Anüitenin dönem sonundaki gelecek değeri </a:t>
            </a:r>
            <a:endParaRPr lang="en-US" sz="2400" b="1">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T</a:t>
            </a:r>
            <a:r>
              <a:rPr lang="en-US" sz="2400" b="1">
                <a:solidFill>
                  <a:schemeClr val="tx1"/>
                </a:solidFill>
                <a:latin typeface="Times New Roman" panose="02020603050405020304" charset="0"/>
              </a:rPr>
              <a:t>= Eşit aralıkla yatırılan eşit para tutarı </a:t>
            </a:r>
            <a:endParaRPr lang="en-US" sz="2400" b="1">
              <a:solidFill>
                <a:schemeClr val="tx1"/>
              </a:solidFill>
              <a:latin typeface="Times New Roman" panose="02020603050405020304" charset="0"/>
            </a:endParaRPr>
          </a:p>
          <a:p>
            <a:pPr marL="0" indent="0" algn="l">
              <a:buNone/>
            </a:pPr>
            <a:r>
              <a:rPr lang="en-US" sz="2400" b="1">
                <a:solidFill>
                  <a:schemeClr val="tx1"/>
                </a:solidFill>
                <a:latin typeface="Times New Roman" panose="02020603050405020304" charset="0"/>
              </a:rPr>
              <a:t>r = Faiz oranı </a:t>
            </a:r>
            <a:endParaRPr lang="en-US" sz="2400" b="1">
              <a:solidFill>
                <a:schemeClr val="tx1"/>
              </a:solidFill>
              <a:latin typeface="Times New Roman" panose="02020603050405020304" charset="0"/>
            </a:endParaRPr>
          </a:p>
          <a:p>
            <a:pPr marL="0" indent="0" algn="l">
              <a:buNone/>
            </a:pPr>
            <a:r>
              <a:rPr lang="en-US" sz="2400" b="1">
                <a:solidFill>
                  <a:schemeClr val="tx1"/>
                </a:solidFill>
                <a:latin typeface="Times New Roman" panose="02020603050405020304" charset="0"/>
              </a:rPr>
              <a:t>t = Dönem sayısı            </a:t>
            </a:r>
            <a:endParaRPr lang="en-US" sz="2400" b="1">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Fg=</a:t>
            </a:r>
            <a:r>
              <a:rPr lang="tr-TR" altLang="en-US" sz="2400" b="1" u="sng">
                <a:solidFill>
                  <a:schemeClr val="tx1"/>
                </a:solidFill>
                <a:latin typeface="Times New Roman" panose="02020603050405020304" charset="0"/>
              </a:rPr>
              <a:t>T</a:t>
            </a:r>
            <a:r>
              <a:rPr lang="en-US" sz="2400" b="1" u="sng">
                <a:solidFill>
                  <a:schemeClr val="tx1"/>
                </a:solidFill>
                <a:latin typeface="Times New Roman" panose="02020603050405020304" charset="0"/>
              </a:rPr>
              <a:t>(1 r)</a:t>
            </a:r>
            <a:r>
              <a:rPr lang="tr-TR" altLang="en-US" sz="2400" b="1" u="sng">
                <a:solidFill>
                  <a:schemeClr val="tx1"/>
                </a:solidFill>
                <a:latin typeface="Times New Roman" panose="02020603050405020304" charset="0"/>
              </a:rPr>
              <a:t>t -</a:t>
            </a:r>
            <a:r>
              <a:rPr lang="en-US" sz="2400" b="1" u="sng">
                <a:solidFill>
                  <a:schemeClr val="tx1"/>
                </a:solidFill>
                <a:latin typeface="Times New Roman" panose="02020603050405020304" charset="0"/>
              </a:rPr>
              <a:t>1</a:t>
            </a:r>
            <a:endParaRPr lang="en-US" sz="2400" b="1" u="sng">
              <a:solidFill>
                <a:schemeClr val="tx1"/>
              </a:solidFill>
              <a:latin typeface="Times New Roman" panose="02020603050405020304" charset="0"/>
            </a:endParaRPr>
          </a:p>
          <a:p>
            <a:pPr marL="0" indent="0" algn="l">
              <a:buNone/>
            </a:pPr>
            <a:r>
              <a:rPr lang="en-US" sz="2400" b="1">
                <a:solidFill>
                  <a:schemeClr val="tx1"/>
                </a:solidFill>
                <a:latin typeface="Times New Roman" panose="02020603050405020304" charset="0"/>
              </a:rPr>
              <a:t>              </a:t>
            </a:r>
            <a:r>
              <a:rPr lang="tr-TR" altLang="en-US" sz="2400" b="1">
                <a:solidFill>
                  <a:schemeClr val="tx1"/>
                </a:solidFill>
                <a:latin typeface="Times New Roman" panose="02020603050405020304" charset="0"/>
              </a:rPr>
              <a:t>r</a:t>
            </a:r>
            <a:endParaRPr lang="tr-TR" altLang="en-US" sz="2400" b="1">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Content Placeholder 3"/>
          <p:cNvSpPr/>
          <p:nvPr>
            <p:ph sz="half" idx="1"/>
          </p:nvPr>
        </p:nvSpPr>
        <p:spPr>
          <a:xfrm>
            <a:off x="-19050" y="-12065"/>
            <a:ext cx="12200890" cy="6795770"/>
          </a:xfrm>
        </p:spPr>
        <p:txBody>
          <a:bodyPr/>
          <a:p>
            <a:pPr marL="0" indent="0">
              <a:buNone/>
            </a:pPr>
            <a:r>
              <a:rPr lang="tr-TR" altLang="en-US" sz="2400" b="1">
                <a:solidFill>
                  <a:srgbClr val="FF0000"/>
                </a:solidFill>
                <a:latin typeface="Times New Roman" panose="02020603050405020304" charset="0"/>
              </a:rPr>
              <a:t>Bir yatırım için %50 faiz ile yılsonlarında olmak üzere 4 yıl boyunca,  4.000.000 TL ödemelerde bulunursa, 4. yılın sonunda yatırımın değeri ne olur?</a:t>
            </a:r>
            <a:endParaRPr lang="tr-TR" altLang="en-US" sz="24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T = 4.000.000</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 r = 0.50</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 t = 4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FG = ? </a:t>
            </a: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p:txBody>
      </p:sp>
      <p:pic>
        <p:nvPicPr>
          <p:cNvPr id="6" name="Content Placeholder 5"/>
          <p:cNvPicPr>
            <a:picLocks noChangeAspect="1"/>
          </p:cNvPicPr>
          <p:nvPr>
            <p:ph sz="half" idx="2"/>
          </p:nvPr>
        </p:nvPicPr>
        <p:blipFill>
          <a:blip r:embed="rId1"/>
          <a:stretch>
            <a:fillRect/>
          </a:stretch>
        </p:blipFill>
        <p:spPr>
          <a:xfrm>
            <a:off x="3347085" y="3536950"/>
            <a:ext cx="6000115" cy="3246755"/>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4095</Words>
  <Application>WPS Presentation</Application>
  <PresentationFormat>Widescreen</PresentationFormat>
  <Paragraphs>120</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Bileşik Faiz Hesaplamaları </vt:lpstr>
      <vt:lpstr>PowerPoint 演示文稿</vt:lpstr>
      <vt:lpstr>PowerPoint 演示文稿</vt:lpstr>
      <vt:lpstr>PowerPoint 演示文稿</vt:lpstr>
      <vt:lpstr>PowerPoint 演示文稿</vt:lpstr>
      <vt:lpstr>Anüite Hesaplamaları </vt:lpstr>
      <vt:lpstr>PowerPoint 演示文稿</vt:lpstr>
      <vt:lpstr>PowerPoint 演示文稿</vt:lpstr>
      <vt:lpstr>Dönem Sonu Anüitelerin Bugünkü Değeri  </vt:lpstr>
      <vt:lpstr>PowerPoint 演示文稿</vt:lpstr>
      <vt:lpstr>Dönem Başı Anüitelerin Gelecek Değeri</vt:lpstr>
      <vt:lpstr>PowerPoint 演示文稿</vt:lpstr>
      <vt:lpstr>Dönem Başı Anüitelerin Bugünkü Değeri</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8</cp:revision>
  <dcterms:created xsi:type="dcterms:W3CDTF">2018-02-03T15:17:00Z</dcterms:created>
  <dcterms:modified xsi:type="dcterms:W3CDTF">2018-02-16T12:13:23Z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