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72" r:id="rId4"/>
    <p:sldId id="264" r:id="rId5"/>
    <p:sldId id="265" r:id="rId6"/>
    <p:sldId id="266" r:id="rId7"/>
    <p:sldId id="267" r:id="rId8"/>
    <p:sldId id="271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62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697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996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9509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952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535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4457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72900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6547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9542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976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3960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300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931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297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597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4959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37E78-F5B5-422E-AE3C-93BE6650F89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8042B-8B2A-4B64-8030-3950590000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1048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0322" y="2742465"/>
            <a:ext cx="8144134" cy="1373070"/>
          </a:xfrm>
        </p:spPr>
        <p:txBody>
          <a:bodyPr>
            <a:normAutofit/>
          </a:bodyPr>
          <a:lstStyle/>
          <a:p>
            <a:pPr algn="ctr"/>
            <a:r>
              <a:rPr lang="tr-TR" sz="3200" dirty="0">
                <a:latin typeface="Comic Sans MS" panose="030F0702030302020204" pitchFamily="66" charset="0"/>
                <a:cs typeface="Aharoni" panose="02010803020104030203" pitchFamily="2" charset="-79"/>
              </a:rPr>
              <a:t>HİN 419 HİNT GÜZEL SANATLARI</a:t>
            </a:r>
            <a:br>
              <a:rPr lang="tr-TR" sz="3200" dirty="0">
                <a:latin typeface="Comic Sans MS" panose="030F0702030302020204" pitchFamily="66" charset="0"/>
                <a:cs typeface="Aharoni" panose="02010803020104030203" pitchFamily="2" charset="-79"/>
              </a:rPr>
            </a:br>
            <a:r>
              <a:rPr lang="tr-TR" sz="3200" dirty="0">
                <a:latin typeface="Comic Sans MS" panose="030F0702030302020204" pitchFamily="66" charset="0"/>
                <a:cs typeface="Times New Roman" panose="02020603050405020304" pitchFamily="18" charset="0"/>
              </a:rPr>
              <a:t>1. Hafta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69900" y="4394200"/>
            <a:ext cx="8445500" cy="1473200"/>
          </a:xfrm>
        </p:spPr>
        <p:txBody>
          <a:bodyPr>
            <a:noAutofit/>
          </a:bodyPr>
          <a:lstStyle/>
          <a:p>
            <a:pPr algn="r"/>
            <a:r>
              <a:rPr lang="tr-TR" sz="1200" dirty="0">
                <a:latin typeface="Comic Sans MS" panose="030F0702030302020204" pitchFamily="66" charset="0"/>
              </a:rPr>
              <a:t>Prof. Dr. H. Derya CAN</a:t>
            </a:r>
          </a:p>
          <a:p>
            <a:pPr algn="r"/>
            <a:r>
              <a:rPr lang="tr-TR" sz="1200" dirty="0">
                <a:latin typeface="Comic Sans MS" panose="030F0702030302020204" pitchFamily="66" charset="0"/>
              </a:rPr>
              <a:t>Ankara Üniversitesi</a:t>
            </a:r>
          </a:p>
          <a:p>
            <a:pPr algn="r"/>
            <a:r>
              <a:rPr lang="tr-TR" sz="1200" dirty="0">
                <a:latin typeface="Comic Sans MS" panose="030F0702030302020204" pitchFamily="66" charset="0"/>
              </a:rPr>
              <a:t>Dil ve Tarih-Coğrafya Fakültesi</a:t>
            </a:r>
          </a:p>
          <a:p>
            <a:pPr algn="r"/>
            <a:r>
              <a:rPr lang="tr-TR" sz="1200" dirty="0">
                <a:latin typeface="Comic Sans MS" panose="030F0702030302020204" pitchFamily="66" charset="0"/>
              </a:rPr>
              <a:t>Doğu Dilleri ve Edebiyatları Bölümü</a:t>
            </a:r>
          </a:p>
          <a:p>
            <a:pPr algn="r"/>
            <a:r>
              <a:rPr lang="tr-TR" sz="1200" dirty="0">
                <a:latin typeface="Comic Sans MS" panose="030F0702030302020204" pitchFamily="66" charset="0"/>
              </a:rPr>
              <a:t>Hindoloji Anabilim Dalı</a:t>
            </a:r>
          </a:p>
        </p:txBody>
      </p:sp>
    </p:spTree>
    <p:extLst>
      <p:ext uri="{BB962C8B-B14F-4D97-AF65-F5344CB8AC3E}">
        <p14:creationId xmlns:p14="http://schemas.microsoft.com/office/powerpoint/2010/main" val="2122037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3B850F1-0DD2-4247-BE7C-6D0834733A20}"/>
              </a:ext>
            </a:extLst>
          </p:cNvPr>
          <p:cNvSpPr/>
          <p:nvPr/>
        </p:nvSpPr>
        <p:spPr>
          <a:xfrm>
            <a:off x="1993900" y="1257300"/>
            <a:ext cx="6464300" cy="4463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Eski Hint Sanatının bir başka genel karakteri de yaratıcılarının yapıtlarının üzerine isimlerini yazmamış olmalarıdır.  Bu yüzden de büyük sanatçıların isimlerini bilmiyoruz.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Bunun nedeni ise dini duyguları ifade etmek için yaratılmış bir eser de eser de yapan da sadece </a:t>
            </a:r>
            <a:r>
              <a:rPr lang="tr-TR" sz="2400">
                <a:solidFill>
                  <a:schemeClr val="bg1"/>
                </a:solidFill>
                <a:latin typeface="Comic Sans MS" panose="030F0702030302020204" pitchFamily="66" charset="0"/>
              </a:rPr>
              <a:t>bir araçtır.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989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latin typeface="Comic Sans MS" panose="030F0702030302020204" pitchFamily="66" charset="0"/>
              </a:rPr>
              <a:t>HİNT SANATINA GİRİŞ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81348" y="1825625"/>
            <a:ext cx="7785463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bg1"/>
                </a:solidFill>
                <a:latin typeface="Comic Sans MS" panose="030F0702030302020204" pitchFamily="66" charset="0"/>
              </a:rPr>
              <a:t>Eski Hint Sanatı, Hint toplumunun özelliklerini üzerinde derin etkiler yaratmıştır.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bg1"/>
                </a:solidFill>
                <a:latin typeface="Comic Sans MS" panose="030F0702030302020204" pitchFamily="66" charset="0"/>
              </a:rPr>
              <a:t>Hindistan’ın coğrafi yapısı bakımından bu sanat uzun yıllar diğer toplumlar tarafından keşfedilmesini zorlaştırmıştır.</a:t>
            </a:r>
          </a:p>
        </p:txBody>
      </p:sp>
    </p:spTree>
    <p:extLst>
      <p:ext uri="{BB962C8B-B14F-4D97-AF65-F5344CB8AC3E}">
        <p14:creationId xmlns:p14="http://schemas.microsoft.com/office/powerpoint/2010/main" val="3223780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DC29DA9-C5FF-4CED-8EFC-E309246B668D}"/>
              </a:ext>
            </a:extLst>
          </p:cNvPr>
          <p:cNvSpPr/>
          <p:nvPr/>
        </p:nvSpPr>
        <p:spPr>
          <a:xfrm>
            <a:off x="2298700" y="1409700"/>
            <a:ext cx="6223000" cy="2247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Arilerin soyut felsefi düşünceleri ile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Dravitlerin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canlandırmaları hatta doğacı karakterlerinin bir karışımı olarak kabul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edilebilinir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418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280F418-FA73-452B-A61B-A9483D299F9B}"/>
              </a:ext>
            </a:extLst>
          </p:cNvPr>
          <p:cNvSpPr/>
          <p:nvPr/>
        </p:nvSpPr>
        <p:spPr>
          <a:xfrm>
            <a:off x="2540000" y="1371600"/>
            <a:ext cx="6604000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Bu sanat geleneksel bir sanattır. Bütün geleneksel sanatlarda olduğu gibi her şeyden önce Tanrıyı öğretmektedir.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Madde, ruh, cennet her şeyin nedenidir. 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Hint sanatı bu büyük gerçeği ve onunla ilgili diğer gerçekleri öğretmek çabası içindedir.</a:t>
            </a:r>
          </a:p>
        </p:txBody>
      </p:sp>
    </p:spTree>
    <p:extLst>
      <p:ext uri="{BB962C8B-B14F-4D97-AF65-F5344CB8AC3E}">
        <p14:creationId xmlns:p14="http://schemas.microsoft.com/office/powerpoint/2010/main" val="3383979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A3020FD-52BA-47C3-80BB-EAF08126CFDF}"/>
              </a:ext>
            </a:extLst>
          </p:cNvPr>
          <p:cNvSpPr/>
          <p:nvPr/>
        </p:nvSpPr>
        <p:spPr>
          <a:xfrm>
            <a:off x="2095500" y="355600"/>
            <a:ext cx="6578600" cy="4463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Tanrıların kutsal kişiliklerini ortaya koymak ve dinsel örgütün yücelik ve değerini anlatmak için sanat bir araç yapılmıştır.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Doğayla kişileştirdikleri tanrılarının tasvirlerini yapmışlardır.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Eski Hindistan’da bir sanatçının olmazsa olmaz bir motif, onun yapıtlarında daima egemen olmuştur.</a:t>
            </a:r>
          </a:p>
        </p:txBody>
      </p:sp>
    </p:spTree>
    <p:extLst>
      <p:ext uri="{BB962C8B-B14F-4D97-AF65-F5344CB8AC3E}">
        <p14:creationId xmlns:p14="http://schemas.microsoft.com/office/powerpoint/2010/main" val="2747454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02CE55B-7AEF-4486-8555-FBC20A2E3DE3}"/>
              </a:ext>
            </a:extLst>
          </p:cNvPr>
          <p:cNvSpPr/>
          <p:nvPr/>
        </p:nvSpPr>
        <p:spPr>
          <a:xfrm>
            <a:off x="2336800" y="1193800"/>
            <a:ext cx="6807200" cy="3909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Bu motif Tanrıyı muhteşem gösterme motifidir. 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Bir tapınağın, bir kutsal yapının dekore edilmesinde sanatçı şu iki konuya dikkat etmelidir:</a:t>
            </a:r>
          </a:p>
          <a:p>
            <a:pPr marL="514350" indent="-514350" algn="ctr">
              <a:lnSpc>
                <a:spcPct val="150000"/>
              </a:lnSpc>
              <a:buAutoNum type="arabicPeriod"/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Tanrının ihtişamını arttırmak</a:t>
            </a:r>
          </a:p>
          <a:p>
            <a:pPr marL="514350" indent="-514350" algn="ctr">
              <a:lnSpc>
                <a:spcPct val="150000"/>
              </a:lnSpc>
              <a:buAutoNum type="arabicPeriod"/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Güzel yapıt meydana getirmek </a:t>
            </a:r>
          </a:p>
        </p:txBody>
      </p:sp>
    </p:spTree>
    <p:extLst>
      <p:ext uri="{BB962C8B-B14F-4D97-AF65-F5344CB8AC3E}">
        <p14:creationId xmlns:p14="http://schemas.microsoft.com/office/powerpoint/2010/main" val="1558319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D2F28AE-2A6C-4568-9F1B-F85CD1C3401D}"/>
              </a:ext>
            </a:extLst>
          </p:cNvPr>
          <p:cNvSpPr/>
          <p:nvPr/>
        </p:nvSpPr>
        <p:spPr>
          <a:xfrm>
            <a:off x="1943100" y="1435099"/>
            <a:ext cx="7200900" cy="2801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Sanatçı sanatında bu iki amaca ulaşmak için çalışmıştır.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Tanrıya karşı sevgi, hürmet ve korku hisleriyle güzel yapıt yaratma endişesini göstermek istemiştir.</a:t>
            </a:r>
          </a:p>
        </p:txBody>
      </p:sp>
    </p:spTree>
    <p:extLst>
      <p:ext uri="{BB962C8B-B14F-4D97-AF65-F5344CB8AC3E}">
        <p14:creationId xmlns:p14="http://schemas.microsoft.com/office/powerpoint/2010/main" val="2213025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3BF32CA-8F80-4256-B761-C31FE787E05E}"/>
              </a:ext>
            </a:extLst>
          </p:cNvPr>
          <p:cNvSpPr/>
          <p:nvPr/>
        </p:nvSpPr>
        <p:spPr>
          <a:xfrm>
            <a:off x="2628900" y="1282700"/>
            <a:ext cx="5245100" cy="2247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Hintli sanatçı taş ya da boyayı araç olarak anlatmak istedikleri görünür evrenin ötesindeki gerçek yani Tanrıdır. </a:t>
            </a:r>
          </a:p>
        </p:txBody>
      </p:sp>
    </p:spTree>
    <p:extLst>
      <p:ext uri="{BB962C8B-B14F-4D97-AF65-F5344CB8AC3E}">
        <p14:creationId xmlns:p14="http://schemas.microsoft.com/office/powerpoint/2010/main" val="2970934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FA126DF-9090-4CDF-AF3D-5DCFB32C872F}"/>
              </a:ext>
            </a:extLst>
          </p:cNvPr>
          <p:cNvSpPr/>
          <p:nvPr/>
        </p:nvSpPr>
        <p:spPr>
          <a:xfrm>
            <a:off x="2641600" y="1828800"/>
            <a:ext cx="6502400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Sözle, kelimeyle anlatılmayan bu gerçeği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sanatı ile anlatmak ister.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Bu amaçla güzel şeyler yaratır ve yarattığı eserler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Gerçek amacına ulaşmak için 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yardımcı olurlar.</a:t>
            </a:r>
          </a:p>
        </p:txBody>
      </p:sp>
    </p:spTree>
    <p:extLst>
      <p:ext uri="{BB962C8B-B14F-4D97-AF65-F5344CB8AC3E}">
        <p14:creationId xmlns:p14="http://schemas.microsoft.com/office/powerpoint/2010/main" val="1039961461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120</TotalTime>
  <Words>294</Words>
  <Application>Microsoft Office PowerPoint</Application>
  <PresentationFormat>Geniş ekran</PresentationFormat>
  <Paragraphs>31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Comic Sans MS</vt:lpstr>
      <vt:lpstr>Trebuchet MS</vt:lpstr>
      <vt:lpstr>Berlin</vt:lpstr>
      <vt:lpstr>HİN 419 HİNT GÜZEL SANATLARI 1. Hafta</vt:lpstr>
      <vt:lpstr>HİNT SANATINA GİRİŞ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HİNT GÜZEL SANATLARI 1. Hafta</dc:title>
  <dc:creator>Pc</dc:creator>
  <cp:lastModifiedBy>Casper</cp:lastModifiedBy>
  <cp:revision>10</cp:revision>
  <dcterms:created xsi:type="dcterms:W3CDTF">2020-05-05T03:48:41Z</dcterms:created>
  <dcterms:modified xsi:type="dcterms:W3CDTF">2020-05-09T07:06:47Z</dcterms:modified>
</cp:coreProperties>
</file>