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4" r:id="rId9"/>
    <p:sldId id="265" r:id="rId10"/>
    <p:sldId id="266"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dmr33@gmail.com" initials="J" lastIdx="2" clrIdx="0">
    <p:extLst>
      <p:ext uri="{19B8F6BF-5375-455C-9EA6-DF929625EA0E}">
        <p15:presenceInfo xmlns:p15="http://schemas.microsoft.com/office/powerpoint/2012/main" userId="jdmr33@g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7" d="100"/>
          <a:sy n="67"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32560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328119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en-GB"/>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284880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29879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GB"/>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11"/>
          </p:nvPr>
        </p:nvSpPr>
        <p:spPr/>
        <p:txBody>
          <a:bodyPr/>
          <a:lstStyle/>
          <a:p>
            <a:endParaRPr lang="en-GB"/>
          </a:p>
        </p:txBody>
      </p:sp>
      <p:sp>
        <p:nvSpPr>
          <p:cNvPr id="6" name="Espaço Reservado para Número de Slide 5"/>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2926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5" name="Espaço Reservado para Data 4"/>
          <p:cNvSpPr>
            <a:spLocks noGrp="1"/>
          </p:cNvSpPr>
          <p:nvPr>
            <p:ph type="dt" sz="half" idx="10"/>
          </p:nvPr>
        </p:nvSpPr>
        <p:spPr/>
        <p:txBody>
          <a:bodyPr/>
          <a:lstStyle/>
          <a:p>
            <a:fld id="{533EF1E9-61CE-43A3-9AAE-BBC6CBBACB09}" type="datetimeFigureOut">
              <a:rPr lang="en-GB" smtClean="0"/>
              <a:t>04/05/2020</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35613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en-GB"/>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7" name="Espaço Reservado para Data 6"/>
          <p:cNvSpPr>
            <a:spLocks noGrp="1"/>
          </p:cNvSpPr>
          <p:nvPr>
            <p:ph type="dt" sz="half" idx="10"/>
          </p:nvPr>
        </p:nvSpPr>
        <p:spPr/>
        <p:txBody>
          <a:bodyPr/>
          <a:lstStyle/>
          <a:p>
            <a:fld id="{533EF1E9-61CE-43A3-9AAE-BBC6CBBACB09}" type="datetimeFigureOut">
              <a:rPr lang="en-GB" smtClean="0"/>
              <a:t>04/05/2020</a:t>
            </a:fld>
            <a:endParaRPr lang="en-GB"/>
          </a:p>
        </p:txBody>
      </p:sp>
      <p:sp>
        <p:nvSpPr>
          <p:cNvPr id="8" name="Espaço Reservado para Rodapé 7"/>
          <p:cNvSpPr>
            <a:spLocks noGrp="1"/>
          </p:cNvSpPr>
          <p:nvPr>
            <p:ph type="ftr" sz="quarter" idx="11"/>
          </p:nvPr>
        </p:nvSpPr>
        <p:spPr/>
        <p:txBody>
          <a:bodyPr/>
          <a:lstStyle/>
          <a:p>
            <a:endParaRPr lang="en-GB"/>
          </a:p>
        </p:txBody>
      </p:sp>
      <p:sp>
        <p:nvSpPr>
          <p:cNvPr id="9" name="Espaço Reservado para Número de Slide 8"/>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407027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GB"/>
          </a:p>
        </p:txBody>
      </p:sp>
      <p:sp>
        <p:nvSpPr>
          <p:cNvPr id="3" name="Espaço Reservado para Data 2"/>
          <p:cNvSpPr>
            <a:spLocks noGrp="1"/>
          </p:cNvSpPr>
          <p:nvPr>
            <p:ph type="dt" sz="half" idx="10"/>
          </p:nvPr>
        </p:nvSpPr>
        <p:spPr/>
        <p:txBody>
          <a:bodyPr/>
          <a:lstStyle/>
          <a:p>
            <a:fld id="{533EF1E9-61CE-43A3-9AAE-BBC6CBBACB09}" type="datetimeFigureOut">
              <a:rPr lang="en-GB" smtClean="0"/>
              <a:t>04/05/2020</a:t>
            </a:fld>
            <a:endParaRPr lang="en-GB"/>
          </a:p>
        </p:txBody>
      </p:sp>
      <p:sp>
        <p:nvSpPr>
          <p:cNvPr id="4" name="Espaço Reservado para Rodapé 3"/>
          <p:cNvSpPr>
            <a:spLocks noGrp="1"/>
          </p:cNvSpPr>
          <p:nvPr>
            <p:ph type="ftr" sz="quarter" idx="11"/>
          </p:nvPr>
        </p:nvSpPr>
        <p:spPr/>
        <p:txBody>
          <a:bodyPr/>
          <a:lstStyle/>
          <a:p>
            <a:endParaRPr lang="en-GB"/>
          </a:p>
        </p:txBody>
      </p:sp>
      <p:sp>
        <p:nvSpPr>
          <p:cNvPr id="5" name="Espaço Reservado para Número de Slide 4"/>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123187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33EF1E9-61CE-43A3-9AAE-BBC6CBBACB09}" type="datetimeFigureOut">
              <a:rPr lang="en-GB" smtClean="0"/>
              <a:t>04/05/2020</a:t>
            </a:fld>
            <a:endParaRPr lang="en-GB"/>
          </a:p>
        </p:txBody>
      </p:sp>
      <p:sp>
        <p:nvSpPr>
          <p:cNvPr id="3" name="Espaço Reservado para Rodapé 2"/>
          <p:cNvSpPr>
            <a:spLocks noGrp="1"/>
          </p:cNvSpPr>
          <p:nvPr>
            <p:ph type="ftr" sz="quarter" idx="11"/>
          </p:nvPr>
        </p:nvSpPr>
        <p:spPr/>
        <p:txBody>
          <a:bodyPr/>
          <a:lstStyle/>
          <a:p>
            <a:endParaRPr lang="en-GB"/>
          </a:p>
        </p:txBody>
      </p:sp>
      <p:sp>
        <p:nvSpPr>
          <p:cNvPr id="4" name="Espaço Reservado para Número de Slide 3"/>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8597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GB"/>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33EF1E9-61CE-43A3-9AAE-BBC6CBBACB09}" type="datetimeFigureOut">
              <a:rPr lang="en-GB" smtClean="0"/>
              <a:t>04/05/2020</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405138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GB"/>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33EF1E9-61CE-43A3-9AAE-BBC6CBBACB09}" type="datetimeFigureOut">
              <a:rPr lang="en-GB" smtClean="0"/>
              <a:t>04/05/2020</a:t>
            </a:fld>
            <a:endParaRPr lang="en-GB"/>
          </a:p>
        </p:txBody>
      </p:sp>
      <p:sp>
        <p:nvSpPr>
          <p:cNvPr id="6" name="Espaço Reservado para Rodapé 5"/>
          <p:cNvSpPr>
            <a:spLocks noGrp="1"/>
          </p:cNvSpPr>
          <p:nvPr>
            <p:ph type="ftr" sz="quarter" idx="11"/>
          </p:nvPr>
        </p:nvSpPr>
        <p:spPr/>
        <p:txBody>
          <a:bodyPr/>
          <a:lstStyle/>
          <a:p>
            <a:endParaRPr lang="en-GB"/>
          </a:p>
        </p:txBody>
      </p:sp>
      <p:sp>
        <p:nvSpPr>
          <p:cNvPr id="7" name="Espaço Reservado para Número de Slide 6"/>
          <p:cNvSpPr>
            <a:spLocks noGrp="1"/>
          </p:cNvSpPr>
          <p:nvPr>
            <p:ph type="sldNum" sz="quarter" idx="12"/>
          </p:nvPr>
        </p:nvSpPr>
        <p:spPr/>
        <p:txBody>
          <a:bodyPr/>
          <a:lstStyle/>
          <a:p>
            <a:fld id="{1833163A-B203-4CEF-BCD6-08AE72C2CB58}" type="slidenum">
              <a:rPr lang="en-GB" smtClean="0"/>
              <a:t>‹#›</a:t>
            </a:fld>
            <a:endParaRPr lang="en-GB"/>
          </a:p>
        </p:txBody>
      </p:sp>
    </p:spTree>
    <p:extLst>
      <p:ext uri="{BB962C8B-B14F-4D97-AF65-F5344CB8AC3E}">
        <p14:creationId xmlns:p14="http://schemas.microsoft.com/office/powerpoint/2010/main" val="340255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GB"/>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EF1E9-61CE-43A3-9AAE-BBC6CBBACB09}" type="datetimeFigureOut">
              <a:rPr lang="en-GB" smtClean="0"/>
              <a:t>04/05/2020</a:t>
            </a:fld>
            <a:endParaRPr lang="en-GB"/>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3163A-B203-4CEF-BCD6-08AE72C2CB58}" type="slidenum">
              <a:rPr lang="en-GB" smtClean="0"/>
              <a:t>‹#›</a:t>
            </a:fld>
            <a:endParaRPr lang="en-GB"/>
          </a:p>
        </p:txBody>
      </p:sp>
    </p:spTree>
    <p:extLst>
      <p:ext uri="{BB962C8B-B14F-4D97-AF65-F5344CB8AC3E}">
        <p14:creationId xmlns:p14="http://schemas.microsoft.com/office/powerpoint/2010/main" val="302042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d60jO1kF1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8XP7UjzvnU"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2807" y="3783106"/>
            <a:ext cx="9448800" cy="2246501"/>
          </a:xfrm>
        </p:spPr>
        <p:txBody>
          <a:bodyPr/>
          <a:lstStyle/>
          <a:p>
            <a:r>
              <a:rPr lang="pt-PT" b="1" dirty="0"/>
              <a:t>ISP 420 – Portekiz </a:t>
            </a:r>
            <a:r>
              <a:rPr lang="tr-TR" b="1" dirty="0"/>
              <a:t>Kültürü </a:t>
            </a:r>
            <a:r>
              <a:rPr lang="pt-PT" b="1" dirty="0"/>
              <a:t>|   Cultura Portuguesa </a:t>
            </a:r>
            <a:endParaRPr lang="en-GB" dirty="0"/>
          </a:p>
          <a:p>
            <a:endParaRPr lang="en-GB"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047" y="874021"/>
            <a:ext cx="1238627" cy="1238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9202" y="2529469"/>
            <a:ext cx="12339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Sub-Departamento de Língua Portuguesa | Faculdade de Línguas, História e Geografia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UNIVERSIDADE DE ANKARA</a:t>
            </a:r>
            <a:endParaRPr kumimoji="0" lang="pt-PT" sz="4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740A6A4-0CBD-429D-8D17-D42414E44650}"/>
              </a:ext>
            </a:extLst>
          </p:cNvPr>
          <p:cNvSpPr/>
          <p:nvPr/>
        </p:nvSpPr>
        <p:spPr>
          <a:xfrm>
            <a:off x="5172075" y="5248069"/>
            <a:ext cx="6096000" cy="646331"/>
          </a:xfrm>
          <a:prstGeom prst="rect">
            <a:avLst/>
          </a:prstGeom>
        </p:spPr>
        <p:txBody>
          <a:bodyPr>
            <a:spAutoFit/>
          </a:bodyPr>
          <a:lstStyle/>
          <a:p>
            <a:pPr algn="r"/>
            <a:r>
              <a:rPr lang="pt-PT" dirty="0"/>
              <a:t>José Ribeiro</a:t>
            </a:r>
          </a:p>
          <a:p>
            <a:pPr algn="r"/>
            <a:r>
              <a:rPr lang="pt-PT" dirty="0"/>
              <a:t>jribeiro@ankara.edu.tr</a:t>
            </a:r>
            <a:endParaRPr lang="en-GB" dirty="0"/>
          </a:p>
        </p:txBody>
      </p:sp>
    </p:spTree>
    <p:extLst>
      <p:ext uri="{BB962C8B-B14F-4D97-AF65-F5344CB8AC3E}">
        <p14:creationId xmlns:p14="http://schemas.microsoft.com/office/powerpoint/2010/main" val="106791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497085" cy="669956"/>
          </a:xfrm>
        </p:spPr>
        <p:txBody>
          <a:bodyPr>
            <a:normAutofit fontScale="90000"/>
          </a:bodyPr>
          <a:lstStyle/>
          <a:p>
            <a:r>
              <a:rPr lang="en-GB" dirty="0"/>
              <a:t>The Territory: XV and XVII centuries</a:t>
            </a:r>
          </a:p>
        </p:txBody>
      </p:sp>
      <p:sp>
        <p:nvSpPr>
          <p:cNvPr id="4" name="Espaço Reservado para Conteúdo 2"/>
          <p:cNvSpPr txBox="1">
            <a:spLocks/>
          </p:cNvSpPr>
          <p:nvPr/>
        </p:nvSpPr>
        <p:spPr>
          <a:xfrm>
            <a:off x="664675" y="1262801"/>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6" name="Espaço Reservado para Conteúdo 2"/>
          <p:cNvSpPr txBox="1">
            <a:spLocks/>
          </p:cNvSpPr>
          <p:nvPr/>
        </p:nvSpPr>
        <p:spPr>
          <a:xfrm>
            <a:off x="550375" y="4022914"/>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pic>
        <p:nvPicPr>
          <p:cNvPr id="3" name="Espaço Reservado para Conteú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6762" y="-80901"/>
            <a:ext cx="3878401" cy="6946507"/>
          </a:xfrm>
        </p:spPr>
      </p:pic>
      <p:sp>
        <p:nvSpPr>
          <p:cNvPr id="5" name="CaixaDeTexto 4"/>
          <p:cNvSpPr txBox="1"/>
          <p:nvPr/>
        </p:nvSpPr>
        <p:spPr>
          <a:xfrm>
            <a:off x="4381877" y="5618018"/>
            <a:ext cx="3838937" cy="1077218"/>
          </a:xfrm>
          <a:prstGeom prst="rect">
            <a:avLst/>
          </a:prstGeom>
          <a:noFill/>
        </p:spPr>
        <p:txBody>
          <a:bodyPr wrap="square" rtlCol="0">
            <a:spAutoFit/>
          </a:bodyPr>
          <a:lstStyle/>
          <a:p>
            <a:r>
              <a:rPr lang="pt-PT" sz="1600" dirty="0"/>
              <a:t>Location of the fortress that between 1509-1510 were guarding the proximities of the land border. Drawn by Duarte de Armas as requested by King D.Manuel. </a:t>
            </a:r>
            <a:endParaRPr lang="en-GB" sz="1600" dirty="0"/>
          </a:p>
        </p:txBody>
      </p:sp>
      <p:sp>
        <p:nvSpPr>
          <p:cNvPr id="7" name="CaixaDeTexto 6"/>
          <p:cNvSpPr txBox="1"/>
          <p:nvPr/>
        </p:nvSpPr>
        <p:spPr>
          <a:xfrm>
            <a:off x="664675" y="1330754"/>
            <a:ext cx="5999685" cy="4062651"/>
          </a:xfrm>
          <a:prstGeom prst="rect">
            <a:avLst/>
          </a:prstGeom>
          <a:noFill/>
        </p:spPr>
        <p:txBody>
          <a:bodyPr wrap="square" rtlCol="0">
            <a:spAutoFit/>
          </a:bodyPr>
          <a:lstStyle/>
          <a:p>
            <a:r>
              <a:rPr lang="pt-PT" sz="2000" i="1" dirty="0"/>
              <a:t>“A noção de fronteira não tem nos séculos XV e XVII, o sentido preciso e concreto que posteriormente assinala a mudança dos territórios com diferentes soberanias. </a:t>
            </a:r>
          </a:p>
          <a:p>
            <a:endParaRPr lang="pt-PT" sz="2000" i="1" dirty="0"/>
          </a:p>
          <a:p>
            <a:r>
              <a:rPr lang="pt-PT" sz="2000" i="1" dirty="0"/>
              <a:t>A fronteira é uma delimitação militar e aduaneira, a que se atribui uma carga simb</a:t>
            </a:r>
            <a:r>
              <a:rPr lang="en-GB" sz="2000" i="1" dirty="0" err="1"/>
              <a:t>ólica</a:t>
            </a:r>
            <a:r>
              <a:rPr lang="en-GB" sz="2000" i="1" dirty="0"/>
              <a:t>, </a:t>
            </a:r>
            <a:r>
              <a:rPr lang="en-GB" sz="2000" i="1" dirty="0" err="1"/>
              <a:t>confrontando</a:t>
            </a:r>
            <a:r>
              <a:rPr lang="en-GB" sz="2000" i="1" dirty="0"/>
              <a:t>-se </a:t>
            </a:r>
            <a:r>
              <a:rPr lang="en-GB" sz="2000" i="1" dirty="0" err="1"/>
              <a:t>bandeiras</a:t>
            </a:r>
            <a:r>
              <a:rPr lang="en-GB" sz="2000" i="1" dirty="0"/>
              <a:t> </a:t>
            </a:r>
            <a:r>
              <a:rPr lang="en-GB" sz="2000" i="1" dirty="0" err="1"/>
              <a:t>nos</a:t>
            </a:r>
            <a:r>
              <a:rPr lang="en-GB" sz="2000" i="1" dirty="0"/>
              <a:t> </a:t>
            </a:r>
            <a:r>
              <a:rPr lang="en-GB" sz="2000" i="1" dirty="0" err="1"/>
              <a:t>topos</a:t>
            </a:r>
            <a:r>
              <a:rPr lang="en-GB" sz="2000" i="1" dirty="0"/>
              <a:t> das </a:t>
            </a:r>
            <a:r>
              <a:rPr lang="en-GB" sz="2000" i="1" dirty="0" err="1"/>
              <a:t>torres</a:t>
            </a:r>
            <a:r>
              <a:rPr lang="en-GB" sz="2000" i="1" dirty="0"/>
              <a:t> dos </a:t>
            </a:r>
            <a:r>
              <a:rPr lang="en-GB" sz="2000" i="1" dirty="0" err="1"/>
              <a:t>castelos</a:t>
            </a:r>
            <a:r>
              <a:rPr lang="en-GB" sz="2000" i="1" dirty="0"/>
              <a:t>, </a:t>
            </a:r>
            <a:r>
              <a:rPr lang="en-GB" sz="2000" i="1" dirty="0" err="1"/>
              <a:t>que</a:t>
            </a:r>
            <a:r>
              <a:rPr lang="en-GB" sz="2000" i="1" dirty="0"/>
              <a:t> </a:t>
            </a:r>
            <a:r>
              <a:rPr lang="en-GB" sz="2000" i="1" dirty="0" err="1"/>
              <a:t>defendem</a:t>
            </a:r>
            <a:r>
              <a:rPr lang="en-GB" sz="2000" i="1" dirty="0"/>
              <a:t> a passage dos </a:t>
            </a:r>
            <a:r>
              <a:rPr lang="en-GB" sz="2000" i="1" dirty="0" err="1"/>
              <a:t>caminhos</a:t>
            </a:r>
            <a:r>
              <a:rPr lang="en-GB" sz="2000" i="1" dirty="0"/>
              <a:t>. </a:t>
            </a:r>
          </a:p>
          <a:p>
            <a:endParaRPr lang="pt-PT" sz="2000" i="1" dirty="0"/>
          </a:p>
          <a:p>
            <a:r>
              <a:rPr lang="pt-PT" sz="2000" i="1" dirty="0"/>
              <a:t>Os usos protocolares [Tratados] ajudaram também a criar uma mais forte consciência da separação entre os reinos” </a:t>
            </a:r>
            <a:r>
              <a:rPr lang="pt-PT" sz="2000" dirty="0"/>
              <a:t>(Ibidem, p.29)</a:t>
            </a:r>
          </a:p>
          <a:p>
            <a:endParaRPr lang="pt-PT" dirty="0"/>
          </a:p>
        </p:txBody>
      </p:sp>
    </p:spTree>
    <p:extLst>
      <p:ext uri="{BB962C8B-B14F-4D97-AF65-F5344CB8AC3E}">
        <p14:creationId xmlns:p14="http://schemas.microsoft.com/office/powerpoint/2010/main" val="256786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5538"/>
            <a:ext cx="9497085" cy="669956"/>
          </a:xfrm>
        </p:spPr>
        <p:txBody>
          <a:bodyPr>
            <a:normAutofit fontScale="90000"/>
          </a:bodyPr>
          <a:lstStyle/>
          <a:p>
            <a:r>
              <a:rPr lang="en-GB" dirty="0"/>
              <a:t>The Territory: XV and XVII centuries</a:t>
            </a:r>
          </a:p>
        </p:txBody>
      </p:sp>
      <p:sp>
        <p:nvSpPr>
          <p:cNvPr id="4" name="Espaço Reservado para Conteúdo 2"/>
          <p:cNvSpPr txBox="1">
            <a:spLocks/>
          </p:cNvSpPr>
          <p:nvPr/>
        </p:nvSpPr>
        <p:spPr>
          <a:xfrm>
            <a:off x="194587" y="1330753"/>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6" name="Espaço Reservado para Conteúdo 2"/>
          <p:cNvSpPr txBox="1">
            <a:spLocks/>
          </p:cNvSpPr>
          <p:nvPr/>
        </p:nvSpPr>
        <p:spPr>
          <a:xfrm>
            <a:off x="550375" y="4022914"/>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pic>
        <p:nvPicPr>
          <p:cNvPr id="3" name="Espaço Reservado para Conteú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6762" y="-80901"/>
            <a:ext cx="3878401" cy="6946507"/>
          </a:xfrm>
        </p:spPr>
      </p:pic>
      <p:sp>
        <p:nvSpPr>
          <p:cNvPr id="5" name="CaixaDeTexto 4"/>
          <p:cNvSpPr txBox="1"/>
          <p:nvPr/>
        </p:nvSpPr>
        <p:spPr>
          <a:xfrm>
            <a:off x="4381877" y="5618018"/>
            <a:ext cx="3838937" cy="1077218"/>
          </a:xfrm>
          <a:prstGeom prst="rect">
            <a:avLst/>
          </a:prstGeom>
          <a:noFill/>
        </p:spPr>
        <p:txBody>
          <a:bodyPr wrap="square" rtlCol="0">
            <a:spAutoFit/>
          </a:bodyPr>
          <a:lstStyle/>
          <a:p>
            <a:r>
              <a:rPr lang="pt-PT" sz="1600" dirty="0"/>
              <a:t>Location of the fortress that between 1509-1510 were guarding the proximities of the land border. Drawn by Duarte de Armas as requested by King D.Manuel. </a:t>
            </a:r>
            <a:endParaRPr lang="en-GB" sz="1600" dirty="0"/>
          </a:p>
        </p:txBody>
      </p:sp>
      <p:sp>
        <p:nvSpPr>
          <p:cNvPr id="7" name="CaixaDeTexto 6"/>
          <p:cNvSpPr txBox="1"/>
          <p:nvPr/>
        </p:nvSpPr>
        <p:spPr>
          <a:xfrm>
            <a:off x="749333" y="1837747"/>
            <a:ext cx="6578097" cy="2308324"/>
          </a:xfrm>
          <a:prstGeom prst="rect">
            <a:avLst/>
          </a:prstGeom>
          <a:noFill/>
        </p:spPr>
        <p:txBody>
          <a:bodyPr wrap="square" rtlCol="0">
            <a:spAutoFit/>
          </a:bodyPr>
          <a:lstStyle/>
          <a:p>
            <a:r>
              <a:rPr lang="pt-PT" b="1" dirty="0"/>
              <a:t>Nossa Senhora da Graça Fort and Elvas</a:t>
            </a:r>
          </a:p>
          <a:p>
            <a:endParaRPr lang="pt-PT" b="1" dirty="0"/>
          </a:p>
          <a:p>
            <a:pPr algn="just"/>
            <a:r>
              <a:rPr lang="en-GB" dirty="0"/>
              <a:t>In the seventeenth century, the strategic position of Monte da </a:t>
            </a:r>
            <a:r>
              <a:rPr lang="en-GB" dirty="0" err="1"/>
              <a:t>Graça</a:t>
            </a:r>
            <a:r>
              <a:rPr lang="en-GB" dirty="0"/>
              <a:t>, occupied by Spanish troops in the context of the War of the Restoration of Independence, cost Portugal a lot during the siege of </a:t>
            </a:r>
            <a:r>
              <a:rPr lang="en-GB" dirty="0" err="1"/>
              <a:t>Elvas</a:t>
            </a:r>
            <a:r>
              <a:rPr lang="en-GB" dirty="0"/>
              <a:t> (1658-1659).</a:t>
            </a:r>
          </a:p>
          <a:p>
            <a:pPr algn="just"/>
            <a:endParaRPr lang="pt-PT" dirty="0"/>
          </a:p>
          <a:p>
            <a:r>
              <a:rPr lang="pt-PT" dirty="0">
                <a:hlinkClick r:id="rId3"/>
              </a:rPr>
              <a:t>https://www.youtube.com/watch?v=Dd60jO1kF1U</a:t>
            </a:r>
            <a:endParaRPr lang="pt-PT" dirty="0"/>
          </a:p>
        </p:txBody>
      </p:sp>
    </p:spTree>
    <p:extLst>
      <p:ext uri="{BB962C8B-B14F-4D97-AF65-F5344CB8AC3E}">
        <p14:creationId xmlns:p14="http://schemas.microsoft.com/office/powerpoint/2010/main" val="333342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5538"/>
            <a:ext cx="9497085" cy="669956"/>
          </a:xfrm>
        </p:spPr>
        <p:txBody>
          <a:bodyPr>
            <a:normAutofit fontScale="90000"/>
          </a:bodyPr>
          <a:lstStyle/>
          <a:p>
            <a:r>
              <a:rPr lang="en-GB" dirty="0"/>
              <a:t>The Territory: XV and XVII centuries</a:t>
            </a:r>
          </a:p>
        </p:txBody>
      </p:sp>
      <p:sp>
        <p:nvSpPr>
          <p:cNvPr id="4" name="Espaço Reservado para Conteúdo 2"/>
          <p:cNvSpPr txBox="1">
            <a:spLocks/>
          </p:cNvSpPr>
          <p:nvPr/>
        </p:nvSpPr>
        <p:spPr>
          <a:xfrm>
            <a:off x="194587" y="1330753"/>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6" name="Espaço Reservado para Conteúdo 2"/>
          <p:cNvSpPr txBox="1">
            <a:spLocks/>
          </p:cNvSpPr>
          <p:nvPr/>
        </p:nvSpPr>
        <p:spPr>
          <a:xfrm>
            <a:off x="550375" y="4022914"/>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5" name="CaixaDeTexto 4"/>
          <p:cNvSpPr txBox="1"/>
          <p:nvPr/>
        </p:nvSpPr>
        <p:spPr>
          <a:xfrm>
            <a:off x="2540347" y="5397536"/>
            <a:ext cx="5226379" cy="1107996"/>
          </a:xfrm>
          <a:prstGeom prst="rect">
            <a:avLst/>
          </a:prstGeom>
          <a:noFill/>
        </p:spPr>
        <p:txBody>
          <a:bodyPr wrap="square" rtlCol="0">
            <a:spAutoFit/>
          </a:bodyPr>
          <a:lstStyle/>
          <a:p>
            <a:r>
              <a:rPr lang="pt-PT" sz="1600" dirty="0"/>
              <a:t>When one of the first countings of the population was done (from 1527 to 1532) the administrative division had six “comarcas” or “províncias”. Still today they are know as the historical first regions of the country</a:t>
            </a:r>
            <a:r>
              <a:rPr lang="pt-PT" dirty="0"/>
              <a:t>. </a:t>
            </a:r>
            <a:endParaRPr lang="en-GB" dirty="0"/>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726" y="117959"/>
            <a:ext cx="3137686" cy="6568223"/>
          </a:xfrm>
          <a:prstGeom prst="rect">
            <a:avLst/>
          </a:prstGeom>
        </p:spPr>
      </p:pic>
      <p:sp>
        <p:nvSpPr>
          <p:cNvPr id="10" name="CaixaDeTexto 9"/>
          <p:cNvSpPr txBox="1"/>
          <p:nvPr/>
        </p:nvSpPr>
        <p:spPr>
          <a:xfrm>
            <a:off x="949663" y="1366844"/>
            <a:ext cx="6061987" cy="2862322"/>
          </a:xfrm>
          <a:prstGeom prst="rect">
            <a:avLst/>
          </a:prstGeom>
          <a:noFill/>
        </p:spPr>
        <p:txBody>
          <a:bodyPr wrap="square" rtlCol="0">
            <a:spAutoFit/>
          </a:bodyPr>
          <a:lstStyle/>
          <a:p>
            <a:r>
              <a:rPr lang="pt-PT" sz="2000" i="1" dirty="0"/>
              <a:t>“Apesar de altos e baixos, de ritmos e equilíbrios, em que não se pode contar com apenas com Lisboa, em que o Minho ou o Algarve também participaram no comércio internacional que se define, o Reino está muito longe de se poder considerar homogéneo e menos ainda como tendo regiões estruturadas dentro de si e de umas com as outras.” </a:t>
            </a:r>
            <a:r>
              <a:rPr lang="pt-PT" sz="2000" dirty="0"/>
              <a:t>(Ibidem, p.46)</a:t>
            </a:r>
          </a:p>
          <a:p>
            <a:endParaRPr lang="pt-PT" sz="2000" dirty="0">
              <a:hlinkClick r:id="rId3"/>
            </a:endParaRPr>
          </a:p>
          <a:p>
            <a:r>
              <a:rPr lang="pt-PT" sz="2000" dirty="0">
                <a:hlinkClick r:id="rId3"/>
              </a:rPr>
              <a:t>https://www.youtube.com/watch?v=Z8XP7UjzvnU</a:t>
            </a:r>
            <a:endParaRPr lang="en-GB" sz="2000" i="1" dirty="0"/>
          </a:p>
        </p:txBody>
      </p:sp>
    </p:spTree>
    <p:extLst>
      <p:ext uri="{BB962C8B-B14F-4D97-AF65-F5344CB8AC3E}">
        <p14:creationId xmlns:p14="http://schemas.microsoft.com/office/powerpoint/2010/main" val="234391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5948"/>
            <a:ext cx="10515600" cy="1325563"/>
          </a:xfrm>
        </p:spPr>
        <p:txBody>
          <a:bodyPr/>
          <a:lstStyle/>
          <a:p>
            <a:pPr algn="ctr"/>
            <a:r>
              <a:rPr lang="pt-PT" dirty="0"/>
              <a:t>Summary</a:t>
            </a:r>
            <a:endParaRPr lang="en-GB" dirty="0"/>
          </a:p>
        </p:txBody>
      </p:sp>
      <p:sp>
        <p:nvSpPr>
          <p:cNvPr id="3" name="Espaço Reservado para Conteúdo 2"/>
          <p:cNvSpPr>
            <a:spLocks noGrp="1"/>
          </p:cNvSpPr>
          <p:nvPr>
            <p:ph idx="1"/>
          </p:nvPr>
        </p:nvSpPr>
        <p:spPr>
          <a:xfrm>
            <a:off x="765772" y="1354843"/>
            <a:ext cx="11184802" cy="5326613"/>
          </a:xfrm>
        </p:spPr>
        <p:txBody>
          <a:bodyPr>
            <a:normAutofit/>
          </a:bodyPr>
          <a:lstStyle/>
          <a:p>
            <a:pPr marL="514350" indent="-514350">
              <a:buAutoNum type="arabicPeriod"/>
            </a:pPr>
            <a:r>
              <a:rPr lang="en-GB" dirty="0"/>
              <a:t>The Territory: the organization of the territory;</a:t>
            </a:r>
          </a:p>
          <a:p>
            <a:pPr marL="514350" lvl="0" indent="-514350">
              <a:buFont typeface="Arial" panose="020B0604020202020204" pitchFamily="34" charset="0"/>
              <a:buAutoNum type="arabicPeriod"/>
            </a:pPr>
            <a:r>
              <a:rPr lang="en-GB" dirty="0"/>
              <a:t>The People, Society and Culture (</a:t>
            </a:r>
            <a:r>
              <a:rPr lang="en-GB" b="1" dirty="0"/>
              <a:t>to be continued next class)</a:t>
            </a:r>
          </a:p>
          <a:p>
            <a:pPr marL="514350" lvl="0" indent="-514350">
              <a:buFont typeface="Arial" panose="020B0604020202020204" pitchFamily="34" charset="0"/>
              <a:buAutoNum type="arabicPeriod"/>
            </a:pPr>
            <a:r>
              <a:rPr lang="pt-PT" dirty="0"/>
              <a:t>1481-1640: construction of the Kingdom of Portugal and the openess to the world with “Descobrimentos”</a:t>
            </a:r>
          </a:p>
          <a:p>
            <a:pPr marL="0" lvl="0" indent="0">
              <a:buNone/>
            </a:pPr>
            <a:endParaRPr lang="pt-PT" dirty="0"/>
          </a:p>
          <a:p>
            <a:pPr marL="0" lvl="0" indent="0" algn="ctr">
              <a:buNone/>
            </a:pPr>
            <a:r>
              <a:rPr lang="pt-PT" b="1" dirty="0"/>
              <a:t>Portuguese Culture through its Literature</a:t>
            </a:r>
          </a:p>
          <a:p>
            <a:pPr marL="514350" lvl="0" indent="-514350">
              <a:buFont typeface="Arial" panose="020B0604020202020204" pitchFamily="34" charset="0"/>
              <a:buAutoNum type="arabicPeriod"/>
            </a:pPr>
            <a:r>
              <a:rPr lang="pt-PT" dirty="0"/>
              <a:t>The Portuguese Medieval </a:t>
            </a:r>
            <a:r>
              <a:rPr lang="pt-PT" b="1" dirty="0"/>
              <a:t>Prose</a:t>
            </a:r>
            <a:r>
              <a:rPr lang="pt-PT" dirty="0"/>
              <a:t> of Fernão Lopes;</a:t>
            </a:r>
          </a:p>
          <a:p>
            <a:pPr marL="514350" lvl="0" indent="-514350">
              <a:buFont typeface="Arial" panose="020B0604020202020204" pitchFamily="34" charset="0"/>
              <a:buAutoNum type="arabicPeriod"/>
            </a:pPr>
            <a:r>
              <a:rPr lang="pt-PT" dirty="0"/>
              <a:t>The ‘autos’ of morality and satire in the </a:t>
            </a:r>
            <a:r>
              <a:rPr lang="pt-PT" b="1" dirty="0"/>
              <a:t>Theatre</a:t>
            </a:r>
            <a:r>
              <a:rPr lang="pt-PT" dirty="0"/>
              <a:t> of Gil Vicente;</a:t>
            </a:r>
          </a:p>
          <a:p>
            <a:pPr marL="514350" indent="-514350">
              <a:buFont typeface="Arial" panose="020B0604020202020204" pitchFamily="34" charset="0"/>
              <a:buAutoNum type="arabicPeriod"/>
            </a:pPr>
            <a:r>
              <a:rPr lang="pt-PT" dirty="0"/>
              <a:t>The epic </a:t>
            </a:r>
            <a:r>
              <a:rPr lang="pt-PT" b="1" dirty="0"/>
              <a:t>poetry</a:t>
            </a:r>
            <a:r>
              <a:rPr lang="pt-PT" dirty="0"/>
              <a:t> - ‘Lusíadas’ of Luís Camões. </a:t>
            </a:r>
            <a:r>
              <a:rPr lang="en-GB" dirty="0"/>
              <a:t>(</a:t>
            </a:r>
            <a:r>
              <a:rPr lang="en-GB" b="1" dirty="0"/>
              <a:t>to be continued next class)</a:t>
            </a:r>
          </a:p>
          <a:p>
            <a:pPr marL="0" lvl="0" indent="0">
              <a:buNone/>
            </a:pPr>
            <a:endParaRPr lang="en-GB" dirty="0"/>
          </a:p>
        </p:txBody>
      </p:sp>
    </p:spTree>
    <p:extLst>
      <p:ext uri="{BB962C8B-B14F-4D97-AF65-F5344CB8AC3E}">
        <p14:creationId xmlns:p14="http://schemas.microsoft.com/office/powerpoint/2010/main" val="11892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1539087" y="5780782"/>
            <a:ext cx="8347297" cy="1077218"/>
          </a:xfrm>
          <a:prstGeom prst="rect">
            <a:avLst/>
          </a:prstGeom>
          <a:noFill/>
        </p:spPr>
        <p:txBody>
          <a:bodyPr wrap="square" rtlCol="0">
            <a:spAutoFit/>
          </a:bodyPr>
          <a:lstStyle/>
          <a:p>
            <a:r>
              <a:rPr lang="pt-PT" sz="2800" dirty="0"/>
              <a:t>“</a:t>
            </a:r>
            <a:r>
              <a:rPr lang="pt-PT" sz="3200" dirty="0"/>
              <a:t>A Reconquista” e “ Formação do Reino de Portugal” – XI and XIII Centuries</a:t>
            </a:r>
            <a:endParaRPr lang="en-GB" sz="3200" dirty="0"/>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98334" cy="5703682"/>
          </a:xfrm>
          <a:prstGeom prst="rect">
            <a:avLst/>
          </a:prstGeom>
        </p:spPr>
      </p:pic>
    </p:spTree>
    <p:extLst>
      <p:ext uri="{BB962C8B-B14F-4D97-AF65-F5344CB8AC3E}">
        <p14:creationId xmlns:p14="http://schemas.microsoft.com/office/powerpoint/2010/main" val="220854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481"/>
            <a:ext cx="7393665" cy="3548959"/>
          </a:xfrm>
          <a:prstGeom prst="rect">
            <a:avLst/>
          </a:prstGeom>
        </p:spPr>
      </p:pic>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665" y="2525917"/>
            <a:ext cx="4790046" cy="4332083"/>
          </a:xfrm>
          <a:prstGeom prst="rect">
            <a:avLst/>
          </a:prstGeom>
        </p:spPr>
      </p:pic>
      <p:sp>
        <p:nvSpPr>
          <p:cNvPr id="4" name="CaixaDeTexto 3"/>
          <p:cNvSpPr txBox="1"/>
          <p:nvPr/>
        </p:nvSpPr>
        <p:spPr>
          <a:xfrm>
            <a:off x="642796" y="3813059"/>
            <a:ext cx="6301212" cy="2862322"/>
          </a:xfrm>
          <a:prstGeom prst="rect">
            <a:avLst/>
          </a:prstGeom>
          <a:noFill/>
        </p:spPr>
        <p:txBody>
          <a:bodyPr wrap="square" rtlCol="0">
            <a:spAutoFit/>
          </a:bodyPr>
          <a:lstStyle/>
          <a:p>
            <a:pPr algn="just"/>
            <a:r>
              <a:rPr lang="en-GB" b="1" dirty="0"/>
              <a:t>Seigniorial regime -  feudalism</a:t>
            </a:r>
          </a:p>
          <a:p>
            <a:pPr algn="just"/>
            <a:r>
              <a:rPr lang="en-GB" i="1" dirty="0"/>
              <a:t>"</a:t>
            </a:r>
            <a:r>
              <a:rPr lang="en-GB" i="1" dirty="0" err="1"/>
              <a:t>Nulle</a:t>
            </a:r>
            <a:r>
              <a:rPr lang="en-GB" i="1" dirty="0"/>
              <a:t> </a:t>
            </a:r>
            <a:r>
              <a:rPr lang="en-GB" i="1" dirty="0" err="1"/>
              <a:t>terre</a:t>
            </a:r>
            <a:r>
              <a:rPr lang="en-GB" i="1" dirty="0"/>
              <a:t> sans </a:t>
            </a:r>
            <a:r>
              <a:rPr lang="en-GB" i="1" dirty="0" err="1"/>
              <a:t>seigneur</a:t>
            </a:r>
            <a:r>
              <a:rPr lang="en-GB" i="1" dirty="0"/>
              <a:t>."</a:t>
            </a:r>
          </a:p>
          <a:p>
            <a:pPr algn="just"/>
            <a:endParaRPr lang="en-GB" dirty="0"/>
          </a:p>
          <a:p>
            <a:pPr algn="just"/>
            <a:r>
              <a:rPr lang="en-GB" dirty="0"/>
              <a:t>Following the regime common to the other closest kingdoms, Count D. Henrique, D. </a:t>
            </a:r>
            <a:r>
              <a:rPr lang="en-GB" dirty="0" err="1"/>
              <a:t>Afonso</a:t>
            </a:r>
            <a:r>
              <a:rPr lang="en-GB" dirty="0"/>
              <a:t> </a:t>
            </a:r>
            <a:r>
              <a:rPr lang="en-GB" dirty="0" err="1"/>
              <a:t>Henriques</a:t>
            </a:r>
            <a:r>
              <a:rPr lang="en-GB" dirty="0"/>
              <a:t> and the later kings followed the feudalism, that is, the owners of the lands were also "masters", to whom the peasants paid a series of tributes (taxes).</a:t>
            </a:r>
          </a:p>
          <a:p>
            <a:pPr algn="just"/>
            <a:endParaRPr lang="pt-PT" dirty="0"/>
          </a:p>
          <a:p>
            <a:pPr algn="just"/>
            <a:r>
              <a:rPr lang="pt-PT" dirty="0"/>
              <a:t>e.g. Criação de </a:t>
            </a:r>
            <a:r>
              <a:rPr lang="pt-PT" u="sng" dirty="0"/>
              <a:t>forais</a:t>
            </a:r>
            <a:r>
              <a:rPr lang="pt-PT" dirty="0"/>
              <a:t>: concessão coletiva de terras, com benefícios fiscais e alguns direito de autonomia administrativa.</a:t>
            </a:r>
            <a:endParaRPr lang="en-GB" dirty="0"/>
          </a:p>
        </p:txBody>
      </p:sp>
      <p:sp>
        <p:nvSpPr>
          <p:cNvPr id="5" name="CaixaDeTexto 4"/>
          <p:cNvSpPr txBox="1"/>
          <p:nvPr/>
        </p:nvSpPr>
        <p:spPr>
          <a:xfrm>
            <a:off x="7731659" y="796705"/>
            <a:ext cx="4119327" cy="954107"/>
          </a:xfrm>
          <a:prstGeom prst="rect">
            <a:avLst/>
          </a:prstGeom>
          <a:noFill/>
        </p:spPr>
        <p:txBody>
          <a:bodyPr wrap="square" rtlCol="0">
            <a:spAutoFit/>
          </a:bodyPr>
          <a:lstStyle/>
          <a:p>
            <a:r>
              <a:rPr lang="pt-PT" sz="2800" b="1" dirty="0"/>
              <a:t>Portugal ‘looking’ inside its continental border</a:t>
            </a:r>
            <a:endParaRPr lang="en-GB" sz="2800" b="1" dirty="0"/>
          </a:p>
        </p:txBody>
      </p:sp>
    </p:spTree>
    <p:extLst>
      <p:ext uri="{BB962C8B-B14F-4D97-AF65-F5344CB8AC3E}">
        <p14:creationId xmlns:p14="http://schemas.microsoft.com/office/powerpoint/2010/main" val="218285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5651" y="713476"/>
            <a:ext cx="8356349" cy="5327172"/>
          </a:xfrm>
        </p:spPr>
      </p:pic>
      <p:sp>
        <p:nvSpPr>
          <p:cNvPr id="5" name="CaixaDeTexto 4"/>
          <p:cNvSpPr txBox="1"/>
          <p:nvPr/>
        </p:nvSpPr>
        <p:spPr>
          <a:xfrm>
            <a:off x="0" y="2743760"/>
            <a:ext cx="3917132" cy="2862322"/>
          </a:xfrm>
          <a:prstGeom prst="rect">
            <a:avLst/>
          </a:prstGeom>
          <a:noFill/>
        </p:spPr>
        <p:txBody>
          <a:bodyPr wrap="square" rtlCol="0">
            <a:spAutoFit/>
          </a:bodyPr>
          <a:lstStyle/>
          <a:p>
            <a:r>
              <a:rPr lang="pt-PT" b="1" dirty="0"/>
              <a:t>Commercial Capitalism </a:t>
            </a:r>
            <a:br>
              <a:rPr lang="pt-PT" b="1" dirty="0"/>
            </a:br>
            <a:br>
              <a:rPr lang="pt-PT" b="1" dirty="0"/>
            </a:br>
            <a:r>
              <a:rPr lang="pt-PT" dirty="0"/>
              <a:t>Later with the XV and XVI centuries with the new ‘discovered’ commercial routes (Cape of Good Hope Eastwards and Brazil Westwards) and the permanent establishment of controlled ports the transcontinental commercial capitalism settles in and develops at a transcontinental scale.</a:t>
            </a:r>
            <a:endParaRPr lang="en-GB" dirty="0"/>
          </a:p>
        </p:txBody>
      </p:sp>
      <p:sp>
        <p:nvSpPr>
          <p:cNvPr id="6" name="CaixaDeTexto 5"/>
          <p:cNvSpPr txBox="1"/>
          <p:nvPr/>
        </p:nvSpPr>
        <p:spPr>
          <a:xfrm>
            <a:off x="0" y="713476"/>
            <a:ext cx="3917132" cy="1405034"/>
          </a:xfrm>
          <a:prstGeom prst="rect">
            <a:avLst/>
          </a:prstGeom>
          <a:noFill/>
        </p:spPr>
        <p:txBody>
          <a:bodyPr wrap="square" rtlCol="0">
            <a:spAutoFit/>
          </a:bodyPr>
          <a:lstStyle/>
          <a:p>
            <a:r>
              <a:rPr lang="pt-PT" sz="2800" b="1" dirty="0"/>
              <a:t>Portugal ‘looking’ outside its continental border</a:t>
            </a:r>
            <a:endParaRPr lang="en-GB" sz="2800" b="1" dirty="0"/>
          </a:p>
        </p:txBody>
      </p:sp>
    </p:spTree>
    <p:extLst>
      <p:ext uri="{BB962C8B-B14F-4D97-AF65-F5344CB8AC3E}">
        <p14:creationId xmlns:p14="http://schemas.microsoft.com/office/powerpoint/2010/main" val="347146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4277" y="506994"/>
            <a:ext cx="9641941" cy="887240"/>
          </a:xfrm>
        </p:spPr>
        <p:txBody>
          <a:bodyPr>
            <a:normAutofit fontScale="90000"/>
          </a:bodyPr>
          <a:lstStyle/>
          <a:p>
            <a:pPr algn="ctr"/>
            <a:r>
              <a:rPr lang="en-GB" dirty="0"/>
              <a:t>The Territory: between XV and XVII centuries</a:t>
            </a:r>
          </a:p>
        </p:txBody>
      </p:sp>
      <p:sp>
        <p:nvSpPr>
          <p:cNvPr id="3" name="Espaço Reservado para Conteúdo 2"/>
          <p:cNvSpPr>
            <a:spLocks noGrp="1"/>
          </p:cNvSpPr>
          <p:nvPr>
            <p:ph idx="1"/>
          </p:nvPr>
        </p:nvSpPr>
        <p:spPr>
          <a:xfrm>
            <a:off x="512275" y="1110401"/>
            <a:ext cx="11049000" cy="4928260"/>
          </a:xfrm>
        </p:spPr>
        <p:txBody>
          <a:bodyPr/>
          <a:lstStyle/>
          <a:p>
            <a:endParaRPr lang="pt-PT" dirty="0"/>
          </a:p>
          <a:p>
            <a:endParaRPr lang="pt-PT" dirty="0"/>
          </a:p>
          <a:p>
            <a:pPr marL="0" indent="0">
              <a:buNone/>
            </a:pPr>
            <a:r>
              <a:rPr lang="pt-PT" dirty="0"/>
              <a:t>The inhabitants of the Kingdom of Portugal – vassals of a king designated “de Portugal e dos Algarves d’aquém e d’além-mar em África” and later with territories and trade in Ethiopia, Arabia, Persia, India and Brazil – what idea could they have about the space they live as community? </a:t>
            </a:r>
          </a:p>
          <a:p>
            <a:endParaRPr lang="pt-PT" dirty="0"/>
          </a:p>
          <a:p>
            <a:pPr marL="0" indent="0">
              <a:buNone/>
            </a:pPr>
            <a:r>
              <a:rPr lang="pt-PT" dirty="0"/>
              <a:t>What were the perception of the limits which they inhabitated?</a:t>
            </a:r>
          </a:p>
          <a:p>
            <a:endParaRPr lang="pt-PT" dirty="0"/>
          </a:p>
          <a:p>
            <a:endParaRPr lang="pt-PT" dirty="0"/>
          </a:p>
          <a:p>
            <a:endParaRPr lang="pt-PT" dirty="0"/>
          </a:p>
        </p:txBody>
      </p:sp>
    </p:spTree>
    <p:extLst>
      <p:ext uri="{BB962C8B-B14F-4D97-AF65-F5344CB8AC3E}">
        <p14:creationId xmlns:p14="http://schemas.microsoft.com/office/powerpoint/2010/main" val="25672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054"/>
            <a:ext cx="9497085" cy="669956"/>
          </a:xfrm>
        </p:spPr>
        <p:txBody>
          <a:bodyPr>
            <a:normAutofit fontScale="90000"/>
          </a:bodyPr>
          <a:lstStyle/>
          <a:p>
            <a:pPr algn="ctr"/>
            <a:r>
              <a:rPr lang="en-GB" dirty="0"/>
              <a:t>The Territory: between XV and XVII centuries</a:t>
            </a:r>
          </a:p>
        </p:txBody>
      </p:sp>
      <p:sp>
        <p:nvSpPr>
          <p:cNvPr id="3" name="Espaço Reservado para Conteúdo 2"/>
          <p:cNvSpPr>
            <a:spLocks noGrp="1"/>
          </p:cNvSpPr>
          <p:nvPr>
            <p:ph idx="1"/>
          </p:nvPr>
        </p:nvSpPr>
        <p:spPr>
          <a:xfrm>
            <a:off x="512275" y="1110401"/>
            <a:ext cx="11049000" cy="4928260"/>
          </a:xfrm>
        </p:spPr>
        <p:txBody>
          <a:bodyPr/>
          <a:lstStyle/>
          <a:p>
            <a:endParaRPr lang="pt-PT" dirty="0"/>
          </a:p>
          <a:p>
            <a:endParaRPr lang="pt-PT" dirty="0"/>
          </a:p>
          <a:p>
            <a:endParaRPr lang="pt-PT" dirty="0"/>
          </a:p>
          <a:p>
            <a:endParaRPr lang="pt-PT" dirty="0"/>
          </a:p>
        </p:txBody>
      </p:sp>
      <p:sp>
        <p:nvSpPr>
          <p:cNvPr id="4" name="Espaço Reservado para Conteúdo 2"/>
          <p:cNvSpPr txBox="1">
            <a:spLocks/>
          </p:cNvSpPr>
          <p:nvPr/>
        </p:nvSpPr>
        <p:spPr>
          <a:xfrm>
            <a:off x="702775" y="1285279"/>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761" y="679010"/>
            <a:ext cx="7050889" cy="3942864"/>
          </a:xfrm>
          <a:prstGeom prst="rect">
            <a:avLst/>
          </a:prstGeom>
        </p:spPr>
      </p:pic>
      <p:sp>
        <p:nvSpPr>
          <p:cNvPr id="6" name="Espaço Reservado para Conteúdo 2"/>
          <p:cNvSpPr txBox="1">
            <a:spLocks/>
          </p:cNvSpPr>
          <p:nvPr/>
        </p:nvSpPr>
        <p:spPr>
          <a:xfrm>
            <a:off x="550375" y="4022914"/>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7" name="Espaço Reservado para Conteúdo 2"/>
          <p:cNvSpPr txBox="1">
            <a:spLocks/>
          </p:cNvSpPr>
          <p:nvPr/>
        </p:nvSpPr>
        <p:spPr>
          <a:xfrm>
            <a:off x="0" y="1970638"/>
            <a:ext cx="11326264" cy="54169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pPr marL="2743200" lvl="6" indent="0">
              <a:buNone/>
            </a:pPr>
            <a:r>
              <a:rPr lang="pt-PT" b="1" dirty="0"/>
              <a:t>Gravura de Lisboa, XVI</a:t>
            </a:r>
          </a:p>
          <a:p>
            <a:pPr marL="457200" lvl="1" indent="0">
              <a:buNone/>
            </a:pPr>
            <a:endParaRPr lang="pt-PT" dirty="0"/>
          </a:p>
          <a:p>
            <a:endParaRPr lang="pt-PT" dirty="0"/>
          </a:p>
          <a:p>
            <a:endParaRPr lang="pt-PT" dirty="0"/>
          </a:p>
          <a:p>
            <a:pPr marL="0" indent="0">
              <a:buNone/>
            </a:pPr>
            <a:endParaRPr lang="pt-PT" i="1" dirty="0"/>
          </a:p>
          <a:p>
            <a:pPr marL="0" indent="0">
              <a:buNone/>
            </a:pPr>
            <a:endParaRPr lang="pt-PT" i="1" dirty="0"/>
          </a:p>
          <a:p>
            <a:pPr marL="0" indent="0">
              <a:buNone/>
            </a:pPr>
            <a:r>
              <a:rPr lang="pt-PT" i="1" dirty="0"/>
              <a:t>“A grande maioria da população, no final do século XV, ou mesmo no princípio do século XVII, crescia e morria nos estreitos limites de uma pátria (“terra dos pais”) e de uma nação (“terra de nascimento”) cujos horizontes imediatos estavam marcados por um relevo e or acidentes naturais, que dificultavam a circulação e a mobilidade”.</a:t>
            </a:r>
          </a:p>
          <a:p>
            <a:pPr marL="0" indent="0">
              <a:buNone/>
            </a:pPr>
            <a:r>
              <a:rPr lang="pt-PT" dirty="0"/>
              <a:t>(Romero Magalhães, 1997, p.19)</a:t>
            </a:r>
          </a:p>
          <a:p>
            <a:pPr marL="0" indent="0">
              <a:buNone/>
            </a:pPr>
            <a:endParaRPr lang="pt-PT" dirty="0"/>
          </a:p>
          <a:p>
            <a:endParaRPr lang="pt-PT" dirty="0"/>
          </a:p>
          <a:p>
            <a:endParaRPr lang="pt-PT" dirty="0"/>
          </a:p>
        </p:txBody>
      </p:sp>
    </p:spTree>
    <p:extLst>
      <p:ext uri="{BB962C8B-B14F-4D97-AF65-F5344CB8AC3E}">
        <p14:creationId xmlns:p14="http://schemas.microsoft.com/office/powerpoint/2010/main" val="613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054"/>
            <a:ext cx="9497085" cy="669956"/>
          </a:xfrm>
        </p:spPr>
        <p:txBody>
          <a:bodyPr>
            <a:normAutofit fontScale="90000"/>
          </a:bodyPr>
          <a:lstStyle/>
          <a:p>
            <a:r>
              <a:rPr lang="en-GB" dirty="0"/>
              <a:t>The Territory: between XV and XVII centuries</a:t>
            </a:r>
          </a:p>
        </p:txBody>
      </p:sp>
      <p:sp>
        <p:nvSpPr>
          <p:cNvPr id="3" name="Espaço Reservado para Conteúdo 2"/>
          <p:cNvSpPr>
            <a:spLocks noGrp="1"/>
          </p:cNvSpPr>
          <p:nvPr>
            <p:ph idx="1"/>
          </p:nvPr>
        </p:nvSpPr>
        <p:spPr>
          <a:xfrm>
            <a:off x="516047" y="1137905"/>
            <a:ext cx="11049000" cy="4928260"/>
          </a:xfrm>
        </p:spPr>
        <p:txBody>
          <a:bodyPr/>
          <a:lstStyle/>
          <a:p>
            <a:endParaRPr lang="pt-PT" dirty="0"/>
          </a:p>
          <a:p>
            <a:pPr marL="0" lvl="6" indent="0">
              <a:spcBef>
                <a:spcPts val="1000"/>
              </a:spcBef>
              <a:buNone/>
            </a:pPr>
            <a:r>
              <a:rPr lang="pt-PT" b="1" dirty="0"/>
              <a:t>   Mapa de Fernando Álvares Seco (1531-1539)</a:t>
            </a:r>
          </a:p>
          <a:p>
            <a:pPr marL="0" indent="0">
              <a:buNone/>
            </a:pPr>
            <a:r>
              <a:rPr lang="pt-PT" sz="1800" b="1" dirty="0"/>
              <a:t>   Printed in Venice 1561</a:t>
            </a:r>
          </a:p>
          <a:p>
            <a:pPr marL="0" indent="0">
              <a:buNone/>
            </a:pPr>
            <a:r>
              <a:rPr lang="pt-PT" sz="1800" b="1" dirty="0"/>
              <a:t>   Made Public in Rome 1562</a:t>
            </a:r>
          </a:p>
          <a:p>
            <a:endParaRPr lang="pt-PT" dirty="0"/>
          </a:p>
          <a:p>
            <a:endParaRPr lang="pt-PT" dirty="0"/>
          </a:p>
        </p:txBody>
      </p:sp>
      <p:sp>
        <p:nvSpPr>
          <p:cNvPr id="4" name="Espaço Reservado para Conteúdo 2"/>
          <p:cNvSpPr txBox="1">
            <a:spLocks/>
          </p:cNvSpPr>
          <p:nvPr/>
        </p:nvSpPr>
        <p:spPr>
          <a:xfrm>
            <a:off x="664675" y="1262801"/>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171" y="752572"/>
            <a:ext cx="6228342" cy="4188561"/>
          </a:xfrm>
          <a:prstGeom prst="rect">
            <a:avLst/>
          </a:prstGeom>
        </p:spPr>
      </p:pic>
      <p:sp>
        <p:nvSpPr>
          <p:cNvPr id="6" name="Espaço Reservado para Conteúdo 2"/>
          <p:cNvSpPr txBox="1">
            <a:spLocks/>
          </p:cNvSpPr>
          <p:nvPr/>
        </p:nvSpPr>
        <p:spPr>
          <a:xfrm>
            <a:off x="550375" y="4022914"/>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7" name="Espaço Reservado para Conteúdo 2"/>
          <p:cNvSpPr txBox="1">
            <a:spLocks/>
          </p:cNvSpPr>
          <p:nvPr/>
        </p:nvSpPr>
        <p:spPr>
          <a:xfrm>
            <a:off x="66203" y="2813378"/>
            <a:ext cx="11647472" cy="41992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0" lvl="6" indent="0">
              <a:buNone/>
            </a:pPr>
            <a:endParaRPr lang="pt-PT" dirty="0"/>
          </a:p>
          <a:p>
            <a:pPr marL="457200" lvl="1" indent="0">
              <a:buNone/>
            </a:pPr>
            <a:endParaRPr lang="pt-PT" dirty="0"/>
          </a:p>
          <a:p>
            <a:endParaRPr lang="pt-PT" dirty="0"/>
          </a:p>
          <a:p>
            <a:endParaRPr lang="pt-PT" dirty="0"/>
          </a:p>
          <a:p>
            <a:pPr marL="0" indent="0">
              <a:buNone/>
            </a:pPr>
            <a:endParaRPr lang="pt-PT" i="1" dirty="0"/>
          </a:p>
          <a:p>
            <a:pPr marL="0" indent="0">
              <a:buNone/>
            </a:pPr>
            <a:endParaRPr lang="pt-PT" i="1" dirty="0"/>
          </a:p>
          <a:p>
            <a:pPr marL="0" indent="0">
              <a:buNone/>
            </a:pPr>
            <a:r>
              <a:rPr lang="pt-PT" i="1" dirty="0"/>
              <a:t>“Lá longe, a África, o Oriente, depois as Américas, terras que o rei também senhoreia, apelam para a aventura e amassar de riquezas. Outros espaços de atracção se constituem ao lado, na restante Hispânia, ou nos territórios de além-mar dos reis de Castela”.</a:t>
            </a:r>
          </a:p>
          <a:p>
            <a:pPr marL="0" indent="0">
              <a:buNone/>
            </a:pPr>
            <a:r>
              <a:rPr lang="pt-PT" dirty="0"/>
              <a:t>(Romero Magalhães, 1997, p.19)</a:t>
            </a:r>
          </a:p>
          <a:p>
            <a:pPr marL="0" indent="0">
              <a:buNone/>
            </a:pPr>
            <a:endParaRPr lang="pt-PT" dirty="0"/>
          </a:p>
          <a:p>
            <a:endParaRPr lang="pt-PT" dirty="0"/>
          </a:p>
          <a:p>
            <a:endParaRPr lang="pt-PT" dirty="0"/>
          </a:p>
        </p:txBody>
      </p:sp>
    </p:spTree>
    <p:extLst>
      <p:ext uri="{BB962C8B-B14F-4D97-AF65-F5344CB8AC3E}">
        <p14:creationId xmlns:p14="http://schemas.microsoft.com/office/powerpoint/2010/main" val="187072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054"/>
            <a:ext cx="9497085" cy="669956"/>
          </a:xfrm>
        </p:spPr>
        <p:txBody>
          <a:bodyPr>
            <a:normAutofit fontScale="90000"/>
          </a:bodyPr>
          <a:lstStyle/>
          <a:p>
            <a:r>
              <a:rPr lang="en-GB" dirty="0"/>
              <a:t>The Territory: between XV and XVII centuries</a:t>
            </a:r>
          </a:p>
        </p:txBody>
      </p:sp>
      <p:sp>
        <p:nvSpPr>
          <p:cNvPr id="3" name="Espaço Reservado para Conteúdo 2"/>
          <p:cNvSpPr>
            <a:spLocks noGrp="1"/>
          </p:cNvSpPr>
          <p:nvPr>
            <p:ph idx="1"/>
          </p:nvPr>
        </p:nvSpPr>
        <p:spPr>
          <a:xfrm>
            <a:off x="512275" y="1110401"/>
            <a:ext cx="11049000" cy="4928260"/>
          </a:xfrm>
        </p:spPr>
        <p:txBody>
          <a:bodyPr/>
          <a:lstStyle/>
          <a:p>
            <a:endParaRPr lang="pt-PT" dirty="0"/>
          </a:p>
          <a:p>
            <a:pPr marL="228600" lvl="6">
              <a:spcBef>
                <a:spcPts val="1000"/>
              </a:spcBef>
            </a:pPr>
            <a:r>
              <a:rPr lang="pt-PT" b="1" dirty="0">
                <a:effectLst/>
              </a:rPr>
              <a:t>Lisboa, 1572, Civitates Orbis Terrarum, </a:t>
            </a:r>
          </a:p>
          <a:p>
            <a:pPr marL="0" lvl="6" indent="0">
              <a:spcBef>
                <a:spcPts val="1000"/>
              </a:spcBef>
              <a:buNone/>
            </a:pPr>
            <a:r>
              <a:rPr lang="pt-PT" b="1" dirty="0"/>
              <a:t>    </a:t>
            </a:r>
            <a:r>
              <a:rPr lang="pt-PT" b="1" dirty="0">
                <a:effectLst/>
              </a:rPr>
              <a:t>Georg Braun e Frans Hogenberg</a:t>
            </a:r>
            <a:endParaRPr lang="pt-PT" b="1" dirty="0"/>
          </a:p>
          <a:p>
            <a:endParaRPr lang="pt-PT" dirty="0"/>
          </a:p>
        </p:txBody>
      </p:sp>
      <p:sp>
        <p:nvSpPr>
          <p:cNvPr id="4" name="Espaço Reservado para Conteúdo 2"/>
          <p:cNvSpPr txBox="1">
            <a:spLocks/>
          </p:cNvSpPr>
          <p:nvPr/>
        </p:nvSpPr>
        <p:spPr>
          <a:xfrm>
            <a:off x="664675" y="1262801"/>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381" y="679010"/>
            <a:ext cx="6092452" cy="4188561"/>
          </a:xfrm>
          <a:prstGeom prst="rect">
            <a:avLst/>
          </a:prstGeom>
        </p:spPr>
      </p:pic>
      <p:sp>
        <p:nvSpPr>
          <p:cNvPr id="6" name="Espaço Reservado para Conteúdo 2"/>
          <p:cNvSpPr txBox="1">
            <a:spLocks/>
          </p:cNvSpPr>
          <p:nvPr/>
        </p:nvSpPr>
        <p:spPr>
          <a:xfrm>
            <a:off x="550375" y="4022914"/>
            <a:ext cx="11049000" cy="492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PT" dirty="0"/>
          </a:p>
          <a:p>
            <a:endParaRPr lang="pt-PT" dirty="0"/>
          </a:p>
          <a:p>
            <a:endParaRPr lang="pt-PT" dirty="0"/>
          </a:p>
          <a:p>
            <a:endParaRPr lang="pt-PT" dirty="0"/>
          </a:p>
          <a:p>
            <a:endParaRPr lang="pt-PT" dirty="0"/>
          </a:p>
        </p:txBody>
      </p:sp>
      <p:sp>
        <p:nvSpPr>
          <p:cNvPr id="7" name="Espaço Reservado para Conteúdo 2"/>
          <p:cNvSpPr txBox="1">
            <a:spLocks/>
          </p:cNvSpPr>
          <p:nvPr/>
        </p:nvSpPr>
        <p:spPr>
          <a:xfrm>
            <a:off x="79219" y="2827130"/>
            <a:ext cx="9137210" cy="41992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0" lvl="6" indent="0">
              <a:buNone/>
            </a:pPr>
            <a:endParaRPr lang="pt-PT" dirty="0"/>
          </a:p>
          <a:p>
            <a:pPr marL="457200" lvl="1" indent="0">
              <a:buNone/>
            </a:pPr>
            <a:endParaRPr lang="pt-PT" dirty="0"/>
          </a:p>
          <a:p>
            <a:endParaRPr lang="pt-PT" dirty="0"/>
          </a:p>
          <a:p>
            <a:endParaRPr lang="pt-PT" dirty="0"/>
          </a:p>
          <a:p>
            <a:pPr marL="0" indent="0">
              <a:buNone/>
            </a:pPr>
            <a:endParaRPr lang="pt-PT" i="1" dirty="0"/>
          </a:p>
          <a:p>
            <a:pPr marL="0" indent="0">
              <a:buNone/>
            </a:pPr>
            <a:endParaRPr lang="pt-PT" i="1" dirty="0"/>
          </a:p>
          <a:p>
            <a:pPr marL="0" indent="0">
              <a:buNone/>
            </a:pPr>
            <a:r>
              <a:rPr lang="pt-PT" i="1" dirty="0"/>
              <a:t>“</a:t>
            </a:r>
            <a:r>
              <a:rPr lang="pt-PT" b="1" i="1" dirty="0"/>
              <a:t>Com a imprensa, por 1487</a:t>
            </a:r>
            <a:r>
              <a:rPr lang="pt-PT" i="1" dirty="0"/>
              <a:t>, alarga-se em Portugal a difusão das novas correntes intelectuais. O humanismo italiano, que timidamente penetra em Portugal pelos anos de 1485, em parte anuncia a </a:t>
            </a:r>
            <a:r>
              <a:rPr lang="pt-PT" b="1" i="1" dirty="0"/>
              <a:t>revolução renascentista</a:t>
            </a:r>
            <a:r>
              <a:rPr lang="pt-PT" i="1" dirty="0"/>
              <a:t>. Em simultâneo, </a:t>
            </a:r>
            <a:r>
              <a:rPr lang="pt-PT" b="1" i="1" dirty="0"/>
              <a:t>o alargamento da terra conhecida </a:t>
            </a:r>
            <a:r>
              <a:rPr lang="pt-PT" i="1" dirty="0"/>
              <a:t>obriga também a ver e a interpretar de outro modo o espaço físico”.</a:t>
            </a:r>
          </a:p>
          <a:p>
            <a:pPr marL="0" indent="0">
              <a:buNone/>
            </a:pPr>
            <a:r>
              <a:rPr lang="pt-PT" dirty="0"/>
              <a:t>(Romero Magalhães, 1997, p.21)</a:t>
            </a:r>
          </a:p>
          <a:p>
            <a:pPr marL="0" indent="0">
              <a:buNone/>
            </a:pPr>
            <a:endParaRPr lang="pt-PT" dirty="0"/>
          </a:p>
          <a:p>
            <a:endParaRPr lang="pt-PT" dirty="0"/>
          </a:p>
          <a:p>
            <a:endParaRPr lang="pt-PT" dirty="0"/>
          </a:p>
        </p:txBody>
      </p:sp>
    </p:spTree>
    <p:extLst>
      <p:ext uri="{BB962C8B-B14F-4D97-AF65-F5344CB8AC3E}">
        <p14:creationId xmlns:p14="http://schemas.microsoft.com/office/powerpoint/2010/main" val="83365069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945</Words>
  <Application>Microsoft Office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Tema do Office</vt:lpstr>
      <vt:lpstr>PowerPoint Presentation</vt:lpstr>
      <vt:lpstr>Summary</vt:lpstr>
      <vt:lpstr>PowerPoint Presentation</vt:lpstr>
      <vt:lpstr>PowerPoint Presentation</vt:lpstr>
      <vt:lpstr>PowerPoint Presentation</vt:lpstr>
      <vt:lpstr>The Territory: between XV and XVII centuries</vt:lpstr>
      <vt:lpstr>The Territory: between XV and XVII centuries</vt:lpstr>
      <vt:lpstr>The Territory: between XV and XVII centuries</vt:lpstr>
      <vt:lpstr>The Territory: between XV and XVII centuries</vt:lpstr>
      <vt:lpstr>The Territory: XV and XVII centuries</vt:lpstr>
      <vt:lpstr>The Territory: XV and XVII centuries</vt:lpstr>
      <vt:lpstr>The Territory: XV and XVII centuries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jdmr33@gmail.com</dc:creator>
  <cp:lastModifiedBy>José Duarte</cp:lastModifiedBy>
  <cp:revision>47</cp:revision>
  <dcterms:created xsi:type="dcterms:W3CDTF">2019-03-14T07:34:16Z</dcterms:created>
  <dcterms:modified xsi:type="dcterms:W3CDTF">2020-05-04T11:50:09Z</dcterms:modified>
</cp:coreProperties>
</file>