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0691813" cy="7559675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2" d="100"/>
          <a:sy n="62" d="100"/>
        </p:scale>
        <p:origin x="11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A3C1-CB02-47BA-87EA-34A1E8863A2F}" type="datetimeFigureOut">
              <a:rPr lang="tr-TR" smtClean="0"/>
              <a:t>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278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A3C1-CB02-47BA-87EA-34A1E8863A2F}" type="datetimeFigureOut">
              <a:rPr lang="tr-TR" smtClean="0"/>
              <a:t>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683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A3C1-CB02-47BA-87EA-34A1E8863A2F}" type="datetimeFigureOut">
              <a:rPr lang="tr-TR" smtClean="0"/>
              <a:t>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774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A3C1-CB02-47BA-87EA-34A1E8863A2F}" type="datetimeFigureOut">
              <a:rPr lang="tr-TR" smtClean="0"/>
              <a:t>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0671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A3C1-CB02-47BA-87EA-34A1E8863A2F}" type="datetimeFigureOut">
              <a:rPr lang="tr-TR" smtClean="0"/>
              <a:t>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225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A3C1-CB02-47BA-87EA-34A1E8863A2F}" type="datetimeFigureOut">
              <a:rPr lang="tr-TR" smtClean="0"/>
              <a:t>1.05.2020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384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A3C1-CB02-47BA-87EA-34A1E8863A2F}" type="datetimeFigureOut">
              <a:rPr lang="tr-TR" smtClean="0"/>
              <a:t>1.05.2020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7972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A3C1-CB02-47BA-87EA-34A1E8863A2F}" type="datetimeFigureOut">
              <a:rPr lang="tr-TR" smtClean="0"/>
              <a:t>1.05.2020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588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A3C1-CB02-47BA-87EA-34A1E8863A2F}" type="datetimeFigureOut">
              <a:rPr lang="tr-TR" smtClean="0"/>
              <a:t>1.05.2020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5787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A3C1-CB02-47BA-87EA-34A1E8863A2F}" type="datetimeFigureOut">
              <a:rPr lang="tr-TR" smtClean="0"/>
              <a:t>1.05.2020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7792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A3C1-CB02-47BA-87EA-34A1E8863A2F}" type="datetimeFigureOut">
              <a:rPr lang="tr-TR" smtClean="0"/>
              <a:t>1.05.2020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8831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4A3C1-CB02-47BA-87EA-34A1E8863A2F}" type="datetimeFigureOut">
              <a:rPr lang="tr-TR" smtClean="0"/>
              <a:t>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149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1151792"/>
            <a:ext cx="9221689" cy="711880"/>
          </a:xfrm>
        </p:spPr>
        <p:txBody>
          <a:bodyPr>
            <a:normAutofit/>
          </a:bodyPr>
          <a:lstStyle/>
          <a:p>
            <a:r>
              <a:rPr lang="tr-TR" sz="4400" dirty="0"/>
              <a:t>Soru 1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200" dirty="0"/>
              <a:t>Standart çözelti olarak iyot çözeltisinin kullanıldığı reaksiyonlar ne tür reaksiyonlardır?</a:t>
            </a:r>
          </a:p>
          <a:p>
            <a:pPr marL="0" indent="0">
              <a:buNone/>
            </a:pPr>
            <a:endParaRPr lang="tr-TR" sz="2200" dirty="0"/>
          </a:p>
          <a:p>
            <a:pPr marL="0" indent="0">
              <a:buNone/>
            </a:pPr>
            <a:r>
              <a:rPr lang="tr-TR" sz="2200" dirty="0"/>
              <a:t>Cevap: Redoks </a:t>
            </a:r>
            <a:r>
              <a:rPr lang="tr-TR" sz="2200" dirty="0" err="1"/>
              <a:t>titrasyonları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85352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8F11101-D06F-D848-9A83-24B0D3B29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1112108"/>
            <a:ext cx="9221689" cy="751564"/>
          </a:xfrm>
        </p:spPr>
        <p:txBody>
          <a:bodyPr>
            <a:normAutofit fontScale="90000"/>
          </a:bodyPr>
          <a:lstStyle/>
          <a:p>
            <a:r>
              <a:rPr lang="tr-TR" dirty="0"/>
              <a:t>SORU 10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287D955-9100-0143-8028-A3E72EE91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200" dirty="0" err="1"/>
              <a:t>Arjantometrik</a:t>
            </a:r>
            <a:r>
              <a:rPr lang="tr-TR" sz="2200" dirty="0"/>
              <a:t> </a:t>
            </a:r>
            <a:r>
              <a:rPr lang="tr-TR" sz="2200" dirty="0" err="1"/>
              <a:t>titrasyon</a:t>
            </a:r>
            <a:r>
              <a:rPr lang="tr-TR" sz="2200" dirty="0"/>
              <a:t> deneyinde ilk olarak ……a…….(…..b….çökelek), </a:t>
            </a:r>
            <a:r>
              <a:rPr lang="tr-TR" sz="2200" dirty="0" err="1"/>
              <a:t>titrasyona</a:t>
            </a:r>
            <a:r>
              <a:rPr lang="tr-TR" sz="2200" dirty="0"/>
              <a:t> devam edildiğinde  ….c.....(.....d....çökelek) olarak çökerler.</a:t>
            </a:r>
          </a:p>
          <a:p>
            <a:pPr algn="just"/>
            <a:endParaRPr lang="tr-TR" sz="2200" dirty="0"/>
          </a:p>
          <a:p>
            <a:pPr marL="0" indent="0" algn="just">
              <a:buNone/>
            </a:pPr>
            <a:r>
              <a:rPr lang="tr-TR" sz="2200" dirty="0"/>
              <a:t>Cevap:</a:t>
            </a:r>
          </a:p>
          <a:p>
            <a:pPr marL="0" indent="0" algn="just">
              <a:buNone/>
            </a:pPr>
            <a:r>
              <a:rPr lang="tr-TR" sz="2200" dirty="0"/>
              <a:t>a: </a:t>
            </a:r>
            <a:r>
              <a:rPr lang="tr-TR" sz="2200" dirty="0" err="1"/>
              <a:t>AgCl</a:t>
            </a:r>
            <a:endParaRPr lang="tr-TR" sz="2200" dirty="0"/>
          </a:p>
          <a:p>
            <a:pPr marL="0" indent="0" algn="just">
              <a:buNone/>
            </a:pPr>
            <a:r>
              <a:rPr lang="tr-TR" sz="2200" dirty="0"/>
              <a:t>b: Beyaz</a:t>
            </a:r>
          </a:p>
          <a:p>
            <a:pPr marL="0" indent="0" algn="just">
              <a:buNone/>
            </a:pPr>
            <a:r>
              <a:rPr lang="tr-TR" sz="2200" dirty="0"/>
              <a:t>c:Ag</a:t>
            </a:r>
            <a:r>
              <a:rPr lang="tr-TR" sz="2200" baseline="-25000" dirty="0"/>
              <a:t>2</a:t>
            </a:r>
            <a:r>
              <a:rPr lang="tr-TR" sz="2200" dirty="0"/>
              <a:t>CrO</a:t>
            </a:r>
            <a:r>
              <a:rPr lang="tr-TR" sz="2200" baseline="-25000" dirty="0"/>
              <a:t>4</a:t>
            </a:r>
          </a:p>
          <a:p>
            <a:pPr marL="0" indent="0" algn="just">
              <a:buNone/>
            </a:pPr>
            <a:r>
              <a:rPr lang="tr-TR" sz="2200" dirty="0"/>
              <a:t>d: Kırmızı-Kahverengi</a:t>
            </a:r>
          </a:p>
        </p:txBody>
      </p:sp>
    </p:spTree>
    <p:extLst>
      <p:ext uri="{BB962C8B-B14F-4D97-AF65-F5344CB8AC3E}">
        <p14:creationId xmlns:p14="http://schemas.microsoft.com/office/powerpoint/2010/main" val="1700961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1314679"/>
            <a:ext cx="9221689" cy="65857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Soru 11: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772" dirty="0" err="1"/>
              <a:t>EDTA</a:t>
            </a:r>
            <a:r>
              <a:rPr lang="tr-TR" sz="2772" dirty="0"/>
              <a:t> </a:t>
            </a:r>
            <a:r>
              <a:rPr lang="tr-TR" sz="2772" dirty="0" err="1"/>
              <a:t>titrasyonlarında</a:t>
            </a:r>
            <a:r>
              <a:rPr lang="tr-TR" sz="2772" dirty="0"/>
              <a:t> kullanılan indikatörlerin genel adı nedir</a:t>
            </a:r>
            <a:r>
              <a:rPr lang="tr-TR" sz="2772" dirty="0"/>
              <a:t>?</a:t>
            </a:r>
          </a:p>
          <a:p>
            <a:pPr marL="0" indent="0">
              <a:buNone/>
            </a:pPr>
            <a:endParaRPr lang="tr-TR" sz="2772" dirty="0"/>
          </a:p>
          <a:p>
            <a:pPr marL="0" indent="0">
              <a:buNone/>
            </a:pPr>
            <a:r>
              <a:rPr lang="tr-TR" sz="2772" dirty="0"/>
              <a:t>Cevap</a:t>
            </a:r>
            <a:r>
              <a:rPr lang="tr-TR" sz="2772" dirty="0"/>
              <a:t>: </a:t>
            </a:r>
            <a:endParaRPr lang="en-US" sz="2772" dirty="0"/>
          </a:p>
          <a:p>
            <a:pPr marL="0" indent="0">
              <a:buNone/>
            </a:pPr>
            <a:r>
              <a:rPr lang="tr-TR" sz="2772" dirty="0"/>
              <a:t>Metal indikatörleri</a:t>
            </a:r>
            <a:endParaRPr lang="en-US" sz="2772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039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772" dirty="0" err="1"/>
              <a:t>EDTA</a:t>
            </a:r>
            <a:r>
              <a:rPr lang="tr-TR" sz="2772" dirty="0"/>
              <a:t> </a:t>
            </a:r>
            <a:r>
              <a:rPr lang="tr-TR" sz="2772" dirty="0"/>
              <a:t>ile Ca</a:t>
            </a:r>
            <a:r>
              <a:rPr lang="tr-TR" sz="2772" baseline="30000" dirty="0"/>
              <a:t>+2</a:t>
            </a:r>
            <a:r>
              <a:rPr lang="tr-TR" sz="2772" dirty="0"/>
              <a:t> tayininde indikatör olarak </a:t>
            </a:r>
            <a:r>
              <a:rPr lang="tr-TR" sz="2772" dirty="0" err="1"/>
              <a:t>eriokrom</a:t>
            </a:r>
            <a:r>
              <a:rPr lang="tr-TR" sz="2772" dirty="0"/>
              <a:t> siyahı T kullanıldığında dönüm noktasından önce ve sonra gözlenen renkleri yazınız.</a:t>
            </a:r>
            <a:endParaRPr lang="en-US" sz="2772" dirty="0"/>
          </a:p>
          <a:p>
            <a:pPr marL="0" indent="0">
              <a:buNone/>
            </a:pPr>
            <a:endParaRPr lang="tr-TR" sz="2772" dirty="0"/>
          </a:p>
          <a:p>
            <a:pPr marL="0" indent="0">
              <a:buNone/>
            </a:pPr>
            <a:r>
              <a:rPr lang="tr-TR" sz="2772" dirty="0"/>
              <a:t>Cevap</a:t>
            </a:r>
            <a:r>
              <a:rPr lang="tr-TR" sz="2772" dirty="0"/>
              <a:t>: </a:t>
            </a:r>
            <a:endParaRPr lang="en-US" sz="2772" dirty="0"/>
          </a:p>
          <a:p>
            <a:r>
              <a:rPr lang="tr-TR" sz="2772" dirty="0"/>
              <a:t>Dönüm noktasından önce: kırmızı-pembe</a:t>
            </a:r>
            <a:endParaRPr lang="en-US" sz="2772" dirty="0"/>
          </a:p>
          <a:p>
            <a:r>
              <a:rPr lang="tr-TR" sz="2772" dirty="0"/>
              <a:t>Dönüm noktasından sonra: mavi</a:t>
            </a:r>
            <a:endParaRPr lang="en-US" sz="2772" dirty="0"/>
          </a:p>
          <a:p>
            <a:endParaRPr lang="en-US" sz="2772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35062" y="1314679"/>
            <a:ext cx="9221689" cy="65857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Soru 12: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1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5062" y="2113489"/>
                <a:ext cx="9221689" cy="501926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980" dirty="0"/>
                  <a:t>20 mL Ca</a:t>
                </a:r>
                <a:r>
                  <a:rPr lang="en-US" sz="1980" baseline="30000" dirty="0"/>
                  <a:t>+2</a:t>
                </a:r>
                <a:r>
                  <a:rPr lang="en-US" sz="1980" dirty="0"/>
                  <a:t> </a:t>
                </a:r>
                <a:r>
                  <a:rPr lang="en-US" sz="1980" dirty="0" err="1"/>
                  <a:t>numunesi</a:t>
                </a:r>
                <a:r>
                  <a:rPr lang="en-US" sz="1980" dirty="0"/>
                  <a:t> </a:t>
                </a:r>
                <a:r>
                  <a:rPr lang="en-US" sz="1980" dirty="0" err="1"/>
                  <a:t>üzerine</a:t>
                </a:r>
                <a:r>
                  <a:rPr lang="en-US" sz="1980" dirty="0"/>
                  <a:t> pH 10 </a:t>
                </a:r>
                <a:r>
                  <a:rPr lang="en-US" sz="1980" dirty="0" err="1"/>
                  <a:t>tamponu</a:t>
                </a:r>
                <a:r>
                  <a:rPr lang="en-US" sz="1980" dirty="0"/>
                  <a:t> </a:t>
                </a:r>
                <a:r>
                  <a:rPr lang="en-US" sz="1980" dirty="0" err="1"/>
                  <a:t>ve</a:t>
                </a:r>
                <a:r>
                  <a:rPr lang="en-US" sz="1980" dirty="0"/>
                  <a:t> </a:t>
                </a:r>
                <a:r>
                  <a:rPr lang="en-US" sz="1980" dirty="0" err="1"/>
                  <a:t>eriokrom</a:t>
                </a:r>
                <a:r>
                  <a:rPr lang="en-US" sz="1980" dirty="0"/>
                  <a:t> </a:t>
                </a:r>
                <a:r>
                  <a:rPr lang="en-US" sz="1980" dirty="0" err="1"/>
                  <a:t>siyahı</a:t>
                </a:r>
                <a:r>
                  <a:rPr lang="en-US" sz="1980" dirty="0"/>
                  <a:t> T </a:t>
                </a:r>
                <a:r>
                  <a:rPr lang="en-US" sz="1980" dirty="0" err="1"/>
                  <a:t>indikatörü</a:t>
                </a:r>
                <a:r>
                  <a:rPr lang="en-US" sz="1980" dirty="0"/>
                  <a:t> </a:t>
                </a:r>
                <a:r>
                  <a:rPr lang="en-US" sz="1980" dirty="0" err="1"/>
                  <a:t>eklendikten</a:t>
                </a:r>
                <a:r>
                  <a:rPr lang="en-US" sz="1980" dirty="0"/>
                  <a:t> </a:t>
                </a:r>
                <a:r>
                  <a:rPr lang="en-US" sz="1980" dirty="0" err="1"/>
                  <a:t>sonra</a:t>
                </a:r>
                <a:r>
                  <a:rPr lang="en-US" sz="1980" dirty="0"/>
                  <a:t> 0.1000 M </a:t>
                </a:r>
                <a:r>
                  <a:rPr lang="en-US" sz="1980" dirty="0" err="1"/>
                  <a:t>EDTA</a:t>
                </a:r>
                <a:r>
                  <a:rPr lang="en-US" sz="1980" dirty="0"/>
                  <a:t> </a:t>
                </a:r>
                <a:r>
                  <a:rPr lang="en-US" sz="1980" dirty="0" err="1"/>
                  <a:t>çözeltisi</a:t>
                </a:r>
                <a:r>
                  <a:rPr lang="en-US" sz="1980" dirty="0"/>
                  <a:t> </a:t>
                </a:r>
                <a:r>
                  <a:rPr lang="en-US" sz="1980" dirty="0" err="1"/>
                  <a:t>ile</a:t>
                </a:r>
                <a:r>
                  <a:rPr lang="en-US" sz="1980" dirty="0"/>
                  <a:t> </a:t>
                </a:r>
                <a:r>
                  <a:rPr lang="en-US" sz="1980" dirty="0" err="1"/>
                  <a:t>titre</a:t>
                </a:r>
                <a:r>
                  <a:rPr lang="en-US" sz="1980" dirty="0"/>
                  <a:t> </a:t>
                </a:r>
                <a:r>
                  <a:rPr lang="en-US" sz="1980" dirty="0" err="1"/>
                  <a:t>ediliyor</a:t>
                </a:r>
                <a:r>
                  <a:rPr lang="en-US" sz="1980" dirty="0"/>
                  <a:t>. </a:t>
                </a:r>
                <a:r>
                  <a:rPr lang="en-US" sz="1980" dirty="0" err="1"/>
                  <a:t>Standart</a:t>
                </a:r>
                <a:r>
                  <a:rPr lang="en-US" sz="1980" dirty="0"/>
                  <a:t> </a:t>
                </a:r>
                <a:r>
                  <a:rPr lang="en-US" sz="1980" dirty="0" err="1"/>
                  <a:t>çözeltiden</a:t>
                </a:r>
                <a:r>
                  <a:rPr lang="en-US" sz="1980" dirty="0"/>
                  <a:t> 10 mL </a:t>
                </a:r>
                <a:r>
                  <a:rPr lang="en-US" sz="1980" dirty="0" err="1"/>
                  <a:t>harcadığında</a:t>
                </a:r>
                <a:r>
                  <a:rPr lang="en-US" sz="1980" dirty="0"/>
                  <a:t> </a:t>
                </a:r>
                <a:r>
                  <a:rPr lang="en-US" sz="1980" dirty="0" err="1"/>
                  <a:t>dönüm</a:t>
                </a:r>
                <a:r>
                  <a:rPr lang="en-US" sz="1980" dirty="0"/>
                  <a:t> </a:t>
                </a:r>
                <a:r>
                  <a:rPr lang="en-US" sz="1980" dirty="0" err="1"/>
                  <a:t>noktasına</a:t>
                </a:r>
                <a:r>
                  <a:rPr lang="en-US" sz="1980" dirty="0"/>
                  <a:t> </a:t>
                </a:r>
                <a:r>
                  <a:rPr lang="en-US" sz="1980" dirty="0" err="1"/>
                  <a:t>ulaşıldığına</a:t>
                </a:r>
                <a:r>
                  <a:rPr lang="en-US" sz="1980" dirty="0"/>
                  <a:t> </a:t>
                </a:r>
                <a:r>
                  <a:rPr lang="en-US" sz="1980" dirty="0" err="1"/>
                  <a:t>göre</a:t>
                </a:r>
                <a:r>
                  <a:rPr lang="en-US" sz="1980" dirty="0"/>
                  <a:t>, Ca</a:t>
                </a:r>
                <a:r>
                  <a:rPr lang="en-US" sz="1980" baseline="30000" dirty="0"/>
                  <a:t>+2</a:t>
                </a:r>
                <a:r>
                  <a:rPr lang="en-US" sz="1980" dirty="0"/>
                  <a:t> </a:t>
                </a:r>
                <a:r>
                  <a:rPr lang="en-US" sz="1980" dirty="0" err="1"/>
                  <a:t>numunesinin</a:t>
                </a:r>
                <a:r>
                  <a:rPr lang="en-US" sz="1980" dirty="0"/>
                  <a:t> </a:t>
                </a:r>
                <a:r>
                  <a:rPr lang="en-US" sz="1980" dirty="0" err="1"/>
                  <a:t>molaritesi</a:t>
                </a:r>
                <a:r>
                  <a:rPr lang="en-US" sz="1980" dirty="0"/>
                  <a:t> </a:t>
                </a:r>
                <a:r>
                  <a:rPr lang="en-US" sz="1980" dirty="0" err="1"/>
                  <a:t>nedir</a:t>
                </a:r>
                <a:r>
                  <a:rPr lang="en-US" sz="1980" dirty="0"/>
                  <a:t>?</a:t>
                </a:r>
                <a:endParaRPr lang="tr-TR" sz="1980" dirty="0"/>
              </a:p>
              <a:p>
                <a:pPr marL="0" indent="0">
                  <a:buNone/>
                </a:pPr>
                <a:endParaRPr lang="tr-TR" sz="1980" dirty="0"/>
              </a:p>
              <a:p>
                <a:pPr marL="0" indent="0">
                  <a:buNone/>
                </a:pPr>
                <a:r>
                  <a:rPr lang="tr-TR" sz="1980" dirty="0"/>
                  <a:t>Cevap:</a:t>
                </a:r>
              </a:p>
              <a:p>
                <a:pPr marL="0" indent="0">
                  <a:buNone/>
                </a:pPr>
                <a:r>
                  <a:rPr lang="en-US" sz="1980" dirty="0"/>
                  <a:t>n</a:t>
                </a:r>
                <a:r>
                  <a:rPr lang="en-US" sz="1980" baseline="-25000" dirty="0"/>
                  <a:t>𝐸𝐷𝑇𝐴</a:t>
                </a:r>
                <a:r>
                  <a:rPr lang="en-US" sz="1980" dirty="0"/>
                  <a:t> = </a:t>
                </a:r>
                <a:r>
                  <a:rPr lang="en-US" sz="1980" dirty="0" err="1"/>
                  <a:t>M</a:t>
                </a:r>
                <a:r>
                  <a:rPr lang="en-US" sz="1980" baseline="-25000" dirty="0" err="1"/>
                  <a:t>EDTA</a:t>
                </a:r>
                <a:r>
                  <a:rPr lang="en-US" sz="1980" dirty="0"/>
                  <a:t> × </a:t>
                </a:r>
                <a:r>
                  <a:rPr lang="en-US" sz="1980" dirty="0" err="1"/>
                  <a:t>V</a:t>
                </a:r>
                <a:r>
                  <a:rPr lang="en-US" sz="1980" baseline="-25000" dirty="0" err="1"/>
                  <a:t>EDTA</a:t>
                </a:r>
                <a:endParaRPr lang="en-US" sz="1980" dirty="0"/>
              </a:p>
              <a:p>
                <a:pPr marL="0" indent="0">
                  <a:buNone/>
                </a:pPr>
                <a:r>
                  <a:rPr lang="en-US" sz="1980" dirty="0"/>
                  <a:t>n</a:t>
                </a:r>
                <a:r>
                  <a:rPr lang="en-US" sz="1980" baseline="-25000" dirty="0"/>
                  <a:t>𝐸𝐷𝑇𝐴</a:t>
                </a:r>
                <a:r>
                  <a:rPr lang="en-US" sz="1980" dirty="0"/>
                  <a:t> = 0.1000 M x 10 mL</a:t>
                </a:r>
              </a:p>
              <a:p>
                <a:pPr marL="0" indent="0">
                  <a:buNone/>
                </a:pPr>
                <a:r>
                  <a:rPr lang="en-US" sz="1980" dirty="0"/>
                  <a:t>n</a:t>
                </a:r>
                <a:r>
                  <a:rPr lang="en-US" sz="1980" baseline="-25000" dirty="0"/>
                  <a:t>𝐸𝐷𝑇𝐴</a:t>
                </a:r>
                <a:r>
                  <a:rPr lang="en-US" sz="1980" dirty="0"/>
                  <a:t> = 1 </a:t>
                </a:r>
                <a:r>
                  <a:rPr lang="en-US" sz="1980" dirty="0" err="1"/>
                  <a:t>mmol</a:t>
                </a:r>
                <a:endParaRPr lang="en-US" sz="1980" dirty="0"/>
              </a:p>
              <a:p>
                <a:r>
                  <a:rPr lang="en-US" sz="1980" dirty="0" err="1"/>
                  <a:t>Reaksiyona</a:t>
                </a:r>
                <a:r>
                  <a:rPr lang="en-US" sz="1980" dirty="0"/>
                  <a:t> </a:t>
                </a:r>
                <a:r>
                  <a:rPr lang="en-US" sz="1980" dirty="0" err="1"/>
                  <a:t>giren</a:t>
                </a:r>
                <a:r>
                  <a:rPr lang="en-US" sz="1980" dirty="0"/>
                  <a:t> </a:t>
                </a:r>
                <a:r>
                  <a:rPr lang="tr-TR" sz="1980" dirty="0"/>
                  <a:t>Ca</a:t>
                </a:r>
                <a:r>
                  <a:rPr lang="tr-TR" sz="1980" baseline="30000" dirty="0"/>
                  <a:t>+2</a:t>
                </a:r>
                <a:r>
                  <a:rPr lang="tr-TR" sz="1980" dirty="0"/>
                  <a:t> ve </a:t>
                </a:r>
                <a:r>
                  <a:rPr lang="tr-TR" sz="1980" dirty="0" err="1"/>
                  <a:t>EDTA</a:t>
                </a:r>
                <a:r>
                  <a:rPr lang="tr-TR" sz="1980" dirty="0"/>
                  <a:t> </a:t>
                </a:r>
                <a:r>
                  <a:rPr lang="tr-TR" sz="1980" dirty="0" err="1"/>
                  <a:t>mol</a:t>
                </a:r>
                <a:r>
                  <a:rPr lang="tr-TR" sz="1980" dirty="0"/>
                  <a:t> sayıları eşittir.</a:t>
                </a:r>
                <a:endParaRPr lang="en-US" sz="1980" dirty="0"/>
              </a:p>
              <a:p>
                <a:pPr marL="0" indent="0">
                  <a:buNone/>
                </a:pPr>
                <a:r>
                  <a:rPr lang="en-US" sz="1980" dirty="0"/>
                  <a:t>n</a:t>
                </a:r>
                <a:r>
                  <a:rPr lang="en-US" sz="1980" baseline="-25000" dirty="0"/>
                  <a:t>𝐸𝐷𝑇𝐴</a:t>
                </a:r>
                <a:r>
                  <a:rPr lang="en-US" sz="198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98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sz="198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sSup>
                          <m:sSupPr>
                            <m:ctrlPr>
                              <a:rPr lang="tr-TR" sz="198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1980" i="1">
                                <a:latin typeface="Cambria Math" panose="02040503050406030204" pitchFamily="18" charset="0"/>
                              </a:rPr>
                              <m:t>𝐶𝑎</m:t>
                            </m:r>
                          </m:e>
                          <m:sup>
                            <m:r>
                              <a:rPr lang="tr-TR" sz="198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1980" baseline="-25000" dirty="0"/>
                  <a:t> </a:t>
                </a:r>
                <a:r>
                  <a:rPr lang="en-US" sz="1980" dirty="0"/>
                  <a:t>= 1 </a:t>
                </a:r>
                <a:r>
                  <a:rPr lang="en-US" sz="1980" dirty="0" err="1"/>
                  <a:t>mmol</a:t>
                </a:r>
                <a:r>
                  <a:rPr lang="en-US" sz="1980" dirty="0"/>
                  <a:t> </a:t>
                </a:r>
                <a:r>
                  <a:rPr lang="en-US" sz="1980" dirty="0"/>
                  <a:t>Ca</a:t>
                </a:r>
                <a:r>
                  <a:rPr lang="en-US" sz="1980" baseline="30000" dirty="0"/>
                  <a:t>+2</a:t>
                </a:r>
                <a:endParaRPr lang="en-US" sz="198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198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sz="198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sSup>
                          <m:sSupPr>
                            <m:ctrlPr>
                              <a:rPr lang="tr-TR" sz="198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tr-TR" sz="1980">
                                <a:latin typeface="Cambria Math" panose="02040503050406030204" pitchFamily="18" charset="0"/>
                              </a:rPr>
                              <m:t>Ca</m:t>
                            </m:r>
                          </m:e>
                          <m:sup>
                            <m:r>
                              <a:rPr lang="tr-TR" sz="1980">
                                <a:latin typeface="Cambria Math" panose="02040503050406030204" pitchFamily="18" charset="0"/>
                              </a:rPr>
                              <m:t>+2</m:t>
                            </m:r>
                          </m:sup>
                        </m:sSup>
                      </m:sub>
                    </m:sSub>
                    <m:sSub>
                      <m:sSubPr>
                        <m:ctrlPr>
                          <a:rPr lang="tr-TR" sz="198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980">
                            <a:latin typeface="Cambria Math" panose="02040503050406030204" pitchFamily="18" charset="0"/>
                          </a:rPr>
                          <m:t> =</m:t>
                        </m:r>
                        <m:f>
                          <m:fPr>
                            <m:ctrlPr>
                              <a:rPr lang="tr-TR" sz="198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198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tr-TR" sz="198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tr-TR" sz="198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tr-TR" sz="198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tr-TR" sz="1980">
                                            <a:latin typeface="Cambria Math" panose="02040503050406030204" pitchFamily="18" charset="0"/>
                                          </a:rPr>
                                          <m:t>Ca</m:t>
                                        </m:r>
                                      </m:e>
                                      <m:sup>
                                        <m:r>
                                          <a:rPr lang="tr-TR" sz="1980">
                                            <a:latin typeface="Cambria Math" panose="02040503050406030204" pitchFamily="18" charset="0"/>
                                          </a:rPr>
                                          <m:t>+2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  <m:sub>
                                <m:r>
                                  <a:rPr lang="tr-TR" sz="198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sz="198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tr-TR" sz="1980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tr-TR" sz="198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tr-TR" sz="1980">
                                        <a:latin typeface="Cambria Math" panose="02040503050406030204" pitchFamily="18" charset="0"/>
                                      </a:rPr>
                                      <m:t>Ca</m:t>
                                    </m:r>
                                  </m:e>
                                  <m:sup>
                                    <m:r>
                                      <a:rPr lang="tr-TR" sz="198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sup>
                                </m:sSup>
                              </m:sub>
                            </m:sSub>
                          </m:den>
                        </m:f>
                        <m:r>
                          <a:rPr lang="tr-TR" sz="198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tr-TR" sz="198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198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m:rPr>
                                <m:sty m:val="p"/>
                              </m:rPr>
                              <a:rPr lang="tr-TR" sz="1980">
                                <a:latin typeface="Cambria Math" panose="02040503050406030204" pitchFamily="18" charset="0"/>
                              </a:rPr>
                              <m:t>mmol</m:t>
                            </m:r>
                          </m:num>
                          <m:den>
                            <m:r>
                              <a:rPr lang="tr-TR" sz="1980">
                                <a:latin typeface="Cambria Math" panose="02040503050406030204" pitchFamily="18" charset="0"/>
                              </a:rPr>
                              <m:t>20 </m:t>
                            </m:r>
                            <m:r>
                              <m:rPr>
                                <m:sty m:val="p"/>
                              </m:rPr>
                              <a:rPr lang="tr-TR" sz="1980">
                                <a:latin typeface="Cambria Math" panose="02040503050406030204" pitchFamily="18" charset="0"/>
                              </a:rPr>
                              <m:t>mL</m:t>
                            </m:r>
                          </m:den>
                        </m:f>
                        <m:r>
                          <a:rPr lang="tr-TR" sz="1980">
                            <a:latin typeface="Cambria Math" panose="02040503050406030204" pitchFamily="18" charset="0"/>
                          </a:rPr>
                          <m:t>=0.0500 </m:t>
                        </m:r>
                        <m:r>
                          <m:rPr>
                            <m:sty m:val="p"/>
                          </m:rPr>
                          <a:rPr lang="tr-TR" sz="198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tr-TR" sz="198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tr-TR" sz="1980" dirty="0"/>
                  <a:t> </a:t>
                </a:r>
                <a:endParaRPr lang="en-US" sz="198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5062" y="2113489"/>
                <a:ext cx="9221689" cy="5019266"/>
              </a:xfrm>
              <a:blipFill>
                <a:blip r:embed="rId2"/>
                <a:stretch>
                  <a:fillRect l="-661" t="-12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35062" y="1314679"/>
            <a:ext cx="9221689" cy="65857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Soru 13: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431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63" y="2113489"/>
            <a:ext cx="7467699" cy="4522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772" dirty="0"/>
              <a:t>Bir kağıt kromatografisi deneyinden sonra elde edilen X numunesine ait görüntü verilmiştir. X numunesini oluşturan renk maddelerini </a:t>
            </a:r>
            <a:r>
              <a:rPr lang="tr-TR" sz="2772" b="1" dirty="0"/>
              <a:t>sabit faza</a:t>
            </a:r>
            <a:r>
              <a:rPr lang="tr-TR" sz="2772" dirty="0"/>
              <a:t> ilgilerine göre büyükten küçüğe sıralayınız.</a:t>
            </a:r>
          </a:p>
          <a:p>
            <a:pPr marL="0" indent="0">
              <a:buNone/>
            </a:pPr>
            <a:endParaRPr lang="tr-TR" sz="2772" dirty="0"/>
          </a:p>
          <a:p>
            <a:pPr marL="0" indent="0">
              <a:buNone/>
            </a:pPr>
            <a:r>
              <a:rPr lang="tr-TR" sz="2772" dirty="0"/>
              <a:t>Cevap:</a:t>
            </a:r>
          </a:p>
          <a:p>
            <a:pPr marL="0" indent="0">
              <a:buNone/>
            </a:pPr>
            <a:r>
              <a:rPr lang="tr-TR" sz="2772" dirty="0"/>
              <a:t>Mor &gt; sarı &gt; mavi</a:t>
            </a:r>
            <a:endParaRPr lang="en-US" sz="2772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35062" y="1314679"/>
            <a:ext cx="9221689" cy="65857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Soru 14: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538" y="2113489"/>
            <a:ext cx="1736659" cy="402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37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772" dirty="0"/>
              <a:t>Ters faz </a:t>
            </a:r>
            <a:r>
              <a:rPr lang="tr-TR" sz="2772" dirty="0"/>
              <a:t>YPSK ile yapılan bir </a:t>
            </a:r>
            <a:r>
              <a:rPr lang="tr-TR" sz="2772" dirty="0"/>
              <a:t>analizden sonra aşağıdaki kromatogram elde ediliyor. A, B, C ve D maddelerini </a:t>
            </a:r>
            <a:r>
              <a:rPr lang="tr-TR" sz="2772" dirty="0" err="1"/>
              <a:t>polarlıklarına</a:t>
            </a:r>
            <a:r>
              <a:rPr lang="tr-TR" sz="2772" dirty="0"/>
              <a:t> göre büyükten küçüğe sıralayınız. 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Cevap: </a:t>
            </a:r>
          </a:p>
          <a:p>
            <a:pPr marL="0" indent="0">
              <a:buNone/>
            </a:pPr>
            <a:r>
              <a:rPr lang="tr-TR" dirty="0" smtClean="0"/>
              <a:t>A &gt; B &gt; C &gt; D</a:t>
            </a:r>
            <a:endParaRPr lang="tr-T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35062" y="1314679"/>
            <a:ext cx="9221689" cy="65857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Soru 15: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99" y="3354594"/>
            <a:ext cx="5459208" cy="225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64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35062" y="1314679"/>
            <a:ext cx="9221689" cy="65857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Soru </a:t>
            </a:r>
            <a:r>
              <a:rPr lang="tr-TR" dirty="0" smtClean="0"/>
              <a:t>16: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35063" y="2113489"/>
            <a:ext cx="9569917" cy="452223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sz="2772" dirty="0" smtClean="0"/>
              <a:t>Bir maddenin kırılma indisi aşağıdakilerden hangisine </a:t>
            </a:r>
            <a:r>
              <a:rPr lang="tr-TR" sz="2772" b="1" dirty="0" smtClean="0"/>
              <a:t>bağlı değildir</a:t>
            </a:r>
            <a:r>
              <a:rPr lang="tr-TR" sz="2772" dirty="0" smtClean="0"/>
              <a:t>?</a:t>
            </a:r>
          </a:p>
          <a:p>
            <a:pPr marL="0" indent="0">
              <a:buNone/>
            </a:pPr>
            <a:endParaRPr lang="tr-TR" sz="2772" dirty="0"/>
          </a:p>
          <a:p>
            <a:pPr marL="514350" indent="-514350">
              <a:buAutoNum type="alphaLcParenR"/>
            </a:pPr>
            <a:r>
              <a:rPr lang="tr-TR" sz="2772" dirty="0" smtClean="0"/>
              <a:t>Ortamın sıcaklığına</a:t>
            </a:r>
          </a:p>
          <a:p>
            <a:pPr marL="514350" indent="-514350">
              <a:buAutoNum type="alphaLcParenR"/>
            </a:pPr>
            <a:r>
              <a:rPr lang="tr-TR" sz="2772" dirty="0" smtClean="0"/>
              <a:t>Ortamın basıncına</a:t>
            </a:r>
          </a:p>
          <a:p>
            <a:pPr marL="514350" indent="-514350">
              <a:buAutoNum type="alphaLcParenR"/>
            </a:pPr>
            <a:r>
              <a:rPr lang="tr-TR" sz="2772" dirty="0" smtClean="0"/>
              <a:t>Maddenin konsantrasyonuna</a:t>
            </a:r>
          </a:p>
          <a:p>
            <a:pPr marL="514350" indent="-514350">
              <a:buAutoNum type="alphaLcParenR"/>
            </a:pPr>
            <a:r>
              <a:rPr lang="tr-TR" sz="2772" dirty="0" smtClean="0"/>
              <a:t>Maddenin molekül ağırlığına</a:t>
            </a:r>
          </a:p>
          <a:p>
            <a:pPr marL="514350" indent="-514350">
              <a:buAutoNum type="alphaLcParenR"/>
            </a:pPr>
            <a:r>
              <a:rPr lang="tr-TR" sz="2772" dirty="0" smtClean="0"/>
              <a:t>Işık kaynağının dalga boyuna</a:t>
            </a:r>
            <a:endParaRPr lang="tr-TR" sz="2772" dirty="0"/>
          </a:p>
          <a:p>
            <a:pPr marL="0" indent="0">
              <a:buNone/>
            </a:pPr>
            <a:endParaRPr lang="tr-TR" sz="2772" dirty="0" smtClean="0"/>
          </a:p>
          <a:p>
            <a:pPr marL="0" indent="0">
              <a:buNone/>
            </a:pPr>
            <a:r>
              <a:rPr lang="tr-TR" sz="2772" dirty="0" smtClean="0"/>
              <a:t>Cevap: d</a:t>
            </a:r>
            <a:endParaRPr lang="tr-TR" sz="2772" dirty="0"/>
          </a:p>
        </p:txBody>
      </p:sp>
    </p:spTree>
    <p:extLst>
      <p:ext uri="{BB962C8B-B14F-4D97-AF65-F5344CB8AC3E}">
        <p14:creationId xmlns:p14="http://schemas.microsoft.com/office/powerpoint/2010/main" val="2151040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35063" y="1263308"/>
            <a:ext cx="9221689" cy="65857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Soru </a:t>
            </a:r>
            <a:r>
              <a:rPr lang="tr-TR" dirty="0" smtClean="0"/>
              <a:t>17: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35063" y="2113489"/>
            <a:ext cx="9569917" cy="4522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772" dirty="0" smtClean="0"/>
              <a:t>İdeal bir referans elektrodun özelliklerini yazınız.</a:t>
            </a:r>
          </a:p>
          <a:p>
            <a:pPr marL="0" indent="0">
              <a:buNone/>
            </a:pPr>
            <a:endParaRPr lang="tr-TR" sz="2772" dirty="0" smtClean="0"/>
          </a:p>
          <a:p>
            <a:pPr marL="0" indent="0">
              <a:buNone/>
            </a:pPr>
            <a:r>
              <a:rPr lang="tr-TR" sz="2772" dirty="0" smtClean="0"/>
              <a:t>Cevap: </a:t>
            </a:r>
            <a:endParaRPr lang="tr-TR" sz="2772" dirty="0"/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Tersinirdir.</a:t>
            </a: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Nerst</a:t>
            </a:r>
            <a:r>
              <a:rPr lang="tr-T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eşitliğine </a:t>
            </a:r>
            <a:r>
              <a:rPr lang="tr-T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uyar.</a:t>
            </a:r>
            <a:endParaRPr lang="tr-T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Zamanla değişmeyen bir potansiyeli vardır.</a:t>
            </a: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Ufak bir akıma maruz kaldıktan sonra orjinal potansiyeline döner.</a:t>
            </a: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Sıcaklık değişiminden etkilenmemelidir.</a:t>
            </a:r>
          </a:p>
          <a:p>
            <a:pPr marL="0" indent="0">
              <a:buNone/>
            </a:pPr>
            <a:endParaRPr lang="tr-TR" sz="2772" dirty="0" smtClean="0"/>
          </a:p>
        </p:txBody>
      </p:sp>
    </p:spTree>
    <p:extLst>
      <p:ext uri="{BB962C8B-B14F-4D97-AF65-F5344CB8AC3E}">
        <p14:creationId xmlns:p14="http://schemas.microsoft.com/office/powerpoint/2010/main" val="1048528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1151792"/>
            <a:ext cx="9221689" cy="711880"/>
          </a:xfrm>
        </p:spPr>
        <p:txBody>
          <a:bodyPr>
            <a:normAutofit/>
          </a:bodyPr>
          <a:lstStyle/>
          <a:p>
            <a:r>
              <a:rPr lang="tr-TR" sz="4400" dirty="0"/>
              <a:t>Soru 2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200" dirty="0"/>
              <a:t>Standart çözelti olarak iyot çözeltisinin kullanıldığı reaksiyonlarda hangi indikatör kullanılır?</a:t>
            </a:r>
          </a:p>
          <a:p>
            <a:pPr marL="0" indent="0">
              <a:buNone/>
            </a:pPr>
            <a:endParaRPr lang="tr-TR" sz="2200" dirty="0"/>
          </a:p>
          <a:p>
            <a:pPr marL="0" indent="0">
              <a:buNone/>
            </a:pPr>
            <a:r>
              <a:rPr lang="tr-TR" sz="2200" dirty="0"/>
              <a:t>Cevap: Nişasta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57453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1151792"/>
            <a:ext cx="9221689" cy="711880"/>
          </a:xfrm>
        </p:spPr>
        <p:txBody>
          <a:bodyPr>
            <a:normAutofit/>
          </a:bodyPr>
          <a:lstStyle/>
          <a:p>
            <a:r>
              <a:rPr lang="tr-TR" sz="4400" dirty="0"/>
              <a:t>Soru 3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5062" y="2012414"/>
                <a:ext cx="9956751" cy="479654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tr-TR" sz="2200" dirty="0"/>
                  <a:t>Eczacı paketi içerisinde verilen 10 adet </a:t>
                </a:r>
                <a:r>
                  <a:rPr lang="tr-TR" sz="2200" dirty="0" err="1"/>
                  <a:t>metamizol</a:t>
                </a:r>
                <a:r>
                  <a:rPr lang="tr-TR" sz="2200" dirty="0"/>
                  <a:t> sodyum (MS) tableti tartılıp havanda toz ediliyor. Bu tozdan bir tablet ağırlığı kadar tartılıp bir </a:t>
                </a:r>
                <a:r>
                  <a:rPr lang="tr-TR" sz="2200" dirty="0" err="1"/>
                  <a:t>erlene</a:t>
                </a:r>
                <a:r>
                  <a:rPr lang="tr-TR" sz="2200" dirty="0"/>
                  <a:t> alınıyor. Üzerine su ve </a:t>
                </a:r>
                <a:r>
                  <a:rPr lang="tr-TR" sz="2200" dirty="0" err="1"/>
                  <a:t>nitrit</a:t>
                </a:r>
                <a:r>
                  <a:rPr lang="tr-TR" sz="2200" dirty="0"/>
                  <a:t> asit ilave edildikten sonra bekletilmeden 0,0650 M iyot ile </a:t>
                </a:r>
                <a:r>
                  <a:rPr lang="tr-TR" sz="2200" dirty="0" err="1"/>
                  <a:t>titrasyona</a:t>
                </a:r>
                <a:r>
                  <a:rPr lang="tr-TR" sz="2200" dirty="0"/>
                  <a:t> başlanıyor. Bir miktar iyot ilavesinden sonra indikatör ilave edilip kalıcı mavi-mor renge kadar </a:t>
                </a:r>
                <a:r>
                  <a:rPr lang="tr-TR" sz="2200" dirty="0" err="1"/>
                  <a:t>titrasyona</a:t>
                </a:r>
                <a:r>
                  <a:rPr lang="tr-TR" sz="2200" dirty="0"/>
                  <a:t> devam ediliyor. </a:t>
                </a:r>
                <a:r>
                  <a:rPr lang="tr-TR" sz="2200" dirty="0" err="1"/>
                  <a:t>Titrasyon</a:t>
                </a:r>
                <a:r>
                  <a:rPr lang="tr-TR" sz="2200" dirty="0"/>
                  <a:t> sonunda 4,6 </a:t>
                </a:r>
                <a:r>
                  <a:rPr lang="tr-TR" sz="2200" dirty="0" err="1"/>
                  <a:t>mL</a:t>
                </a:r>
                <a:r>
                  <a:rPr lang="tr-TR" sz="2200" dirty="0"/>
                  <a:t> iyot harcandığına göre bir tablet içindeki </a:t>
                </a:r>
                <a:r>
                  <a:rPr lang="tr-TR" sz="2200" dirty="0" err="1"/>
                  <a:t>metamizol</a:t>
                </a:r>
                <a:r>
                  <a:rPr lang="tr-TR" sz="2200" dirty="0"/>
                  <a:t> sodyum miktarı nedir? (</a:t>
                </a:r>
                <a:r>
                  <a:rPr lang="tr-TR" sz="2200" dirty="0" err="1"/>
                  <a:t>Metamizol</a:t>
                </a:r>
                <a:r>
                  <a:rPr lang="tr-TR" sz="2200" dirty="0"/>
                  <a:t> sodyumun molekül ağırlığı: 334 g/mol) </a:t>
                </a:r>
              </a:p>
              <a:p>
                <a:pPr marL="0" indent="0">
                  <a:buNone/>
                </a:pPr>
                <a:endParaRPr lang="tr-TR" sz="2200" dirty="0"/>
              </a:p>
              <a:p>
                <a:pPr marL="0" indent="0">
                  <a:buNone/>
                </a:pPr>
                <a:r>
                  <a:rPr lang="tr-TR" sz="2200" dirty="0"/>
                  <a:t>Cevap: </a:t>
                </a:r>
                <a:r>
                  <a:rPr lang="tr-TR" sz="2400" dirty="0"/>
                  <a:t>Reaksiyona giren </a:t>
                </a:r>
                <a:r>
                  <a:rPr lang="tr-TR" sz="2400" dirty="0" err="1"/>
                  <a:t>metamizol</a:t>
                </a:r>
                <a:r>
                  <a:rPr lang="tr-TR" sz="2400" dirty="0"/>
                  <a:t> sodyum ve </a:t>
                </a:r>
                <a:r>
                  <a:rPr lang="tr-TR" sz="2400" dirty="0" err="1"/>
                  <a:t>iyotun</a:t>
                </a:r>
                <a:r>
                  <a:rPr lang="tr-TR" sz="2400" dirty="0"/>
                  <a:t> mol sayıları eşittir. </a:t>
                </a:r>
              </a:p>
              <a:p>
                <a:pPr marL="0" indent="0">
                  <a:buNone/>
                  <a:tabLst>
                    <a:tab pos="987425" algn="l"/>
                  </a:tabLst>
                </a:pPr>
                <a:r>
                  <a:rPr lang="tr-TR" sz="2200" i="1" dirty="0"/>
                  <a:t>	</a:t>
                </a:r>
                <a:r>
                  <a:rPr lang="tr-TR" sz="2200" i="1" dirty="0" err="1"/>
                  <a:t>n</a:t>
                </a:r>
                <a:r>
                  <a:rPr lang="tr-TR" sz="2200" baseline="-25000" dirty="0" err="1"/>
                  <a:t>MS</a:t>
                </a:r>
                <a:r>
                  <a:rPr lang="tr-TR" sz="2200" dirty="0"/>
                  <a:t> = </a:t>
                </a:r>
                <a:r>
                  <a:rPr lang="tr-TR" sz="2200" i="1" dirty="0" err="1"/>
                  <a:t>n</a:t>
                </a:r>
                <a:r>
                  <a:rPr lang="tr-TR" sz="2200" baseline="-25000" dirty="0" err="1"/>
                  <a:t>iyot</a:t>
                </a:r>
                <a:endParaRPr lang="tr-TR" sz="2200" baseline="-25000" dirty="0"/>
              </a:p>
              <a:p>
                <a:pPr marL="0" indent="0">
                  <a:buNone/>
                </a:pPr>
                <a:r>
                  <a:rPr lang="tr-TR" sz="2200" dirty="0"/>
                  <a:t>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tr-TR" sz="2000" b="0" i="0" smtClean="0">
                                <a:latin typeface="Cambria Math" panose="02040503050406030204" pitchFamily="18" charset="0"/>
                              </a:rPr>
                              <m:t>MS</m:t>
                            </m:r>
                          </m:sub>
                        </m:sSub>
                      </m:num>
                      <m:den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334</m:t>
                        </m:r>
                      </m:den>
                    </m:f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=0,0650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×4,6</m:t>
                    </m:r>
                  </m:oMath>
                </a14:m>
                <a:endParaRPr lang="tr-TR" sz="2000" dirty="0"/>
              </a:p>
              <a:p>
                <a:pPr marL="0" indent="0">
                  <a:buNone/>
                </a:pPr>
                <a:r>
                  <a:rPr lang="tr-TR" sz="2200" dirty="0"/>
                  <a:t>               </a:t>
                </a:r>
                <a:r>
                  <a:rPr lang="tr-TR" sz="2200" i="1" dirty="0"/>
                  <a:t>m</a:t>
                </a:r>
                <a:r>
                  <a:rPr lang="tr-TR" sz="2200" dirty="0"/>
                  <a:t> = 100 mg (</a:t>
                </a:r>
                <a:r>
                  <a:rPr lang="tr-TR" sz="2200" dirty="0" err="1"/>
                  <a:t>Titrasyon</a:t>
                </a:r>
                <a:r>
                  <a:rPr lang="tr-TR" sz="2200" dirty="0"/>
                  <a:t> için bir tablet ağırlığı kadar toz tartıldığı için elde 			ettiğimiz miktar bir tabletin içerdiği </a:t>
                </a:r>
                <a:r>
                  <a:rPr lang="tr-TR" sz="2200" dirty="0" err="1"/>
                  <a:t>metamizol</a:t>
                </a:r>
                <a:r>
                  <a:rPr lang="tr-TR" sz="2200" dirty="0"/>
                  <a:t> sodyum miktarıdır.)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5062" y="2012414"/>
                <a:ext cx="9956751" cy="4796544"/>
              </a:xfrm>
              <a:blipFill rotWithShape="0">
                <a:blip r:embed="rId2"/>
                <a:stretch>
                  <a:fillRect l="-796" t="-2160" r="-140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3638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1151792"/>
            <a:ext cx="9221689" cy="711880"/>
          </a:xfrm>
        </p:spPr>
        <p:txBody>
          <a:bodyPr>
            <a:normAutofit/>
          </a:bodyPr>
          <a:lstStyle/>
          <a:p>
            <a:r>
              <a:rPr lang="tr-TR" sz="4400" dirty="0"/>
              <a:t>Soru 4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200" dirty="0"/>
              <a:t>UV ve görünür bölgede kullanılan ışık kaynakları ve küvetler nelerdir?</a:t>
            </a:r>
          </a:p>
          <a:p>
            <a:pPr marL="0" indent="0">
              <a:buNone/>
            </a:pPr>
            <a:endParaRPr lang="tr-TR" sz="2200" dirty="0"/>
          </a:p>
          <a:p>
            <a:pPr marL="0" indent="0">
              <a:buNone/>
            </a:pPr>
            <a:r>
              <a:rPr lang="tr-TR" sz="2200" dirty="0"/>
              <a:t>Cevap: UV bölge-Hidrojen lambası-</a:t>
            </a:r>
            <a:r>
              <a:rPr lang="tr-TR" sz="2200" dirty="0" err="1"/>
              <a:t>Kuartz</a:t>
            </a:r>
            <a:r>
              <a:rPr lang="tr-TR" sz="2200" dirty="0"/>
              <a:t> küvet</a:t>
            </a:r>
          </a:p>
          <a:p>
            <a:pPr marL="0" indent="0">
              <a:buNone/>
            </a:pPr>
            <a:r>
              <a:rPr lang="tr-TR" sz="2200" dirty="0"/>
              <a:t>             Görünür bölge-Tungsten lambası-</a:t>
            </a:r>
            <a:r>
              <a:rPr lang="tr-TR" sz="2200" dirty="0" err="1"/>
              <a:t>Kuartz</a:t>
            </a:r>
            <a:r>
              <a:rPr lang="tr-TR" sz="2200" dirty="0"/>
              <a:t> veya cam küvet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69305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1151792"/>
            <a:ext cx="9221689" cy="711880"/>
          </a:xfrm>
        </p:spPr>
        <p:txBody>
          <a:bodyPr>
            <a:normAutofit/>
          </a:bodyPr>
          <a:lstStyle/>
          <a:p>
            <a:r>
              <a:rPr lang="tr-TR" sz="4400" dirty="0"/>
              <a:t>Soru 5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200" dirty="0"/>
              <a:t>Kuvvetli bir asidin kuvvetli bir bazla </a:t>
            </a:r>
            <a:r>
              <a:rPr lang="tr-TR" sz="2200" dirty="0" err="1"/>
              <a:t>kondüktometrik</a:t>
            </a:r>
            <a:r>
              <a:rPr lang="tr-TR" sz="2200" dirty="0"/>
              <a:t> </a:t>
            </a:r>
            <a:r>
              <a:rPr lang="tr-TR" sz="2200" dirty="0" err="1"/>
              <a:t>titrasyon</a:t>
            </a:r>
            <a:r>
              <a:rPr lang="tr-TR" sz="2200" dirty="0"/>
              <a:t> eğrisi nasıldır?</a:t>
            </a:r>
          </a:p>
          <a:p>
            <a:pPr marL="0" indent="0">
              <a:buNone/>
            </a:pPr>
            <a:endParaRPr lang="tr-TR" sz="2200" dirty="0"/>
          </a:p>
          <a:p>
            <a:pPr marL="0" indent="0">
              <a:buNone/>
            </a:pPr>
            <a:r>
              <a:rPr lang="tr-TR" sz="2200" dirty="0"/>
              <a:t>Cevap: </a:t>
            </a:r>
          </a:p>
          <a:p>
            <a:pPr marL="0" indent="0">
              <a:buNone/>
            </a:pPr>
            <a:r>
              <a:rPr lang="en-US" sz="2200" dirty="0"/>
              <a:t>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669" y="3123478"/>
            <a:ext cx="355282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54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4FEC6D4-6858-FF40-A8EA-09191AC02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1186248"/>
            <a:ext cx="9221689" cy="677423"/>
          </a:xfrm>
        </p:spPr>
        <p:txBody>
          <a:bodyPr>
            <a:normAutofit fontScale="90000"/>
          </a:bodyPr>
          <a:lstStyle/>
          <a:p>
            <a:r>
              <a:rPr lang="tr-TR" dirty="0"/>
              <a:t>SORU 6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6D53AF5-CFCC-644D-AD13-F4099E114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200" dirty="0"/>
              <a:t>y=</a:t>
            </a:r>
            <a:r>
              <a:rPr lang="tr-TR" sz="2200" dirty="0" err="1"/>
              <a:t>bx+a</a:t>
            </a:r>
            <a:r>
              <a:rPr lang="tr-TR" sz="2200" dirty="0"/>
              <a:t> (r=0.999) denkleminde yer alan a, b ve r değerlerini açıklayınız.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sz="2200" dirty="0"/>
              <a:t>Cevap:</a:t>
            </a:r>
          </a:p>
          <a:p>
            <a:pPr marL="0" indent="0">
              <a:buNone/>
            </a:pPr>
            <a:r>
              <a:rPr lang="tr-TR" sz="2200" dirty="0"/>
              <a:t>a= kesim noktası</a:t>
            </a:r>
          </a:p>
          <a:p>
            <a:pPr marL="0" indent="0">
              <a:buNone/>
            </a:pPr>
            <a:r>
              <a:rPr lang="tr-TR" sz="2200" dirty="0"/>
              <a:t>b=eğim</a:t>
            </a:r>
          </a:p>
          <a:p>
            <a:pPr marL="0" indent="0">
              <a:buNone/>
            </a:pPr>
            <a:r>
              <a:rPr lang="tr-TR" sz="2200" dirty="0"/>
              <a:t>r= </a:t>
            </a:r>
            <a:r>
              <a:rPr lang="tr-TR" sz="2200" dirty="0" err="1"/>
              <a:t>regrasyon</a:t>
            </a:r>
            <a:r>
              <a:rPr lang="tr-TR" sz="2200" dirty="0"/>
              <a:t> katsayısı</a:t>
            </a:r>
          </a:p>
        </p:txBody>
      </p:sp>
    </p:spTree>
    <p:extLst>
      <p:ext uri="{BB962C8B-B14F-4D97-AF65-F5344CB8AC3E}">
        <p14:creationId xmlns:p14="http://schemas.microsoft.com/office/powerpoint/2010/main" val="262769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91029E-43AD-D648-A9EB-8E8835E9D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1" y="1127012"/>
            <a:ext cx="9221689" cy="1088311"/>
          </a:xfrm>
        </p:spPr>
        <p:txBody>
          <a:bodyPr>
            <a:normAutofit/>
          </a:bodyPr>
          <a:lstStyle/>
          <a:p>
            <a:r>
              <a:rPr lang="tr-TR" sz="4400" dirty="0"/>
              <a:t>SORU 7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3C6575CC-5C4C-AB40-9DEE-30A8E2A6EE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8665"/>
          <a:stretch/>
        </p:blipFill>
        <p:spPr>
          <a:xfrm>
            <a:off x="385011" y="2046287"/>
            <a:ext cx="3976924" cy="3467100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A7DCC66E-9ACE-734F-B9CA-2CBF838748C4}"/>
              </a:ext>
            </a:extLst>
          </p:cNvPr>
          <p:cNvSpPr/>
          <p:nvPr/>
        </p:nvSpPr>
        <p:spPr>
          <a:xfrm>
            <a:off x="2373473" y="4880081"/>
            <a:ext cx="481913" cy="2952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9114086A-8598-8947-9358-4812A016D60C}"/>
              </a:ext>
            </a:extLst>
          </p:cNvPr>
          <p:cNvSpPr/>
          <p:nvPr/>
        </p:nvSpPr>
        <p:spPr>
          <a:xfrm>
            <a:off x="3193138" y="3632221"/>
            <a:ext cx="481913" cy="2952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99EDC0BE-4E6B-0249-AAF4-2236F9971509}"/>
              </a:ext>
            </a:extLst>
          </p:cNvPr>
          <p:cNvSpPr txBox="1"/>
          <p:nvPr/>
        </p:nvSpPr>
        <p:spPr>
          <a:xfrm>
            <a:off x="1668162" y="4201297"/>
            <a:ext cx="38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-I-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C23BE678-39F2-694E-B9AE-B00B4544192A}"/>
              </a:ext>
            </a:extLst>
          </p:cNvPr>
          <p:cNvSpPr txBox="1"/>
          <p:nvPr/>
        </p:nvSpPr>
        <p:spPr>
          <a:xfrm>
            <a:off x="3137533" y="3595171"/>
            <a:ext cx="537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-II-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72820CA6-62E3-BA44-896B-A4265215BC18}"/>
              </a:ext>
            </a:extLst>
          </p:cNvPr>
          <p:cNvSpPr txBox="1"/>
          <p:nvPr/>
        </p:nvSpPr>
        <p:spPr>
          <a:xfrm>
            <a:off x="2976894" y="2535915"/>
            <a:ext cx="537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-III-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DF51230B-118D-9C46-9401-A57706CCFC38}"/>
              </a:ext>
            </a:extLst>
          </p:cNvPr>
          <p:cNvSpPr txBox="1"/>
          <p:nvPr/>
        </p:nvSpPr>
        <p:spPr>
          <a:xfrm>
            <a:off x="2374448" y="4810100"/>
            <a:ext cx="552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-IV-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149F0A35-C8B4-1D4C-A87B-E183D6B49FF4}"/>
              </a:ext>
            </a:extLst>
          </p:cNvPr>
          <p:cNvSpPr txBox="1"/>
          <p:nvPr/>
        </p:nvSpPr>
        <p:spPr>
          <a:xfrm>
            <a:off x="735061" y="5430768"/>
            <a:ext cx="44053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/>
              <a:t>Yukarıda verilen </a:t>
            </a:r>
            <a:r>
              <a:rPr lang="tr-TR" sz="2200" dirty="0" err="1"/>
              <a:t>pologram</a:t>
            </a:r>
            <a:r>
              <a:rPr lang="tr-TR" sz="2200" dirty="0"/>
              <a:t> üzerindeki I,II,III,IV ile belirtilen boşlukları doldurunuz.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CED46A89-5231-3445-A563-7C863773D0C2}"/>
              </a:ext>
            </a:extLst>
          </p:cNvPr>
          <p:cNvSpPr txBox="1"/>
          <p:nvPr/>
        </p:nvSpPr>
        <p:spPr>
          <a:xfrm>
            <a:off x="5140410" y="2593278"/>
            <a:ext cx="327692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dirty="0"/>
              <a:t>Cevap:</a:t>
            </a:r>
          </a:p>
          <a:p>
            <a:r>
              <a:rPr lang="tr-TR" sz="2200" dirty="0"/>
              <a:t>-I- ……Artık akım</a:t>
            </a:r>
          </a:p>
          <a:p>
            <a:r>
              <a:rPr lang="tr-TR" sz="2200" dirty="0"/>
              <a:t>-II-……Difüzyon akım</a:t>
            </a:r>
          </a:p>
          <a:p>
            <a:r>
              <a:rPr lang="tr-TR" sz="2200" dirty="0"/>
              <a:t>-III-…..Sınır akım</a:t>
            </a:r>
          </a:p>
          <a:p>
            <a:r>
              <a:rPr lang="tr-TR" sz="2200" dirty="0"/>
              <a:t>-IV-…..Yarı dalga potansiyeli</a:t>
            </a:r>
          </a:p>
        </p:txBody>
      </p:sp>
    </p:spTree>
    <p:extLst>
      <p:ext uri="{BB962C8B-B14F-4D97-AF65-F5344CB8AC3E}">
        <p14:creationId xmlns:p14="http://schemas.microsoft.com/office/powerpoint/2010/main" val="3048362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A22221C-05D8-E645-9ED9-FB8CAF153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1087394"/>
            <a:ext cx="9221689" cy="776277"/>
          </a:xfrm>
        </p:spPr>
        <p:txBody>
          <a:bodyPr>
            <a:normAutofit/>
          </a:bodyPr>
          <a:lstStyle/>
          <a:p>
            <a:r>
              <a:rPr lang="tr-TR" sz="4400" dirty="0"/>
              <a:t>SORU 8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9AAD525-8AF1-DD4C-89D8-D7A12697C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200" dirty="0"/>
              <a:t>Polarimetri yöntemiyle çevirme açısına etki eden faktörler nelerdir?</a:t>
            </a:r>
          </a:p>
          <a:p>
            <a:pPr marL="0" indent="0">
              <a:buNone/>
            </a:pPr>
            <a:endParaRPr lang="tr-TR" sz="2200" dirty="0"/>
          </a:p>
          <a:p>
            <a:pPr marL="0" indent="0">
              <a:buNone/>
            </a:pPr>
            <a:r>
              <a:rPr lang="tr-TR" sz="2200" dirty="0"/>
              <a:t>Cevap:</a:t>
            </a:r>
          </a:p>
          <a:p>
            <a:r>
              <a:rPr lang="tr-TR" sz="2200" dirty="0"/>
              <a:t>Sıcaklık </a:t>
            </a:r>
          </a:p>
          <a:p>
            <a:r>
              <a:rPr lang="tr-TR" sz="2200" dirty="0"/>
              <a:t>Kullanılan ışığın dalga boyu </a:t>
            </a:r>
          </a:p>
          <a:p>
            <a:r>
              <a:rPr lang="tr-TR" sz="2200" dirty="0"/>
              <a:t>Işığın içinden geçtiği yolun uzunluğu </a:t>
            </a:r>
          </a:p>
          <a:p>
            <a:r>
              <a:rPr lang="tr-TR" sz="2200" dirty="0"/>
              <a:t>Maddenin yapısı </a:t>
            </a:r>
          </a:p>
          <a:p>
            <a:r>
              <a:rPr lang="tr-TR" sz="2200" dirty="0"/>
              <a:t>Maddenin derişimi </a:t>
            </a:r>
          </a:p>
          <a:p>
            <a:pPr marL="0" indent="0">
              <a:buNone/>
            </a:pPr>
            <a:endParaRPr lang="tr-TR" sz="2200" dirty="0"/>
          </a:p>
          <a:p>
            <a:pPr marL="0" indent="0">
              <a:buNone/>
            </a:pPr>
            <a:endParaRPr lang="tr-TR" sz="2200" dirty="0"/>
          </a:p>
          <a:p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745794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DCDA060-604B-AD4B-899F-5E65E26DF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1136822"/>
            <a:ext cx="9221689" cy="726850"/>
          </a:xfrm>
        </p:spPr>
        <p:txBody>
          <a:bodyPr>
            <a:normAutofit/>
          </a:bodyPr>
          <a:lstStyle/>
          <a:p>
            <a:r>
              <a:rPr lang="tr-TR" sz="4400" dirty="0"/>
              <a:t>SORU 9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C8B6D51-30A5-A443-824F-B74A88666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200" dirty="0" err="1"/>
              <a:t>Arjantometrik</a:t>
            </a:r>
            <a:r>
              <a:rPr lang="tr-TR" sz="2200" dirty="0"/>
              <a:t> </a:t>
            </a:r>
            <a:r>
              <a:rPr lang="tr-TR" sz="2200" dirty="0" err="1"/>
              <a:t>titrasyon</a:t>
            </a:r>
            <a:r>
              <a:rPr lang="tr-TR" sz="2200" dirty="0"/>
              <a:t> yöntemleri nelerdir?</a:t>
            </a:r>
          </a:p>
          <a:p>
            <a:endParaRPr lang="tr-TR" sz="2200" dirty="0"/>
          </a:p>
          <a:p>
            <a:pPr marL="0" indent="0">
              <a:buNone/>
            </a:pPr>
            <a:r>
              <a:rPr lang="tr-TR" sz="2200" dirty="0"/>
              <a:t>Cevap: </a:t>
            </a:r>
          </a:p>
          <a:p>
            <a:pPr marL="0" indent="0">
              <a:buNone/>
            </a:pPr>
            <a:r>
              <a:rPr lang="tr-TR" sz="2200" dirty="0"/>
              <a:t>Mohr, </a:t>
            </a:r>
            <a:r>
              <a:rPr lang="tr-TR" sz="2200" dirty="0" err="1"/>
              <a:t>Volhard</a:t>
            </a:r>
            <a:r>
              <a:rPr lang="tr-TR" sz="2200" dirty="0"/>
              <a:t> ve </a:t>
            </a:r>
            <a:r>
              <a:rPr lang="tr-TR" sz="2200" dirty="0" err="1"/>
              <a:t>Fajans</a:t>
            </a:r>
            <a:r>
              <a:rPr lang="tr-TR" sz="2200" dirty="0"/>
              <a:t> yöntemleridir</a:t>
            </a:r>
          </a:p>
          <a:p>
            <a:pPr marL="0" indent="0">
              <a:buNone/>
            </a:pP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3510802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nu4" id="{64DBD848-1D7F-4F91-9E18-118574148C75}" vid="{B6435B35-8D22-4FFA-8ABF-A25BBC5C72A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analitik kimya sunum şablonu</Template>
  <TotalTime>183</TotalTime>
  <Words>708</Words>
  <Application>Microsoft Office PowerPoint</Application>
  <PresentationFormat>Özel</PresentationFormat>
  <Paragraphs>119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Office Teması</vt:lpstr>
      <vt:lpstr>Soru 1</vt:lpstr>
      <vt:lpstr>Soru 2</vt:lpstr>
      <vt:lpstr>Soru 3</vt:lpstr>
      <vt:lpstr>Soru 4</vt:lpstr>
      <vt:lpstr>Soru 5</vt:lpstr>
      <vt:lpstr>SORU 6</vt:lpstr>
      <vt:lpstr>SORU 7</vt:lpstr>
      <vt:lpstr>SORU 8</vt:lpstr>
      <vt:lpstr>SORU 9</vt:lpstr>
      <vt:lpstr>SORU 10</vt:lpstr>
      <vt:lpstr>Soru 11:</vt:lpstr>
      <vt:lpstr>Soru 12:</vt:lpstr>
      <vt:lpstr>Soru 13:</vt:lpstr>
      <vt:lpstr>Soru 14:</vt:lpstr>
      <vt:lpstr>Soru 15:</vt:lpstr>
      <vt:lpstr>Soru 16:</vt:lpstr>
      <vt:lpstr>Soru 17: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Ceren Ertekin</dc:creator>
  <cp:lastModifiedBy>gizem özhan</cp:lastModifiedBy>
  <cp:revision>34</cp:revision>
  <dcterms:created xsi:type="dcterms:W3CDTF">2017-06-28T08:52:39Z</dcterms:created>
  <dcterms:modified xsi:type="dcterms:W3CDTF">2020-05-01T18:10:00Z</dcterms:modified>
</cp:coreProperties>
</file>