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257" r:id="rId4"/>
    <p:sldId id="258" r:id="rId5"/>
    <p:sldId id="259" r:id="rId6"/>
    <p:sldId id="260" r:id="rId7"/>
    <p:sldId id="261" r:id="rId8"/>
    <p:sldId id="262" r:id="rId9"/>
    <p:sldId id="263"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02FEDD-435A-4770-8490-D882D1D0CE88}" type="datetimeFigureOut">
              <a:rPr lang="tr-TR" smtClean="0"/>
              <a:t>23.01.2020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A06F48-F7F9-408F-AD7D-E0164FE544B7}" type="slidenum">
              <a:rPr lang="tr-TR" smtClean="0"/>
              <a:t>‹#›</a:t>
            </a:fld>
            <a:endParaRPr lang="tr-TR"/>
          </a:p>
        </p:txBody>
      </p:sp>
    </p:spTree>
    <p:extLst>
      <p:ext uri="{BB962C8B-B14F-4D97-AF65-F5344CB8AC3E}">
        <p14:creationId xmlns:p14="http://schemas.microsoft.com/office/powerpoint/2010/main" val="3181761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5206EDA-8A47-45E8-B78B-C4A5B29AB61E}" type="slidenum">
              <a:rPr lang="tr-TR" altLang="tr-TR">
                <a:solidFill>
                  <a:srgbClr val="000000"/>
                </a:solidFill>
              </a:rPr>
              <a:pPr>
                <a:spcBef>
                  <a:spcPct val="0"/>
                </a:spcBef>
              </a:pPr>
              <a:t>1</a:t>
            </a:fld>
            <a:endParaRPr lang="tr-TR" altLang="tr-TR">
              <a:solidFill>
                <a:srgbClr val="000000"/>
              </a:solidFill>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2109851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FE18DAE6-A4A8-4E77-BB9C-861E74B957AF}" type="slidenum">
              <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10</a:t>
            </a:fld>
            <a:endPar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841135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82987AE-8C2F-41A1-B215-B7A703C2550F}" type="slidenum">
              <a:rPr lang="tr-TR" altLang="tr-TR">
                <a:solidFill>
                  <a:srgbClr val="000000"/>
                </a:solidFill>
              </a:rPr>
              <a:pPr>
                <a:spcBef>
                  <a:spcPct val="0"/>
                </a:spcBef>
              </a:pPr>
              <a:t>2</a:t>
            </a:fld>
            <a:endParaRPr lang="tr-TR" altLang="tr-TR">
              <a:solidFill>
                <a:srgbClr val="000000"/>
              </a:solidFill>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525626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03D4AF8-47C1-4165-9D65-D0653664156D}" type="slidenum">
              <a:rPr lang="tr-TR" altLang="tr-TR">
                <a:solidFill>
                  <a:srgbClr val="000000"/>
                </a:solidFill>
              </a:rPr>
              <a:pPr>
                <a:spcBef>
                  <a:spcPct val="0"/>
                </a:spcBef>
              </a:pPr>
              <a:t>3</a:t>
            </a:fld>
            <a:endParaRPr lang="tr-TR" altLang="tr-TR">
              <a:solidFill>
                <a:srgbClr val="000000"/>
              </a:solidFill>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851791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833DBEA-F4C5-4E99-BDDC-53CBB848D487}" type="slidenum">
              <a:rPr lang="tr-TR" altLang="tr-TR">
                <a:solidFill>
                  <a:srgbClr val="000000"/>
                </a:solidFill>
              </a:rPr>
              <a:pPr>
                <a:spcBef>
                  <a:spcPct val="0"/>
                </a:spcBef>
              </a:pPr>
              <a:t>4</a:t>
            </a:fld>
            <a:endParaRPr lang="tr-TR" altLang="tr-TR">
              <a:solidFill>
                <a:srgbClr val="000000"/>
              </a:solidFill>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775516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51F2F4B-DF62-4821-B2BC-E1DD2AC552F4}" type="slidenum">
              <a:rPr lang="tr-TR" altLang="tr-TR">
                <a:solidFill>
                  <a:srgbClr val="000000"/>
                </a:solidFill>
              </a:rPr>
              <a:pPr>
                <a:spcBef>
                  <a:spcPct val="0"/>
                </a:spcBef>
              </a:pPr>
              <a:t>5</a:t>
            </a:fld>
            <a:endParaRPr lang="tr-TR" altLang="tr-TR">
              <a:solidFill>
                <a:srgbClr val="000000"/>
              </a:solidFill>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366794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00C2815-3EC3-4664-85B1-E24C7B29C7C1}" type="slidenum">
              <a:rPr lang="tr-TR" altLang="tr-TR">
                <a:solidFill>
                  <a:srgbClr val="000000"/>
                </a:solidFill>
              </a:rPr>
              <a:pPr>
                <a:spcBef>
                  <a:spcPct val="0"/>
                </a:spcBef>
              </a:pPr>
              <a:t>6</a:t>
            </a:fld>
            <a:endParaRPr lang="tr-TR" altLang="tr-TR">
              <a:solidFill>
                <a:srgbClr val="000000"/>
              </a:solidFill>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149668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F683E69-D55C-4373-9AA1-FB310656246E}" type="slidenum">
              <a:rPr lang="tr-TR" altLang="tr-TR">
                <a:solidFill>
                  <a:srgbClr val="000000"/>
                </a:solidFill>
              </a:rPr>
              <a:pPr>
                <a:spcBef>
                  <a:spcPct val="0"/>
                </a:spcBef>
              </a:pPr>
              <a:t>7</a:t>
            </a:fld>
            <a:endParaRPr lang="tr-TR" altLang="tr-TR">
              <a:solidFill>
                <a:srgbClr val="000000"/>
              </a:solidFill>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8927777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E29DB73-C774-442D-A465-409B40BE775A}" type="slidenum">
              <a:rPr lang="tr-TR" altLang="tr-TR">
                <a:solidFill>
                  <a:srgbClr val="000000"/>
                </a:solidFill>
              </a:rPr>
              <a:pPr>
                <a:spcBef>
                  <a:spcPct val="0"/>
                </a:spcBef>
              </a:pPr>
              <a:t>8</a:t>
            </a:fld>
            <a:endParaRPr lang="tr-TR" altLang="tr-TR">
              <a:solidFill>
                <a:srgbClr val="000000"/>
              </a:solidFill>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155097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FFD69BC9-86BD-49F2-805A-E1C218AA3F83}" type="slidenum">
              <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9</a:t>
            </a:fld>
            <a:endPar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212550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19872B-4E64-45B2-B125-0D74651870EE}"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EA4ED7-F2FD-4678-A189-7B70F40841F0}" type="slidenum">
              <a:rPr lang="tr-TR" smtClean="0"/>
              <a:t>‹#›</a:t>
            </a:fld>
            <a:endParaRPr lang="tr-TR"/>
          </a:p>
        </p:txBody>
      </p:sp>
    </p:spTree>
    <p:extLst>
      <p:ext uri="{BB962C8B-B14F-4D97-AF65-F5344CB8AC3E}">
        <p14:creationId xmlns:p14="http://schemas.microsoft.com/office/powerpoint/2010/main" val="2617593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19872B-4E64-45B2-B125-0D74651870EE}"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EA4ED7-F2FD-4678-A189-7B70F40841F0}" type="slidenum">
              <a:rPr lang="tr-TR" smtClean="0"/>
              <a:t>‹#›</a:t>
            </a:fld>
            <a:endParaRPr lang="tr-TR"/>
          </a:p>
        </p:txBody>
      </p:sp>
    </p:spTree>
    <p:extLst>
      <p:ext uri="{BB962C8B-B14F-4D97-AF65-F5344CB8AC3E}">
        <p14:creationId xmlns:p14="http://schemas.microsoft.com/office/powerpoint/2010/main" val="1684074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19872B-4E64-45B2-B125-0D74651870EE}"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EA4ED7-F2FD-4678-A189-7B70F40841F0}" type="slidenum">
              <a:rPr lang="tr-TR" smtClean="0"/>
              <a:t>‹#›</a:t>
            </a:fld>
            <a:endParaRPr lang="tr-TR"/>
          </a:p>
        </p:txBody>
      </p:sp>
    </p:spTree>
    <p:extLst>
      <p:ext uri="{BB962C8B-B14F-4D97-AF65-F5344CB8AC3E}">
        <p14:creationId xmlns:p14="http://schemas.microsoft.com/office/powerpoint/2010/main" val="28660155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7149CBF-5FE8-4871-B766-038AF39D019E}"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571344128"/>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2E1271-1546-457B-A0A7-D4A0E546AAE4}"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422905631"/>
      </p:ext>
    </p:extLst>
  </p:cSld>
  <p:clrMapOvr>
    <a:masterClrMapping/>
  </p:clrMapOvr>
  <p:transition>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764FBB4-2C48-4186-AECB-0AF2E8D32CA8}"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793630144"/>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2597B84-5D25-4F26-96A4-7AE64E3B9B17}"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798615821"/>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73B9557-F8B3-408D-B14D-6773BF6C475D}"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597337942"/>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8BA0529-0DBF-4395-8557-161E7E5BFAE1}"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658372957"/>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BF36CB7-93F0-415D-8A1C-53649C1BF4A2}"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884276733"/>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C61C17-1DB1-4019-AD52-F4F70B4C35CC}"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738756908"/>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19872B-4E64-45B2-B125-0D74651870EE}"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EA4ED7-F2FD-4678-A189-7B70F40841F0}" type="slidenum">
              <a:rPr lang="tr-TR" smtClean="0"/>
              <a:t>‹#›</a:t>
            </a:fld>
            <a:endParaRPr lang="tr-TR"/>
          </a:p>
        </p:txBody>
      </p:sp>
    </p:spTree>
    <p:extLst>
      <p:ext uri="{BB962C8B-B14F-4D97-AF65-F5344CB8AC3E}">
        <p14:creationId xmlns:p14="http://schemas.microsoft.com/office/powerpoint/2010/main" val="1936964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9E0122-1884-4E45-99DF-7F345DE17549}"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22617690"/>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C073D5-FD57-4AF7-BA54-B59030292460}"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802283748"/>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70F854-E488-4140-846B-9A240133E99B}"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4078197429"/>
      </p:ext>
    </p:extLst>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600201"/>
            <a:ext cx="10972800" cy="4525963"/>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D9E93D0-CDE6-47ED-8FB6-94F37B0EBCEF}"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790731981"/>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19872B-4E64-45B2-B125-0D74651870EE}"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EA4ED7-F2FD-4678-A189-7B70F40841F0}" type="slidenum">
              <a:rPr lang="tr-TR" smtClean="0"/>
              <a:t>‹#›</a:t>
            </a:fld>
            <a:endParaRPr lang="tr-TR"/>
          </a:p>
        </p:txBody>
      </p:sp>
    </p:spTree>
    <p:extLst>
      <p:ext uri="{BB962C8B-B14F-4D97-AF65-F5344CB8AC3E}">
        <p14:creationId xmlns:p14="http://schemas.microsoft.com/office/powerpoint/2010/main" val="2216636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19872B-4E64-45B2-B125-0D74651870EE}"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CEA4ED7-F2FD-4678-A189-7B70F40841F0}" type="slidenum">
              <a:rPr lang="tr-TR" smtClean="0"/>
              <a:t>‹#›</a:t>
            </a:fld>
            <a:endParaRPr lang="tr-TR"/>
          </a:p>
        </p:txBody>
      </p:sp>
    </p:spTree>
    <p:extLst>
      <p:ext uri="{BB962C8B-B14F-4D97-AF65-F5344CB8AC3E}">
        <p14:creationId xmlns:p14="http://schemas.microsoft.com/office/powerpoint/2010/main" val="1049580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19872B-4E64-45B2-B125-0D74651870EE}" type="datetimeFigureOut">
              <a:rPr lang="tr-TR" smtClean="0"/>
              <a:t>23.01.2020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CEA4ED7-F2FD-4678-A189-7B70F40841F0}" type="slidenum">
              <a:rPr lang="tr-TR" smtClean="0"/>
              <a:t>‹#›</a:t>
            </a:fld>
            <a:endParaRPr lang="tr-TR"/>
          </a:p>
        </p:txBody>
      </p:sp>
    </p:spTree>
    <p:extLst>
      <p:ext uri="{BB962C8B-B14F-4D97-AF65-F5344CB8AC3E}">
        <p14:creationId xmlns:p14="http://schemas.microsoft.com/office/powerpoint/2010/main" val="1763821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19872B-4E64-45B2-B125-0D74651870EE}" type="datetimeFigureOut">
              <a:rPr lang="tr-TR" smtClean="0"/>
              <a:t>23.01.2020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CEA4ED7-F2FD-4678-A189-7B70F40841F0}" type="slidenum">
              <a:rPr lang="tr-TR" smtClean="0"/>
              <a:t>‹#›</a:t>
            </a:fld>
            <a:endParaRPr lang="tr-TR"/>
          </a:p>
        </p:txBody>
      </p:sp>
    </p:spTree>
    <p:extLst>
      <p:ext uri="{BB962C8B-B14F-4D97-AF65-F5344CB8AC3E}">
        <p14:creationId xmlns:p14="http://schemas.microsoft.com/office/powerpoint/2010/main" val="3514158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19872B-4E64-45B2-B125-0D74651870EE}" type="datetimeFigureOut">
              <a:rPr lang="tr-TR" smtClean="0"/>
              <a:t>23.01.2020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CEA4ED7-F2FD-4678-A189-7B70F40841F0}" type="slidenum">
              <a:rPr lang="tr-TR" smtClean="0"/>
              <a:t>‹#›</a:t>
            </a:fld>
            <a:endParaRPr lang="tr-TR"/>
          </a:p>
        </p:txBody>
      </p:sp>
    </p:spTree>
    <p:extLst>
      <p:ext uri="{BB962C8B-B14F-4D97-AF65-F5344CB8AC3E}">
        <p14:creationId xmlns:p14="http://schemas.microsoft.com/office/powerpoint/2010/main" val="1352084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19872B-4E64-45B2-B125-0D74651870EE}"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CEA4ED7-F2FD-4678-A189-7B70F40841F0}" type="slidenum">
              <a:rPr lang="tr-TR" smtClean="0"/>
              <a:t>‹#›</a:t>
            </a:fld>
            <a:endParaRPr lang="tr-TR"/>
          </a:p>
        </p:txBody>
      </p:sp>
    </p:spTree>
    <p:extLst>
      <p:ext uri="{BB962C8B-B14F-4D97-AF65-F5344CB8AC3E}">
        <p14:creationId xmlns:p14="http://schemas.microsoft.com/office/powerpoint/2010/main" val="142558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19872B-4E64-45B2-B125-0D74651870EE}"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CEA4ED7-F2FD-4678-A189-7B70F40841F0}" type="slidenum">
              <a:rPr lang="tr-TR" smtClean="0"/>
              <a:t>‹#›</a:t>
            </a:fld>
            <a:endParaRPr lang="tr-TR"/>
          </a:p>
        </p:txBody>
      </p:sp>
    </p:spTree>
    <p:extLst>
      <p:ext uri="{BB962C8B-B14F-4D97-AF65-F5344CB8AC3E}">
        <p14:creationId xmlns:p14="http://schemas.microsoft.com/office/powerpoint/2010/main" val="3903730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19872B-4E64-45B2-B125-0D74651870EE}" type="datetimeFigureOut">
              <a:rPr lang="tr-TR" smtClean="0"/>
              <a:t>23.01.2020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EA4ED7-F2FD-4678-A189-7B70F40841F0}" type="slidenum">
              <a:rPr lang="tr-TR" smtClean="0"/>
              <a:t>‹#›</a:t>
            </a:fld>
            <a:endParaRPr lang="tr-TR"/>
          </a:p>
        </p:txBody>
      </p:sp>
    </p:spTree>
    <p:extLst>
      <p:ext uri="{BB962C8B-B14F-4D97-AF65-F5344CB8AC3E}">
        <p14:creationId xmlns:p14="http://schemas.microsoft.com/office/powerpoint/2010/main" val="2704376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5123"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250884"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5"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6"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atin typeface="Arial" panose="020B0604020202020204" pitchFamily="34" charset="0"/>
              </a:defRPr>
            </a:lvl1pPr>
          </a:lstStyle>
          <a:p>
            <a:pPr fontAlgn="base">
              <a:spcBef>
                <a:spcPct val="0"/>
              </a:spcBef>
              <a:spcAft>
                <a:spcPct val="0"/>
              </a:spcAft>
              <a:defRPr/>
            </a:pPr>
            <a:fld id="{7E7D51D4-0B68-4FB9-9A52-DF334A7352FF}" type="slidenum">
              <a:rPr lang="tr-TR" altLang="tr-TR">
                <a:solidFill>
                  <a:srgbClr val="000000"/>
                </a:solidFill>
              </a:rPr>
              <a:pPr fontAlgn="base">
                <a:spcBef>
                  <a:spcPct val="0"/>
                </a:spcBef>
                <a:spcAft>
                  <a:spcPct val="0"/>
                </a:spcAft>
                <a:defRPr/>
              </a:pPr>
              <a:t>‹#›</a:t>
            </a:fld>
            <a:endParaRPr lang="tr-TR" altLang="tr-TR">
              <a:solidFill>
                <a:srgbClr val="000000"/>
              </a:solidFill>
            </a:endParaRPr>
          </a:p>
        </p:txBody>
      </p:sp>
    </p:spTree>
    <p:extLst>
      <p:ext uri="{BB962C8B-B14F-4D97-AF65-F5344CB8AC3E}">
        <p14:creationId xmlns:p14="http://schemas.microsoft.com/office/powerpoint/2010/main" val="5778737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zoom/>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rgbClr val="000000"/>
        </a:solidFill>
        <a:effectLst/>
      </p:bgPr>
    </p:bg>
    <p:spTree>
      <p:nvGrpSpPr>
        <p:cNvPr id="1" name=""/>
        <p:cNvGrpSpPr/>
        <p:nvPr/>
      </p:nvGrpSpPr>
      <p:grpSpPr>
        <a:xfrm>
          <a:off x="0" y="0"/>
          <a:ext cx="0" cy="0"/>
          <a:chOff x="0" y="0"/>
          <a:chExt cx="0" cy="0"/>
        </a:xfrm>
      </p:grpSpPr>
      <p:sp>
        <p:nvSpPr>
          <p:cNvPr id="4915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FCBF0E5-6BC0-4606-B571-62498484B899}" type="slidenum">
              <a:rPr lang="tr-TR" altLang="tr-TR" sz="1400">
                <a:solidFill>
                  <a:srgbClr val="000000"/>
                </a:solidFill>
              </a:rPr>
              <a:pPr>
                <a:spcBef>
                  <a:spcPct val="0"/>
                </a:spcBef>
                <a:buFontTx/>
                <a:buNone/>
              </a:pPr>
              <a:t>1</a:t>
            </a:fld>
            <a:endParaRPr lang="tr-TR" altLang="tr-TR" sz="1400">
              <a:solidFill>
                <a:srgbClr val="000000"/>
              </a:solidFill>
            </a:endParaRPr>
          </a:p>
        </p:txBody>
      </p:sp>
      <p:sp>
        <p:nvSpPr>
          <p:cNvPr id="49155" name="Rectangle 2"/>
          <p:cNvSpPr>
            <a:spLocks noGrp="1" noChangeArrowheads="1"/>
          </p:cNvSpPr>
          <p:nvPr>
            <p:ph type="title"/>
          </p:nvPr>
        </p:nvSpPr>
        <p:spPr/>
        <p:txBody>
          <a:bodyPr/>
          <a:lstStyle/>
          <a:p>
            <a:pPr eaLnBrk="1" hangingPunct="1"/>
            <a:r>
              <a:rPr lang="tr-TR" altLang="tr-TR" sz="3200">
                <a:solidFill>
                  <a:schemeClr val="bg1"/>
                </a:solidFill>
              </a:rPr>
              <a:t>DOĞAL EKOSİSTEMLER VE ÖZELLİKLERİ</a:t>
            </a:r>
          </a:p>
        </p:txBody>
      </p:sp>
      <p:sp>
        <p:nvSpPr>
          <p:cNvPr id="49156" name="Rectangle 3"/>
          <p:cNvSpPr>
            <a:spLocks noGrp="1" noChangeArrowheads="1"/>
          </p:cNvSpPr>
          <p:nvPr>
            <p:ph type="body" idx="1"/>
          </p:nvPr>
        </p:nvSpPr>
        <p:spPr/>
        <p:txBody>
          <a:bodyPr/>
          <a:lstStyle/>
          <a:p>
            <a:pPr indent="457200" algn="just" eaLnBrk="1" hangingPunct="1">
              <a:lnSpc>
                <a:spcPct val="150000"/>
              </a:lnSpc>
              <a:buFontTx/>
              <a:buNone/>
            </a:pPr>
            <a:r>
              <a:rPr lang="tr-TR" altLang="tr-TR" dirty="0" smtClean="0">
                <a:solidFill>
                  <a:schemeClr val="bg1"/>
                </a:solidFill>
              </a:rPr>
              <a:t>Doğal koşulların etkisi ile gelişim gösteren, </a:t>
            </a:r>
            <a:r>
              <a:rPr lang="tr-TR" altLang="tr-TR" dirty="0" smtClean="0">
                <a:solidFill>
                  <a:schemeClr val="bg1"/>
                </a:solidFill>
              </a:rPr>
              <a:t>ekolojik etkileşimlerin </a:t>
            </a:r>
            <a:r>
              <a:rPr lang="tr-TR" altLang="tr-TR" dirty="0" smtClean="0">
                <a:solidFill>
                  <a:schemeClr val="bg1"/>
                </a:solidFill>
              </a:rPr>
              <a:t>çevre faktörlerine doğrudan bağlı olduğu sistemler doğal ekosistemlerdir. Özelliğini koruyan ve insan müdahalesi bulunmayan orman veya çayır sistemleri örnek verilebilir.</a:t>
            </a:r>
          </a:p>
          <a:p>
            <a:pPr algn="just" eaLnBrk="1" hangingPunct="1">
              <a:lnSpc>
                <a:spcPct val="150000"/>
              </a:lnSpc>
              <a:buFontTx/>
              <a:buNone/>
            </a:pPr>
            <a:endParaRPr lang="tr-TR" altLang="tr-TR" dirty="0" smtClean="0">
              <a:solidFill>
                <a:schemeClr val="bg1"/>
              </a:solidFill>
            </a:endParaRPr>
          </a:p>
          <a:p>
            <a:pPr algn="just" eaLnBrk="1" hangingPunct="1">
              <a:lnSpc>
                <a:spcPct val="150000"/>
              </a:lnSpc>
              <a:buFontTx/>
              <a:buNone/>
            </a:pPr>
            <a:endParaRPr lang="tr-TR" altLang="tr-TR" dirty="0" smtClean="0">
              <a:solidFill>
                <a:schemeClr val="bg1"/>
              </a:solidFill>
            </a:endParaRPr>
          </a:p>
          <a:p>
            <a:pPr algn="just" eaLnBrk="1" hangingPunct="1">
              <a:lnSpc>
                <a:spcPct val="150000"/>
              </a:lnSpc>
              <a:buFontTx/>
              <a:buNone/>
            </a:pPr>
            <a:endParaRPr lang="tr-TR" altLang="tr-TR" dirty="0" smtClean="0">
              <a:solidFill>
                <a:schemeClr val="bg1"/>
              </a:solidFill>
            </a:endParaRPr>
          </a:p>
          <a:p>
            <a:pPr algn="just" eaLnBrk="1" hangingPunct="1">
              <a:lnSpc>
                <a:spcPct val="150000"/>
              </a:lnSpc>
              <a:buFontTx/>
              <a:buNone/>
            </a:pPr>
            <a:endParaRPr lang="tr-TR" altLang="tr-TR" dirty="0" smtClean="0">
              <a:solidFill>
                <a:schemeClr val="bg1"/>
              </a:solidFill>
            </a:endParaRPr>
          </a:p>
          <a:p>
            <a:pPr algn="just" eaLnBrk="1" hangingPunct="1">
              <a:lnSpc>
                <a:spcPct val="150000"/>
              </a:lnSpc>
              <a:buFontTx/>
              <a:buNone/>
            </a:pPr>
            <a:endParaRPr lang="tr-TR" altLang="tr-TR" dirty="0" smtClean="0">
              <a:solidFill>
                <a:schemeClr val="bg1"/>
              </a:solidFill>
            </a:endParaRPr>
          </a:p>
          <a:p>
            <a:pPr algn="just" eaLnBrk="1" hangingPunct="1">
              <a:lnSpc>
                <a:spcPct val="150000"/>
              </a:lnSpc>
              <a:buFontTx/>
              <a:buNone/>
            </a:pPr>
            <a:endParaRPr lang="tr-TR" altLang="tr-TR" dirty="0" smtClean="0">
              <a:solidFill>
                <a:schemeClr val="bg1"/>
              </a:solidFill>
            </a:endParaRPr>
          </a:p>
          <a:p>
            <a:pPr algn="just" eaLnBrk="1" hangingPunct="1">
              <a:lnSpc>
                <a:spcPct val="150000"/>
              </a:lnSpc>
              <a:buFontTx/>
              <a:buNone/>
            </a:pPr>
            <a:endParaRPr lang="tr-TR" altLang="tr-TR" dirty="0" smtClean="0">
              <a:solidFill>
                <a:schemeClr val="bg1"/>
              </a:solidFill>
            </a:endParaRPr>
          </a:p>
          <a:p>
            <a:pPr algn="just" eaLnBrk="1" hangingPunct="1">
              <a:lnSpc>
                <a:spcPct val="150000"/>
              </a:lnSpc>
              <a:buFontTx/>
              <a:buNone/>
            </a:pPr>
            <a:endParaRPr lang="tr-TR" altLang="tr-TR" dirty="0" smtClean="0">
              <a:solidFill>
                <a:schemeClr val="bg1"/>
              </a:solidFill>
            </a:endParaRPr>
          </a:p>
          <a:p>
            <a:pPr algn="just" eaLnBrk="1" hangingPunct="1">
              <a:lnSpc>
                <a:spcPct val="150000"/>
              </a:lnSpc>
              <a:buFontTx/>
              <a:buNone/>
            </a:pPr>
            <a:endParaRPr lang="tr-TR" altLang="tr-TR" dirty="0" smtClean="0">
              <a:solidFill>
                <a:schemeClr val="bg1"/>
              </a:solidFill>
            </a:endParaRPr>
          </a:p>
        </p:txBody>
      </p:sp>
    </p:spTree>
    <p:extLst>
      <p:ext uri="{BB962C8B-B14F-4D97-AF65-F5344CB8AC3E}">
        <p14:creationId xmlns:p14="http://schemas.microsoft.com/office/powerpoint/2010/main" val="3568770935"/>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6758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F1D71343-3746-41BF-B611-922573FFC240}" type="slidenum">
              <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10</a:t>
            </a:fld>
            <a:endPar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7587" name="Rectangle 3"/>
          <p:cNvSpPr>
            <a:spLocks noGrp="1" noChangeArrowheads="1"/>
          </p:cNvSpPr>
          <p:nvPr>
            <p:ph type="body" idx="1"/>
          </p:nvPr>
        </p:nvSpPr>
        <p:spPr>
          <a:xfrm>
            <a:off x="1304192" y="1409701"/>
            <a:ext cx="8229600" cy="4602163"/>
          </a:xfrm>
        </p:spPr>
        <p:txBody>
          <a:bodyPr/>
          <a:lstStyle/>
          <a:p>
            <a:pPr algn="just" eaLnBrk="1" hangingPunct="1">
              <a:lnSpc>
                <a:spcPct val="150000"/>
              </a:lnSpc>
            </a:pPr>
            <a:r>
              <a:rPr lang="tr-TR" altLang="tr-TR" sz="2800" dirty="0">
                <a:solidFill>
                  <a:schemeClr val="bg1"/>
                </a:solidFill>
                <a:latin typeface="Comic Sans MS" panose="030F0702030302020204" pitchFamily="66" charset="0"/>
              </a:rPr>
              <a:t>Madenler de yenilenemez nitelikte doğal kaynaklardır. Altın, elmas gibi değerli madenler; Cu, Fe, Hg gibi sanayide kullanılan madenler, </a:t>
            </a:r>
            <a:r>
              <a:rPr lang="tr-TR" altLang="tr-TR" sz="2800" dirty="0" err="1">
                <a:solidFill>
                  <a:schemeClr val="bg1"/>
                </a:solidFill>
                <a:latin typeface="Comic Sans MS" panose="030F0702030302020204" pitchFamily="66" charset="0"/>
              </a:rPr>
              <a:t>fosfatlı</a:t>
            </a:r>
            <a:r>
              <a:rPr lang="tr-TR" altLang="tr-TR" sz="2800" dirty="0">
                <a:solidFill>
                  <a:schemeClr val="bg1"/>
                </a:solidFill>
                <a:latin typeface="Comic Sans MS" panose="030F0702030302020204" pitchFamily="66" charset="0"/>
              </a:rPr>
              <a:t> kayalar vb. tükenmekte olan kaynaklardır. </a:t>
            </a:r>
          </a:p>
        </p:txBody>
      </p:sp>
    </p:spTree>
    <p:extLst>
      <p:ext uri="{BB962C8B-B14F-4D97-AF65-F5344CB8AC3E}">
        <p14:creationId xmlns:p14="http://schemas.microsoft.com/office/powerpoint/2010/main" val="2450766485"/>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90000"/>
        </a:solidFill>
        <a:effectLst/>
      </p:bgPr>
    </p:bg>
    <p:spTree>
      <p:nvGrpSpPr>
        <p:cNvPr id="1" name=""/>
        <p:cNvGrpSpPr/>
        <p:nvPr/>
      </p:nvGrpSpPr>
      <p:grpSpPr>
        <a:xfrm>
          <a:off x="0" y="0"/>
          <a:ext cx="0" cy="0"/>
          <a:chOff x="0" y="0"/>
          <a:chExt cx="0" cy="0"/>
        </a:xfrm>
      </p:grpSpPr>
      <p:sp>
        <p:nvSpPr>
          <p:cNvPr id="5120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941C978-9BC8-4FDD-BA47-209F8FC9C2CB}" type="slidenum">
              <a:rPr lang="tr-TR" altLang="tr-TR" sz="1400">
                <a:solidFill>
                  <a:srgbClr val="000000"/>
                </a:solidFill>
              </a:rPr>
              <a:pPr>
                <a:spcBef>
                  <a:spcPct val="0"/>
                </a:spcBef>
                <a:buFontTx/>
                <a:buNone/>
              </a:pPr>
              <a:t>2</a:t>
            </a:fld>
            <a:endParaRPr lang="tr-TR" altLang="tr-TR" sz="1400">
              <a:solidFill>
                <a:srgbClr val="000000"/>
              </a:solidFill>
            </a:endParaRPr>
          </a:p>
        </p:txBody>
      </p:sp>
      <p:sp>
        <p:nvSpPr>
          <p:cNvPr id="51203" name="Rectangle 2"/>
          <p:cNvSpPr>
            <a:spLocks noGrp="1" noChangeArrowheads="1"/>
          </p:cNvSpPr>
          <p:nvPr>
            <p:ph type="title"/>
          </p:nvPr>
        </p:nvSpPr>
        <p:spPr/>
        <p:txBody>
          <a:bodyPr/>
          <a:lstStyle/>
          <a:p>
            <a:pPr eaLnBrk="1" hangingPunct="1"/>
            <a:r>
              <a:rPr lang="tr-TR" altLang="tr-TR" sz="3200">
                <a:solidFill>
                  <a:schemeClr val="bg1"/>
                </a:solidFill>
                <a:latin typeface="Comic Sans MS" panose="030F0702030302020204" pitchFamily="66" charset="0"/>
              </a:rPr>
              <a:t>EKOSİSTEMLERDE ENERJİ KAVRAMI</a:t>
            </a:r>
          </a:p>
        </p:txBody>
      </p:sp>
      <p:sp>
        <p:nvSpPr>
          <p:cNvPr id="51204" name="Rectangle 3"/>
          <p:cNvSpPr>
            <a:spLocks noGrp="1" noChangeArrowheads="1"/>
          </p:cNvSpPr>
          <p:nvPr>
            <p:ph type="body" idx="1"/>
          </p:nvPr>
        </p:nvSpPr>
        <p:spPr>
          <a:xfrm>
            <a:off x="609600" y="1219200"/>
            <a:ext cx="9829800" cy="5486400"/>
          </a:xfrm>
        </p:spPr>
        <p:txBody>
          <a:bodyPr/>
          <a:lstStyle/>
          <a:p>
            <a:pPr algn="just" eaLnBrk="1" hangingPunct="1">
              <a:lnSpc>
                <a:spcPct val="150000"/>
              </a:lnSpc>
              <a:buFontTx/>
              <a:buNone/>
            </a:pPr>
            <a:r>
              <a:rPr lang="tr-TR" altLang="tr-TR" sz="2600" b="1" i="1" dirty="0" smtClean="0">
                <a:solidFill>
                  <a:schemeClr val="bg1"/>
                </a:solidFill>
                <a:latin typeface="Comic Sans MS" panose="030F0702030302020204" pitchFamily="66" charset="0"/>
              </a:rPr>
              <a:t>Enerji:</a:t>
            </a:r>
            <a:r>
              <a:rPr lang="tr-TR" altLang="tr-TR" sz="2600" dirty="0" smtClean="0">
                <a:solidFill>
                  <a:schemeClr val="bg1"/>
                </a:solidFill>
                <a:latin typeface="Comic Sans MS" panose="030F0702030302020204" pitchFamily="66" charset="0"/>
              </a:rPr>
              <a:t> İş yapabilme gücüdür.</a:t>
            </a:r>
          </a:p>
          <a:p>
            <a:pPr algn="just" eaLnBrk="1" hangingPunct="1">
              <a:lnSpc>
                <a:spcPct val="150000"/>
              </a:lnSpc>
              <a:buFontTx/>
              <a:buNone/>
            </a:pPr>
            <a:r>
              <a:rPr lang="tr-TR" altLang="tr-TR" sz="2600" dirty="0" smtClean="0">
                <a:solidFill>
                  <a:schemeClr val="bg1"/>
                </a:solidFill>
                <a:latin typeface="Comic Sans MS" panose="030F0702030302020204" pitchFamily="66" charset="0"/>
              </a:rPr>
              <a:t>Her türlü yaşam olayı, ancak sistemin kendi dışından enerji almasıyla sürdürülebilir.</a:t>
            </a:r>
          </a:p>
          <a:p>
            <a:pPr algn="just" eaLnBrk="1" hangingPunct="1">
              <a:lnSpc>
                <a:spcPct val="150000"/>
              </a:lnSpc>
              <a:buFontTx/>
              <a:buNone/>
            </a:pPr>
            <a:r>
              <a:rPr lang="tr-TR" altLang="tr-TR" sz="2600" dirty="0" smtClean="0">
                <a:solidFill>
                  <a:schemeClr val="bg1"/>
                </a:solidFill>
                <a:latin typeface="Comic Sans MS" panose="030F0702030302020204" pitchFamily="66" charset="0"/>
              </a:rPr>
              <a:t>Her hangi bir iş, enerjinin bir şekilden diğerine dönmesi sonucu olur. Bir hayvanın yürüyebilmesi, kimyasal enerjinin (vücudundaki besinlerin) mekanik enerjiye (hareket) çevrilmesi ile olur. Bütün enerji dönüşümlerinde en son dönüşüm ısı enerjisidir.</a:t>
            </a:r>
          </a:p>
        </p:txBody>
      </p:sp>
    </p:spTree>
    <p:extLst>
      <p:ext uri="{BB962C8B-B14F-4D97-AF65-F5344CB8AC3E}">
        <p14:creationId xmlns:p14="http://schemas.microsoft.com/office/powerpoint/2010/main" val="1481668363"/>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8580A56-3148-4E90-978A-295245447386}" type="slidenum">
              <a:rPr lang="tr-TR" altLang="tr-TR" sz="1400">
                <a:solidFill>
                  <a:srgbClr val="000000"/>
                </a:solidFill>
              </a:rPr>
              <a:pPr>
                <a:spcBef>
                  <a:spcPct val="0"/>
                </a:spcBef>
                <a:buFontTx/>
                <a:buNone/>
              </a:pPr>
              <a:t>3</a:t>
            </a:fld>
            <a:endParaRPr lang="tr-TR" altLang="tr-TR" sz="1400">
              <a:solidFill>
                <a:srgbClr val="000000"/>
              </a:solidFill>
            </a:endParaRPr>
          </a:p>
        </p:txBody>
      </p:sp>
      <p:sp>
        <p:nvSpPr>
          <p:cNvPr id="53251" name="Rectangle 2"/>
          <p:cNvSpPr>
            <a:spLocks noGrp="1" noChangeArrowheads="1"/>
          </p:cNvSpPr>
          <p:nvPr>
            <p:ph type="title"/>
          </p:nvPr>
        </p:nvSpPr>
        <p:spPr>
          <a:xfrm>
            <a:off x="1981200" y="274638"/>
            <a:ext cx="8229600" cy="715962"/>
          </a:xfrm>
        </p:spPr>
        <p:txBody>
          <a:bodyPr/>
          <a:lstStyle/>
          <a:p>
            <a:pPr eaLnBrk="1" hangingPunct="1"/>
            <a:r>
              <a:rPr lang="tr-TR" altLang="tr-TR" sz="3600">
                <a:latin typeface="Comic Sans MS" panose="030F0702030302020204" pitchFamily="66" charset="0"/>
              </a:rPr>
              <a:t>EKOLOJİK DÖNGÜLER</a:t>
            </a:r>
          </a:p>
        </p:txBody>
      </p:sp>
      <p:sp>
        <p:nvSpPr>
          <p:cNvPr id="53252" name="Rectangle 3"/>
          <p:cNvSpPr>
            <a:spLocks noGrp="1" noChangeArrowheads="1"/>
          </p:cNvSpPr>
          <p:nvPr>
            <p:ph type="body" idx="1"/>
          </p:nvPr>
        </p:nvSpPr>
        <p:spPr>
          <a:xfrm>
            <a:off x="592014" y="846993"/>
            <a:ext cx="10336823" cy="5059363"/>
          </a:xfrm>
        </p:spPr>
        <p:txBody>
          <a:bodyPr/>
          <a:lstStyle/>
          <a:p>
            <a:pPr algn="just" eaLnBrk="1" hangingPunct="1">
              <a:lnSpc>
                <a:spcPct val="150000"/>
              </a:lnSpc>
              <a:buFontTx/>
              <a:buNone/>
            </a:pPr>
            <a:r>
              <a:rPr lang="tr-TR" altLang="tr-TR" sz="2600" dirty="0">
                <a:latin typeface="Comic Sans MS" panose="030F0702030302020204" pitchFamily="66" charset="0"/>
              </a:rPr>
              <a:t>Ekolojik döngülerin meydana geldiği 6 çevresel küre bulunur. Bunlar;</a:t>
            </a:r>
          </a:p>
          <a:p>
            <a:pPr algn="just" eaLnBrk="1" hangingPunct="1">
              <a:lnSpc>
                <a:spcPct val="150000"/>
              </a:lnSpc>
              <a:buFontTx/>
              <a:buNone/>
            </a:pPr>
            <a:r>
              <a:rPr lang="tr-TR" altLang="tr-TR" sz="2600" b="1" i="1" dirty="0" err="1">
                <a:latin typeface="Comic Sans MS" panose="030F0702030302020204" pitchFamily="66" charset="0"/>
              </a:rPr>
              <a:t>Kosmosfer:</a:t>
            </a:r>
            <a:r>
              <a:rPr lang="tr-TR" altLang="tr-TR" sz="2600" dirty="0" err="1">
                <a:latin typeface="Comic Sans MS" panose="030F0702030302020204" pitchFamily="66" charset="0"/>
              </a:rPr>
              <a:t>Güneş</a:t>
            </a:r>
            <a:r>
              <a:rPr lang="tr-TR" altLang="tr-TR" sz="2600" dirty="0">
                <a:latin typeface="Comic Sans MS" panose="030F0702030302020204" pitchFamily="66" charset="0"/>
              </a:rPr>
              <a:t> enerjisi ve yerçekimi kimi etmenlerdir.</a:t>
            </a:r>
          </a:p>
          <a:p>
            <a:pPr algn="just" eaLnBrk="1" hangingPunct="1">
              <a:lnSpc>
                <a:spcPct val="150000"/>
              </a:lnSpc>
              <a:buFontTx/>
              <a:buNone/>
            </a:pPr>
            <a:r>
              <a:rPr lang="tr-TR" altLang="tr-TR" sz="2600" b="1" i="1" dirty="0" err="1">
                <a:latin typeface="Comic Sans MS" panose="030F0702030302020204" pitchFamily="66" charset="0"/>
              </a:rPr>
              <a:t>Atmosfer:</a:t>
            </a:r>
            <a:r>
              <a:rPr lang="tr-TR" altLang="tr-TR" sz="2600" dirty="0" err="1">
                <a:latin typeface="Comic Sans MS" panose="030F0702030302020204" pitchFamily="66" charset="0"/>
              </a:rPr>
              <a:t>Hava</a:t>
            </a:r>
            <a:r>
              <a:rPr lang="tr-TR" altLang="tr-TR" sz="2600" dirty="0">
                <a:latin typeface="Comic Sans MS" panose="030F0702030302020204" pitchFamily="66" charset="0"/>
              </a:rPr>
              <a:t> küredir. Yaşamı destekleyen gazları içerir.</a:t>
            </a:r>
          </a:p>
          <a:p>
            <a:pPr algn="just" eaLnBrk="1" hangingPunct="1">
              <a:lnSpc>
                <a:spcPct val="150000"/>
              </a:lnSpc>
              <a:buFontTx/>
              <a:buNone/>
            </a:pPr>
            <a:r>
              <a:rPr lang="tr-TR" altLang="tr-TR" sz="2600" b="1" i="1" dirty="0">
                <a:latin typeface="Comic Sans MS" panose="030F0702030302020204" pitchFamily="66" charset="0"/>
              </a:rPr>
              <a:t>Hidrosfer:</a:t>
            </a:r>
            <a:r>
              <a:rPr lang="tr-TR" altLang="tr-TR" sz="2600" dirty="0">
                <a:latin typeface="Comic Sans MS" panose="030F0702030302020204" pitchFamily="66" charset="0"/>
              </a:rPr>
              <a:t> Su küredir.</a:t>
            </a:r>
          </a:p>
          <a:p>
            <a:pPr algn="just" eaLnBrk="1" hangingPunct="1">
              <a:lnSpc>
                <a:spcPct val="150000"/>
              </a:lnSpc>
              <a:buFontTx/>
              <a:buNone/>
            </a:pPr>
            <a:r>
              <a:rPr lang="tr-TR" altLang="tr-TR" sz="2600" b="1" i="1" dirty="0">
                <a:latin typeface="Comic Sans MS" panose="030F0702030302020204" pitchFamily="66" charset="0"/>
              </a:rPr>
              <a:t>Litosfer:</a:t>
            </a:r>
            <a:r>
              <a:rPr lang="tr-TR" altLang="tr-TR" sz="2600" dirty="0">
                <a:latin typeface="Comic Sans MS" panose="030F0702030302020204" pitchFamily="66" charset="0"/>
              </a:rPr>
              <a:t> Dünyanın katı tabakasıdır(taşküre).</a:t>
            </a:r>
          </a:p>
          <a:p>
            <a:pPr algn="just" eaLnBrk="1" hangingPunct="1">
              <a:lnSpc>
                <a:spcPct val="150000"/>
              </a:lnSpc>
              <a:buFontTx/>
              <a:buNone/>
            </a:pPr>
            <a:r>
              <a:rPr lang="tr-TR" altLang="tr-TR" sz="2600" b="1" i="1" dirty="0" err="1">
                <a:latin typeface="Comic Sans MS" panose="030F0702030302020204" pitchFamily="66" charset="0"/>
              </a:rPr>
              <a:t>Biyosfer:</a:t>
            </a:r>
            <a:r>
              <a:rPr lang="tr-TR" altLang="tr-TR" sz="2600" dirty="0" err="1">
                <a:latin typeface="Comic Sans MS" panose="030F0702030302020204" pitchFamily="66" charset="0"/>
              </a:rPr>
              <a:t>Ekosistemlerin</a:t>
            </a:r>
            <a:r>
              <a:rPr lang="tr-TR" altLang="tr-TR" sz="2600" dirty="0">
                <a:latin typeface="Comic Sans MS" panose="030F0702030302020204" pitchFamily="66" charset="0"/>
              </a:rPr>
              <a:t> işlevlerini sürdürdükleri yeryüzü parçasıdır.</a:t>
            </a:r>
          </a:p>
          <a:p>
            <a:pPr algn="just" eaLnBrk="1" hangingPunct="1">
              <a:lnSpc>
                <a:spcPct val="150000"/>
              </a:lnSpc>
              <a:buFontTx/>
              <a:buNone/>
            </a:pPr>
            <a:r>
              <a:rPr lang="tr-TR" altLang="tr-TR" sz="2600" b="1" i="1" dirty="0" err="1">
                <a:latin typeface="Comic Sans MS" panose="030F0702030302020204" pitchFamily="66" charset="0"/>
              </a:rPr>
              <a:t>Pedosfer</a:t>
            </a:r>
            <a:r>
              <a:rPr lang="tr-TR" altLang="tr-TR" sz="2600" b="1" i="1" dirty="0">
                <a:latin typeface="Comic Sans MS" panose="030F0702030302020204" pitchFamily="66" charset="0"/>
              </a:rPr>
              <a:t>:</a:t>
            </a:r>
            <a:r>
              <a:rPr lang="tr-TR" altLang="tr-TR" sz="2600" dirty="0">
                <a:latin typeface="Comic Sans MS" panose="030F0702030302020204" pitchFamily="66" charset="0"/>
              </a:rPr>
              <a:t> Canlı yaşamın bulunduğu topraktır.</a:t>
            </a:r>
          </a:p>
        </p:txBody>
      </p:sp>
    </p:spTree>
    <p:extLst>
      <p:ext uri="{BB962C8B-B14F-4D97-AF65-F5344CB8AC3E}">
        <p14:creationId xmlns:p14="http://schemas.microsoft.com/office/powerpoint/2010/main" val="1208566978"/>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43A3D7B-3079-404C-9995-593145BAA571}" type="slidenum">
              <a:rPr lang="tr-TR" altLang="tr-TR" sz="1400">
                <a:solidFill>
                  <a:srgbClr val="000000"/>
                </a:solidFill>
              </a:rPr>
              <a:pPr>
                <a:spcBef>
                  <a:spcPct val="0"/>
                </a:spcBef>
                <a:buFontTx/>
                <a:buNone/>
              </a:pPr>
              <a:t>4</a:t>
            </a:fld>
            <a:endParaRPr lang="tr-TR" altLang="tr-TR" sz="1400">
              <a:solidFill>
                <a:srgbClr val="000000"/>
              </a:solidFill>
            </a:endParaRPr>
          </a:p>
        </p:txBody>
      </p:sp>
      <p:sp>
        <p:nvSpPr>
          <p:cNvPr id="55299" name="Rectangle 3"/>
          <p:cNvSpPr>
            <a:spLocks noGrp="1" noChangeArrowheads="1"/>
          </p:cNvSpPr>
          <p:nvPr>
            <p:ph type="body" idx="1"/>
          </p:nvPr>
        </p:nvSpPr>
        <p:spPr>
          <a:xfrm>
            <a:off x="597877" y="304801"/>
            <a:ext cx="9612923" cy="5821363"/>
          </a:xfrm>
        </p:spPr>
        <p:txBody>
          <a:bodyPr/>
          <a:lstStyle/>
          <a:p>
            <a:pPr algn="just" eaLnBrk="1" hangingPunct="1">
              <a:lnSpc>
                <a:spcPct val="150000"/>
              </a:lnSpc>
            </a:pPr>
            <a:r>
              <a:rPr lang="tr-TR" altLang="tr-TR" sz="2600" dirty="0" smtClean="0">
                <a:latin typeface="Comic Sans MS" panose="030F0702030302020204" pitchFamily="66" charset="0"/>
              </a:rPr>
              <a:t>Doğada ekolojik önemi olan maddeler canlılar ve cansız çevre arasında alınıp </a:t>
            </a:r>
            <a:r>
              <a:rPr lang="tr-TR" altLang="tr-TR" sz="2600" dirty="0" err="1" smtClean="0">
                <a:latin typeface="Comic Sans MS" panose="030F0702030302020204" pitchFamily="66" charset="0"/>
              </a:rPr>
              <a:t>verilirler.Maddelerin</a:t>
            </a:r>
            <a:r>
              <a:rPr lang="tr-TR" altLang="tr-TR" sz="2600" dirty="0" smtClean="0">
                <a:latin typeface="Comic Sans MS" panose="030F0702030302020204" pitchFamily="66" charset="0"/>
              </a:rPr>
              <a:t> ekosistem içinde bu dolaşımına </a:t>
            </a:r>
            <a:r>
              <a:rPr lang="tr-TR" altLang="tr-TR" sz="2600" i="1" dirty="0" smtClean="0">
                <a:latin typeface="Comic Sans MS" panose="030F0702030302020204" pitchFamily="66" charset="0"/>
              </a:rPr>
              <a:t>ekolojik döngüler</a:t>
            </a:r>
            <a:r>
              <a:rPr lang="tr-TR" altLang="tr-TR" sz="2600" dirty="0" smtClean="0">
                <a:latin typeface="Comic Sans MS" panose="030F0702030302020204" pitchFamily="66" charset="0"/>
              </a:rPr>
              <a:t> veya </a:t>
            </a:r>
            <a:r>
              <a:rPr lang="tr-TR" altLang="tr-TR" sz="2600" i="1" dirty="0" smtClean="0">
                <a:latin typeface="Comic Sans MS" panose="030F0702030302020204" pitchFamily="66" charset="0"/>
              </a:rPr>
              <a:t>çevirimler</a:t>
            </a:r>
            <a:r>
              <a:rPr lang="tr-TR" altLang="tr-TR" sz="2600" dirty="0" smtClean="0">
                <a:latin typeface="Comic Sans MS" panose="030F0702030302020204" pitchFamily="66" charset="0"/>
              </a:rPr>
              <a:t> denir.</a:t>
            </a:r>
          </a:p>
          <a:p>
            <a:pPr algn="just" eaLnBrk="1" hangingPunct="1">
              <a:lnSpc>
                <a:spcPct val="150000"/>
              </a:lnSpc>
            </a:pPr>
            <a:r>
              <a:rPr lang="tr-TR" altLang="tr-TR" sz="2600" dirty="0" smtClean="0">
                <a:latin typeface="Comic Sans MS" panose="030F0702030302020204" pitchFamily="66" charset="0"/>
              </a:rPr>
              <a:t>Çağdaş ekoloji bilimde </a:t>
            </a:r>
            <a:r>
              <a:rPr lang="tr-TR" altLang="tr-TR" sz="2600" dirty="0" err="1" smtClean="0">
                <a:latin typeface="Comic Sans MS" panose="030F0702030302020204" pitchFamily="66" charset="0"/>
              </a:rPr>
              <a:t>ekosfer</a:t>
            </a:r>
            <a:r>
              <a:rPr lang="tr-TR" altLang="tr-TR" sz="2600" dirty="0" smtClean="0">
                <a:latin typeface="Comic Sans MS" panose="030F0702030302020204" pitchFamily="66" charset="0"/>
              </a:rPr>
              <a:t>, güneş enerjisi ile işleyen büyük bir makineye benzetilir. Bu makinenin tüm canlılar için önemli başlıca parçaları; karbon, fosfor, azot, su ve oksijen döngüleridir. Tüm bu döngüleri yürüten güç ise </a:t>
            </a:r>
            <a:r>
              <a:rPr lang="tr-TR" altLang="tr-TR" sz="2600" i="1" u="sng" dirty="0" smtClean="0">
                <a:latin typeface="Comic Sans MS" panose="030F0702030302020204" pitchFamily="66" charset="0"/>
              </a:rPr>
              <a:t>güneştir</a:t>
            </a:r>
            <a:r>
              <a:rPr lang="tr-TR" altLang="tr-TR" sz="2600" dirty="0" smtClean="0">
                <a:latin typeface="Comic Sans MS" panose="030F0702030302020204" pitchFamily="66" charset="0"/>
              </a:rPr>
              <a:t>.</a:t>
            </a:r>
          </a:p>
        </p:txBody>
      </p:sp>
    </p:spTree>
    <p:extLst>
      <p:ext uri="{BB962C8B-B14F-4D97-AF65-F5344CB8AC3E}">
        <p14:creationId xmlns:p14="http://schemas.microsoft.com/office/powerpoint/2010/main" val="1044522116"/>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6ADC0C0-EBD8-41A6-AEC8-0F5D38C04C99}" type="slidenum">
              <a:rPr lang="tr-TR" altLang="tr-TR" sz="1400">
                <a:solidFill>
                  <a:srgbClr val="000000"/>
                </a:solidFill>
              </a:rPr>
              <a:pPr>
                <a:spcBef>
                  <a:spcPct val="0"/>
                </a:spcBef>
                <a:buFontTx/>
                <a:buNone/>
              </a:pPr>
              <a:t>5</a:t>
            </a:fld>
            <a:endParaRPr lang="tr-TR" altLang="tr-TR" sz="1400">
              <a:solidFill>
                <a:srgbClr val="000000"/>
              </a:solidFill>
            </a:endParaRPr>
          </a:p>
        </p:txBody>
      </p:sp>
      <p:sp>
        <p:nvSpPr>
          <p:cNvPr id="57347" name="Rectangle 2"/>
          <p:cNvSpPr>
            <a:spLocks noGrp="1" noChangeArrowheads="1"/>
          </p:cNvSpPr>
          <p:nvPr>
            <p:ph type="title"/>
          </p:nvPr>
        </p:nvSpPr>
        <p:spPr/>
        <p:txBody>
          <a:bodyPr/>
          <a:lstStyle/>
          <a:p>
            <a:pPr eaLnBrk="1" hangingPunct="1"/>
            <a:r>
              <a:rPr lang="tr-TR" altLang="tr-TR" sz="3200" dirty="0">
                <a:latin typeface="Comic Sans MS" panose="030F0702030302020204" pitchFamily="66" charset="0"/>
              </a:rPr>
              <a:t>YENİLENEBİLİR VE YENİLENEMEZ ENERJİ KAYNAKLARI</a:t>
            </a:r>
          </a:p>
        </p:txBody>
      </p:sp>
      <p:sp>
        <p:nvSpPr>
          <p:cNvPr id="57348" name="Rectangle 3"/>
          <p:cNvSpPr>
            <a:spLocks noGrp="1" noChangeArrowheads="1"/>
          </p:cNvSpPr>
          <p:nvPr>
            <p:ph type="body" idx="1"/>
          </p:nvPr>
        </p:nvSpPr>
        <p:spPr/>
        <p:txBody>
          <a:bodyPr/>
          <a:lstStyle/>
          <a:p>
            <a:pPr algn="just" eaLnBrk="1" hangingPunct="1">
              <a:lnSpc>
                <a:spcPct val="150000"/>
              </a:lnSpc>
              <a:buFontTx/>
              <a:buNone/>
            </a:pPr>
            <a:r>
              <a:rPr lang="tr-TR" altLang="tr-TR" sz="2600" smtClean="0">
                <a:latin typeface="Comic Sans MS" panose="030F0702030302020204" pitchFamily="66" charset="0"/>
              </a:rPr>
              <a:t>Yenilenebilir nitelikteki enerji kaynakları belirli sınırlar içinde kendini yenileyebilen veya tüketilmesi mümkün olmayan doğal kaynaklardır. Ormanlar, balıklar, yaban hayatı stokların korunması prensibine uyulduğu sürece kendi kendilerini yenilerler. Tüm canlı kaynaklar bu gruba dahildir. Toprak ta aşırı ve dikkatsiz kullanım olmadığı sürece bu gruba dahildir.</a:t>
            </a:r>
          </a:p>
        </p:txBody>
      </p:sp>
    </p:spTree>
    <p:extLst>
      <p:ext uri="{BB962C8B-B14F-4D97-AF65-F5344CB8AC3E}">
        <p14:creationId xmlns:p14="http://schemas.microsoft.com/office/powerpoint/2010/main" val="3457608721"/>
      </p:ext>
    </p:extLst>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CF233DB-4A39-4B33-82BB-1A1DD97419E9}" type="slidenum">
              <a:rPr lang="tr-TR" altLang="tr-TR" sz="1400">
                <a:solidFill>
                  <a:srgbClr val="000000"/>
                </a:solidFill>
              </a:rPr>
              <a:pPr>
                <a:spcBef>
                  <a:spcPct val="0"/>
                </a:spcBef>
                <a:buFontTx/>
                <a:buNone/>
              </a:pPr>
              <a:t>6</a:t>
            </a:fld>
            <a:endParaRPr lang="tr-TR" altLang="tr-TR" sz="1400">
              <a:solidFill>
                <a:srgbClr val="000000"/>
              </a:solidFill>
            </a:endParaRPr>
          </a:p>
        </p:txBody>
      </p:sp>
      <p:sp>
        <p:nvSpPr>
          <p:cNvPr id="59395" name="Rectangle 3"/>
          <p:cNvSpPr>
            <a:spLocks noGrp="1" noChangeArrowheads="1"/>
          </p:cNvSpPr>
          <p:nvPr>
            <p:ph type="body" idx="1"/>
          </p:nvPr>
        </p:nvSpPr>
        <p:spPr>
          <a:xfrm>
            <a:off x="282331" y="149225"/>
            <a:ext cx="11300069" cy="6096000"/>
          </a:xfrm>
        </p:spPr>
        <p:txBody>
          <a:bodyPr/>
          <a:lstStyle/>
          <a:p>
            <a:pPr algn="just" eaLnBrk="1" hangingPunct="1">
              <a:lnSpc>
                <a:spcPct val="150000"/>
              </a:lnSpc>
            </a:pPr>
            <a:r>
              <a:rPr lang="tr-TR" altLang="tr-TR" dirty="0" smtClean="0">
                <a:latin typeface="Comic Sans MS" panose="030F0702030302020204" pitchFamily="66" charset="0"/>
              </a:rPr>
              <a:t>Bir doğal kaynak olan su da yenilenebilir nitelikte kaynaktır. Hidrolojik döngü yoluyla kendi kendini durmadan yeniler. Ancak geniş çapta erozyon, orman tahribi ve sulak alanların kurutulması </a:t>
            </a:r>
            <a:r>
              <a:rPr lang="tr-TR" altLang="tr-TR" sz="2600" dirty="0" smtClean="0">
                <a:latin typeface="Comic Sans MS" panose="030F0702030302020204" pitchFamily="66" charset="0"/>
              </a:rPr>
              <a:t>gibi</a:t>
            </a:r>
            <a:r>
              <a:rPr lang="tr-TR" altLang="tr-TR" dirty="0" smtClean="0">
                <a:latin typeface="Comic Sans MS" panose="030F0702030302020204" pitchFamily="66" charset="0"/>
              </a:rPr>
              <a:t> hidrolojik döngüyü büyük ölçüde etkileyen faaliyetler sonucu yerel kaynak olarak kullanılan yer altı ve yüzey suları kullanılamaz olur. Bu durumda su yenilenebilir nitelikte bir doğal kaynak olarak kalsa bile, suyun kullanımı kirlenme nedeniyle etkilenmektedir.</a:t>
            </a:r>
          </a:p>
        </p:txBody>
      </p:sp>
    </p:spTree>
    <p:extLst>
      <p:ext uri="{BB962C8B-B14F-4D97-AF65-F5344CB8AC3E}">
        <p14:creationId xmlns:p14="http://schemas.microsoft.com/office/powerpoint/2010/main" val="96416445"/>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6144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026A5B2-6965-42DA-B71C-4CA9BDF586DB}" type="slidenum">
              <a:rPr lang="tr-TR" altLang="tr-TR" sz="1400">
                <a:solidFill>
                  <a:srgbClr val="000000"/>
                </a:solidFill>
              </a:rPr>
              <a:pPr>
                <a:spcBef>
                  <a:spcPct val="0"/>
                </a:spcBef>
                <a:buFontTx/>
                <a:buNone/>
              </a:pPr>
              <a:t>7</a:t>
            </a:fld>
            <a:endParaRPr lang="tr-TR" altLang="tr-TR" sz="1400">
              <a:solidFill>
                <a:srgbClr val="000000"/>
              </a:solidFill>
            </a:endParaRPr>
          </a:p>
        </p:txBody>
      </p:sp>
      <p:sp>
        <p:nvSpPr>
          <p:cNvPr id="61443" name="Rectangle 3"/>
          <p:cNvSpPr>
            <a:spLocks noGrp="1" noChangeArrowheads="1"/>
          </p:cNvSpPr>
          <p:nvPr>
            <p:ph type="body" idx="1"/>
          </p:nvPr>
        </p:nvSpPr>
        <p:spPr>
          <a:xfrm>
            <a:off x="1480038" y="1874837"/>
            <a:ext cx="8229600" cy="4983163"/>
          </a:xfrm>
        </p:spPr>
        <p:txBody>
          <a:bodyPr/>
          <a:lstStyle/>
          <a:p>
            <a:pPr algn="ctr" eaLnBrk="1" hangingPunct="1">
              <a:lnSpc>
                <a:spcPct val="150000"/>
              </a:lnSpc>
              <a:buFontTx/>
              <a:buNone/>
            </a:pPr>
            <a:r>
              <a:rPr lang="tr-TR" altLang="tr-TR" sz="2800" dirty="0" smtClean="0"/>
              <a:t>  </a:t>
            </a:r>
            <a:r>
              <a:rPr lang="tr-TR" altLang="tr-TR" sz="2800" dirty="0">
                <a:solidFill>
                  <a:schemeClr val="bg1"/>
                </a:solidFill>
                <a:latin typeface="Comic Sans MS" panose="030F0702030302020204" pitchFamily="66" charset="0"/>
              </a:rPr>
              <a:t>Tüketilmesi mümkün olmayan doğal kaynaklar arasında güneş ve rüzgar enerjisi sayılabilir. Güneş enerjisinin kötü kullanım nedeniyle bozulması veya tüketilmesi mümkün değildir.</a:t>
            </a:r>
          </a:p>
        </p:txBody>
      </p:sp>
    </p:spTree>
    <p:extLst>
      <p:ext uri="{BB962C8B-B14F-4D97-AF65-F5344CB8AC3E}">
        <p14:creationId xmlns:p14="http://schemas.microsoft.com/office/powerpoint/2010/main" val="1359313119"/>
      </p:ext>
    </p:extLst>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B9C5CE8-2381-4236-A1BF-2A7B1C99C442}" type="slidenum">
              <a:rPr lang="tr-TR" altLang="tr-TR" sz="1400">
                <a:solidFill>
                  <a:srgbClr val="000000"/>
                </a:solidFill>
              </a:rPr>
              <a:pPr>
                <a:spcBef>
                  <a:spcPct val="0"/>
                </a:spcBef>
                <a:buFontTx/>
                <a:buNone/>
              </a:pPr>
              <a:t>8</a:t>
            </a:fld>
            <a:endParaRPr lang="tr-TR" altLang="tr-TR" sz="1400">
              <a:solidFill>
                <a:srgbClr val="000000"/>
              </a:solidFill>
            </a:endParaRPr>
          </a:p>
        </p:txBody>
      </p:sp>
      <p:sp>
        <p:nvSpPr>
          <p:cNvPr id="63491" name="Rectangle 3"/>
          <p:cNvSpPr>
            <a:spLocks noGrp="1" noChangeArrowheads="1"/>
          </p:cNvSpPr>
          <p:nvPr>
            <p:ph type="body" idx="1"/>
          </p:nvPr>
        </p:nvSpPr>
        <p:spPr>
          <a:xfrm>
            <a:off x="1647092" y="779586"/>
            <a:ext cx="8229600" cy="5592763"/>
          </a:xfrm>
        </p:spPr>
        <p:txBody>
          <a:bodyPr/>
          <a:lstStyle/>
          <a:p>
            <a:pPr algn="just" eaLnBrk="1" hangingPunct="1">
              <a:lnSpc>
                <a:spcPct val="150000"/>
              </a:lnSpc>
              <a:buFontTx/>
              <a:buNone/>
            </a:pPr>
            <a:r>
              <a:rPr lang="tr-TR" altLang="tr-TR" sz="2600" dirty="0" smtClean="0">
                <a:latin typeface="Comic Sans MS" panose="030F0702030302020204" pitchFamily="66" charset="0"/>
              </a:rPr>
              <a:t>Yenilenemez enerji kaynakları grubunda madenler, kömür, petrol, doğalgaz ve linyit sayılabilir. Milyonlarca yıl boyunca karada gömülerek birikmiş bitki atıklarından kömür ve linyit, deniz dibinde ayrışmadan birikmiş plankton atıklarından da petrol ve doğalgaz oluşmuştur. Oluşumları devam eder ancak kullanım hızıyla oluşumları aynı hızda değildir.</a:t>
            </a:r>
          </a:p>
          <a:p>
            <a:pPr algn="just" eaLnBrk="1" hangingPunct="1">
              <a:lnSpc>
                <a:spcPct val="150000"/>
              </a:lnSpc>
              <a:buFontTx/>
              <a:buNone/>
            </a:pPr>
            <a:endParaRPr lang="tr-TR" altLang="tr-TR" sz="2600" dirty="0" smtClean="0">
              <a:latin typeface="Comic Sans MS" panose="030F0702030302020204" pitchFamily="66" charset="0"/>
            </a:endParaRPr>
          </a:p>
        </p:txBody>
      </p:sp>
    </p:spTree>
    <p:extLst>
      <p:ext uri="{BB962C8B-B14F-4D97-AF65-F5344CB8AC3E}">
        <p14:creationId xmlns:p14="http://schemas.microsoft.com/office/powerpoint/2010/main" val="3857261145"/>
      </p:ext>
    </p:extLst>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6553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07D5F1A4-A129-443F-8A54-A09F75F225D6}" type="slidenum">
              <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9</a:t>
            </a:fld>
            <a:endPar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5539" name="Rectangle 3"/>
          <p:cNvSpPr>
            <a:spLocks noGrp="1" noChangeArrowheads="1"/>
          </p:cNvSpPr>
          <p:nvPr>
            <p:ph type="body" idx="1"/>
          </p:nvPr>
        </p:nvSpPr>
        <p:spPr>
          <a:xfrm>
            <a:off x="1981200" y="685801"/>
            <a:ext cx="8229600" cy="5440363"/>
          </a:xfrm>
        </p:spPr>
        <p:txBody>
          <a:bodyPr/>
          <a:lstStyle/>
          <a:p>
            <a:pPr algn="ctr" eaLnBrk="1" hangingPunct="1">
              <a:buFontTx/>
              <a:buNone/>
            </a:pPr>
            <a:r>
              <a:rPr lang="tr-TR" altLang="tr-TR" smtClean="0">
                <a:latin typeface="Comic Sans MS" panose="030F0702030302020204" pitchFamily="66" charset="0"/>
              </a:rPr>
              <a:t> </a:t>
            </a:r>
            <a:r>
              <a:rPr lang="tr-TR" altLang="tr-TR" sz="4400">
                <a:solidFill>
                  <a:schemeClr val="bg1"/>
                </a:solidFill>
                <a:latin typeface="Comic Sans MS" panose="030F0702030302020204" pitchFamily="66" charset="0"/>
              </a:rPr>
              <a:t>İNSAN YÜZEYE EN YAKIN KÖMÜR YATAKLARINI YALNIZCA 200 YILDA, PETROL YATAKLARINI İSE YALNIZCA 50 YILDA BÜYÜK ÖLÇÜDE TÜKETMİŞTİR.</a:t>
            </a:r>
          </a:p>
        </p:txBody>
      </p:sp>
    </p:spTree>
    <p:extLst>
      <p:ext uri="{BB962C8B-B14F-4D97-AF65-F5344CB8AC3E}">
        <p14:creationId xmlns:p14="http://schemas.microsoft.com/office/powerpoint/2010/main" val="3828533789"/>
      </p:ext>
    </p:extLst>
  </p:cSld>
  <p:clrMapOvr>
    <a:masterClrMapping/>
  </p:clrMapOvr>
  <p:transition>
    <p:zoom/>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483</Words>
  <Application>Microsoft Office PowerPoint</Application>
  <PresentationFormat>Geniş ekran</PresentationFormat>
  <Paragraphs>50</Paragraphs>
  <Slides>10</Slides>
  <Notes>10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10</vt:i4>
      </vt:variant>
    </vt:vector>
  </HeadingPairs>
  <TitlesOfParts>
    <vt:vector size="16" baseType="lpstr">
      <vt:lpstr>Arial</vt:lpstr>
      <vt:lpstr>Calibri</vt:lpstr>
      <vt:lpstr>Calibri Light</vt:lpstr>
      <vt:lpstr>Comic Sans MS</vt:lpstr>
      <vt:lpstr>Office Teması</vt:lpstr>
      <vt:lpstr>Varsayılan Tasarım</vt:lpstr>
      <vt:lpstr>DOĞAL EKOSİSTEMLER VE ÖZELLİKLERİ</vt:lpstr>
      <vt:lpstr>EKOSİSTEMLERDE ENERJİ KAVRAMI</vt:lpstr>
      <vt:lpstr>EKOLOJİK DÖNGÜLER</vt:lpstr>
      <vt:lpstr>PowerPoint Sunusu</vt:lpstr>
      <vt:lpstr>YENİLENEBİLİR VE YENİLENEMEZ ENERJİ KAYNAKLARI</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DOĞAL EKOSİSTEMLER VE ÖZELLİKLERİ</dc:title>
  <dc:creator>Windows Kullanıcısı</dc:creator>
  <cp:lastModifiedBy>TCALİSKAN</cp:lastModifiedBy>
  <cp:revision>3</cp:revision>
  <dcterms:created xsi:type="dcterms:W3CDTF">2020-01-21T19:53:59Z</dcterms:created>
  <dcterms:modified xsi:type="dcterms:W3CDTF">2020-01-23T10:42:43Z</dcterms:modified>
</cp:coreProperties>
</file>