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5"/>
  </p:notesMasterIdLst>
  <p:handoutMasterIdLst>
    <p:handoutMasterId r:id="rId26"/>
  </p:handoutMasterIdLst>
  <p:sldIdLst>
    <p:sldId id="256" r:id="rId2"/>
    <p:sldId id="297" r:id="rId3"/>
    <p:sldId id="354" r:id="rId4"/>
    <p:sldId id="378" r:id="rId5"/>
    <p:sldId id="348" r:id="rId6"/>
    <p:sldId id="379" r:id="rId7"/>
    <p:sldId id="380" r:id="rId8"/>
    <p:sldId id="387" r:id="rId9"/>
    <p:sldId id="388" r:id="rId10"/>
    <p:sldId id="353" r:id="rId11"/>
    <p:sldId id="384" r:id="rId12"/>
    <p:sldId id="386" r:id="rId13"/>
    <p:sldId id="390" r:id="rId14"/>
    <p:sldId id="365" r:id="rId15"/>
    <p:sldId id="391" r:id="rId16"/>
    <p:sldId id="392" r:id="rId17"/>
    <p:sldId id="393" r:id="rId18"/>
    <p:sldId id="362" r:id="rId19"/>
    <p:sldId id="389" r:id="rId20"/>
    <p:sldId id="381" r:id="rId21"/>
    <p:sldId id="382" r:id="rId22"/>
    <p:sldId id="383" r:id="rId23"/>
    <p:sldId id="376"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9EF"/>
    <a:srgbClr val="A11586"/>
    <a:srgbClr val="F61A2F"/>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29472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323049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2183781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3898296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829624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206408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2259345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2501607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19</a:t>
            </a:fld>
            <a:endParaRPr lang="tr-TR"/>
          </a:p>
        </p:txBody>
      </p:sp>
    </p:spTree>
    <p:extLst>
      <p:ext uri="{BB962C8B-B14F-4D97-AF65-F5344CB8AC3E}">
        <p14:creationId xmlns:p14="http://schemas.microsoft.com/office/powerpoint/2010/main" val="4122810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2334487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20</a:t>
            </a:fld>
            <a:endParaRPr lang="tr-TR"/>
          </a:p>
        </p:txBody>
      </p:sp>
    </p:spTree>
    <p:extLst>
      <p:ext uri="{BB962C8B-B14F-4D97-AF65-F5344CB8AC3E}">
        <p14:creationId xmlns:p14="http://schemas.microsoft.com/office/powerpoint/2010/main" val="1366631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21</a:t>
            </a:fld>
            <a:endParaRPr lang="tr-TR"/>
          </a:p>
        </p:txBody>
      </p:sp>
    </p:spTree>
    <p:extLst>
      <p:ext uri="{BB962C8B-B14F-4D97-AF65-F5344CB8AC3E}">
        <p14:creationId xmlns:p14="http://schemas.microsoft.com/office/powerpoint/2010/main" val="873814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22</a:t>
            </a:fld>
            <a:endParaRPr lang="tr-TR"/>
          </a:p>
        </p:txBody>
      </p:sp>
    </p:spTree>
    <p:extLst>
      <p:ext uri="{BB962C8B-B14F-4D97-AF65-F5344CB8AC3E}">
        <p14:creationId xmlns:p14="http://schemas.microsoft.com/office/powerpoint/2010/main" val="2867253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23</a:t>
            </a:fld>
            <a:endParaRPr lang="tr-TR"/>
          </a:p>
        </p:txBody>
      </p:sp>
    </p:spTree>
    <p:extLst>
      <p:ext uri="{BB962C8B-B14F-4D97-AF65-F5344CB8AC3E}">
        <p14:creationId xmlns:p14="http://schemas.microsoft.com/office/powerpoint/2010/main" val="330126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1089920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4038308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199489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565273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3537353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349605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3868311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CC62FA-E24E-7BD4-E2A9-F73881E6724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80F0992-069D-4585-A06B-59B4B45D6D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6D87384-F28A-8E5F-798F-F566E4C6DB9B}"/>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E179928D-4C25-253D-BB50-2EDC31DAD8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5C8B1B6-513D-F91C-24B2-35DDD34F776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28532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F1FD12-E673-578B-250F-EA220E45A42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A13F744-9127-EF7E-F12D-999A900FF5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02223A-20F2-5B0C-BEDC-ECA0B54D51B0}"/>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2E35EDA2-4F6A-7191-B8C1-543C8987586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9A5E18-4D9C-DF61-D41F-E55CAEAC878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086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D84098E-F33C-C262-60AC-F7DF2DD9B67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53805EC-CB8C-BED1-1964-AC0E967753E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E0D713-2009-8C97-08CA-70105F1FA286}"/>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FE689252-6495-7F52-CB24-338941D87C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91C77C-1182-7EED-AF06-EACFB987E97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1873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F6C87B-A177-0616-8253-AB381406E06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409F1A-0CF7-447D-F97E-BFD88806E96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46E432-DC1E-3BD6-C5F2-6693D938FFD9}"/>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EAE22586-1A12-40AC-4D84-2CBFA10CB0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4C9E20-9F22-B74E-8420-EE9A57BCBBE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2449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38D98B-8F50-8A31-0518-7BC0436DD2B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5230C78-C43A-2843-17AA-5D5BD420C0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ECFA5CB-4C57-7E9C-919B-56428DF254DA}"/>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4178CFFA-7A17-1B71-7D0C-90E81AD075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B23A5E-1E38-7076-3E9C-E1C1C88B665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5974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57F0F2-E574-B6A0-A7BB-A521681CB52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8AFF2ED-43D4-A176-039E-44A4A3ACA87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1F2D844-79AD-9AC6-2E0E-46FD198BF50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B789A29-6FDD-BEE1-0A5D-278D46B6C74E}"/>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8C31A905-F4C8-FCE6-726E-E7B170080B7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0995E98-8C6B-CBD3-9CA8-0E704D819F5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07440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E037B5-72F8-A0E8-B931-039C42AD769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06E9602-2428-1787-754D-2B2E50B93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808A9EA-170C-7466-2FE4-B971C7C8C9C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610ED18-13C4-477A-2E13-B0DC638158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72852C1-1D91-E942-F31D-4A929FF589B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6F5427A-E47C-C45C-3A96-8B145768D5DF}"/>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47CE6107-AC18-AB5D-94B9-853D6FF8185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DC95847-78F7-50E1-7F51-33310506B35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79187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747F8D-8A02-222A-5CB6-C6ABEDEDEB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90B975F-42F9-627C-5480-A073FC829F07}"/>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29D92501-B0E4-6B30-8EBF-79E2FC058F1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935D454-1B8E-E7BA-6DB9-7D0BF226E43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723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B9147ED-982E-D9FA-0CCC-5357A11B63E1}"/>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C669C70A-6286-F1ED-515B-6FE3C2FB66E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BC91BC7-C8A7-FEB4-F6F5-C1445742BFE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51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5B5CD3-D490-EE40-79F2-E9DA41C0346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006C884-1361-E1F1-8320-FA502C4FDC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E218C43-36D6-2084-9DC8-3AA359BE0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DF766BF-8FA9-DC62-2311-AC5B0D7CB6D9}"/>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AD50A31A-A4CE-A859-3E81-A52459171B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84AFCF1-2B02-0B56-B87E-61279425DDC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26668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BD83BD-EFAC-DA18-F27C-9156C3792B7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7357364-571F-2C07-614A-4ABAF44E1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565D9A0-8886-95E3-1D5F-3E55343E47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E18BFCF-0E18-1A24-C277-73D8C2255CFC}"/>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215F23D0-8C83-706C-9EDC-F916DEF0E7A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B0745F9-1523-0370-DB4C-0AE2AD7B48C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287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0487778-D5FB-01E6-D2DD-7478A931F2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D36B1C-64D9-C9C1-02F1-4128274512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CD9315F-5650-7D5E-BF59-1A5AD003F6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399817DA-D5E6-08C3-A9F5-7227E06193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4F6E34B-F6A5-D459-964F-DA6CA12FF1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80027556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575720" y="1412776"/>
            <a:ext cx="5378674"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2800" b="1" spc="-1" dirty="0">
                <a:solidFill>
                  <a:schemeClr val="tx1"/>
                </a:solidFill>
                <a:uFill>
                  <a:solidFill>
                    <a:srgbClr val="FFFFFF"/>
                  </a:solidFill>
                </a:uFill>
                <a:latin typeface="Calibri" panose="020F0502020204030204" pitchFamily="34" charset="0"/>
                <a:cs typeface="Calibri" panose="020F0502020204030204" pitchFamily="34" charset="0"/>
              </a:rPr>
              <a:t>Ankara Üniversitesi </a:t>
            </a:r>
            <a:br>
              <a:rPr lang="tr-TR" sz="28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2800" b="1" spc="-1" dirty="0">
                <a:solidFill>
                  <a:schemeClr val="tx1"/>
                </a:solidFill>
                <a:uFill>
                  <a:solidFill>
                    <a:srgbClr val="FFFFFF"/>
                  </a:solidFill>
                </a:uFill>
                <a:latin typeface="Calibri" panose="020F0502020204030204" pitchFamily="34" charset="0"/>
                <a:cs typeface="Calibri" panose="020F0502020204030204" pitchFamily="34" charset="0"/>
              </a:rPr>
              <a:t>Sağlık Bilimleri Fakültesi</a:t>
            </a:r>
            <a:br>
              <a:rPr lang="tr-TR" sz="28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2800" b="1" spc="-1" dirty="0">
                <a:solidFill>
                  <a:schemeClr val="tx1"/>
                </a:solidFill>
                <a:uFill>
                  <a:solidFill>
                    <a:srgbClr val="FFFFFF"/>
                  </a:solidFill>
                </a:uFill>
                <a:latin typeface="Calibri" panose="020F0502020204030204" pitchFamily="34" charset="0"/>
                <a:cs typeface="Calibri" panose="020F0502020204030204" pitchFamily="34" charset="0"/>
              </a:rPr>
              <a:t>Sosyal Hizmet Anabilim Dalı</a:t>
            </a:r>
            <a:br>
              <a:rPr lang="tr-TR" sz="2700" b="1" spc="-1" dirty="0">
                <a:solidFill>
                  <a:schemeClr val="tx1"/>
                </a:solidFill>
                <a:uFill>
                  <a:solidFill>
                    <a:srgbClr val="FFFFFF"/>
                  </a:solidFill>
                </a:uFill>
                <a:latin typeface="Times New Roman" pitchFamily="18" charset="0"/>
                <a:cs typeface="Times New Roman" pitchFamily="18" charset="0"/>
              </a:rPr>
            </a:br>
            <a:endParaRPr lang="tr-TR" sz="27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1775520" y="3158970"/>
            <a:ext cx="7920880" cy="2376264"/>
          </a:xfrm>
        </p:spPr>
        <p:txBody>
          <a:bodyPr>
            <a:normAutofit/>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4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Ünitenin adı: Yaşlılıkta Bireysel Yaşam ve Karşılaşılan Sorunlar</a:t>
            </a: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2. </a:t>
            </a:r>
            <a:r>
              <a:rPr lang="tr-TR" sz="2800" b="1" dirty="0">
                <a:latin typeface="Calibri" panose="020F0502020204030204" pitchFamily="34" charset="0"/>
                <a:cs typeface="Calibri" panose="020F0502020204030204" pitchFamily="34" charset="0"/>
              </a:rPr>
              <a:t>Yaşlılıkta </a:t>
            </a:r>
            <a:r>
              <a:rPr lang="tr-TR" sz="2800" b="1" dirty="0" err="1">
                <a:latin typeface="Calibri" panose="020F0502020204030204" pitchFamily="34" charset="0"/>
                <a:cs typeface="Calibri" panose="020F0502020204030204" pitchFamily="34" charset="0"/>
              </a:rPr>
              <a:t>Duyuşsal</a:t>
            </a:r>
            <a:r>
              <a:rPr lang="tr-TR" sz="2800" b="1" dirty="0">
                <a:latin typeface="Calibri" panose="020F0502020204030204" pitchFamily="34" charset="0"/>
                <a:cs typeface="Calibri" panose="020F0502020204030204" pitchFamily="34" charset="0"/>
              </a:rPr>
              <a:t>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Yaşlılıkla birlikte duyularda zayıflama ve işlevselliğin azalması nedeniyle görülen ilk sorun </a:t>
            </a:r>
            <a:r>
              <a:rPr lang="tr-TR" b="1" dirty="0">
                <a:latin typeface="Calibri" panose="020F0502020204030204" pitchFamily="34" charset="0"/>
                <a:ea typeface="Times New Roman" panose="02020603050405020304" pitchFamily="18" charset="0"/>
                <a:cs typeface="Calibri" panose="020F0502020204030204" pitchFamily="34" charset="0"/>
              </a:rPr>
              <a:t>görme yetisinde </a:t>
            </a:r>
            <a:r>
              <a:rPr lang="tr-TR" dirty="0">
                <a:latin typeface="Calibri" panose="020F0502020204030204" pitchFamily="34" charset="0"/>
                <a:ea typeface="Times New Roman" panose="02020603050405020304" pitchFamily="18" charset="0"/>
                <a:cs typeface="Calibri" panose="020F0502020204030204" pitchFamily="34" charset="0"/>
              </a:rPr>
              <a:t>meydana gelen sorunlardır. Göz merceği, kornea, iris ve optik sinirlerde meydana gelen zayıflamalar görme kayıplarına neden olmaktadır. </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Ayrıca karanlıkta görme yetisi, göz kırpma refleksi, renk ve derinlik algısı da yaşla birlikte azalan yetilerdir. </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Yaşlı bireylerde sıklıkla görülen katarakt ve sarı nokta hastalıkları görme kayıplarına, hatta görme yetisinin tamamen kaybolmasına neden olabilmektedir.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21364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Calibri" panose="020F0502020204030204" pitchFamily="34" charset="0"/>
                <a:cs typeface="Calibri" panose="020F0502020204030204" pitchFamily="34" charset="0"/>
              </a:rPr>
              <a:t>2. Yaşlılıkta </a:t>
            </a:r>
            <a:r>
              <a:rPr lang="tr-TR" sz="2800" b="1" dirty="0" err="1">
                <a:latin typeface="Calibri" panose="020F0502020204030204" pitchFamily="34" charset="0"/>
                <a:cs typeface="Calibri" panose="020F0502020204030204" pitchFamily="34" charset="0"/>
              </a:rPr>
              <a:t>Duyuşsal</a:t>
            </a:r>
            <a:r>
              <a:rPr lang="tr-TR" sz="2800" b="1" dirty="0">
                <a:latin typeface="Calibri" panose="020F0502020204030204" pitchFamily="34" charset="0"/>
                <a:cs typeface="Calibri" panose="020F0502020204030204" pitchFamily="34" charset="0"/>
              </a:rPr>
              <a:t>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72040" indent="-457200" algn="just">
              <a:spcBef>
                <a:spcPts val="751"/>
              </a:spcBef>
            </a:pPr>
            <a:r>
              <a:rPr lang="tr-TR" b="1" spc="-1" dirty="0">
                <a:solidFill>
                  <a:srgbClr val="000000"/>
                </a:solidFill>
                <a:uFill>
                  <a:solidFill>
                    <a:srgbClr val="FFFFFF"/>
                  </a:solidFill>
                </a:uFill>
                <a:latin typeface="Calibri" panose="020F0502020204030204" pitchFamily="34" charset="0"/>
                <a:cs typeface="Calibri" panose="020F0502020204030204" pitchFamily="34" charset="0"/>
              </a:rPr>
              <a:t>İşitme duyusunda </a:t>
            </a:r>
            <a:r>
              <a:rPr lang="tr-TR" spc="-1" dirty="0">
                <a:solidFill>
                  <a:srgbClr val="000000"/>
                </a:solidFill>
                <a:uFill>
                  <a:solidFill>
                    <a:srgbClr val="FFFFFF"/>
                  </a:solidFill>
                </a:uFill>
                <a:latin typeface="Calibri" panose="020F0502020204030204" pitchFamily="34" charset="0"/>
                <a:cs typeface="Calibri" panose="020F0502020204030204" pitchFamily="34" charset="0"/>
              </a:rPr>
              <a:t>da </a:t>
            </a:r>
            <a:r>
              <a:rPr lang="tr-TR" spc="-1" dirty="0" err="1">
                <a:solidFill>
                  <a:srgbClr val="000000"/>
                </a:solidFill>
                <a:uFill>
                  <a:solidFill>
                    <a:srgbClr val="FFFFFF"/>
                  </a:solidFill>
                </a:uFill>
                <a:latin typeface="Calibri" panose="020F0502020204030204" pitchFamily="34" charset="0"/>
                <a:cs typeface="Calibri" panose="020F0502020204030204" pitchFamily="34" charset="0"/>
              </a:rPr>
              <a:t>duyuşsal</a:t>
            </a:r>
            <a:r>
              <a:rPr lang="tr-TR" spc="-1" dirty="0">
                <a:solidFill>
                  <a:srgbClr val="000000"/>
                </a:solidFill>
                <a:uFill>
                  <a:solidFill>
                    <a:srgbClr val="FFFFFF"/>
                  </a:solidFill>
                </a:uFill>
                <a:latin typeface="Calibri" panose="020F0502020204030204" pitchFamily="34" charset="0"/>
                <a:cs typeface="Calibri" panose="020F0502020204030204" pitchFamily="34" charset="0"/>
              </a:rPr>
              <a:t> kayıplar yaşanmaktadır. Yaşanan </a:t>
            </a:r>
            <a:r>
              <a:rPr lang="tr-TR" spc="-1" dirty="0">
                <a:uFill>
                  <a:solidFill>
                    <a:srgbClr val="FFFFFF"/>
                  </a:solidFill>
                </a:uFill>
                <a:latin typeface="Calibri" panose="020F0502020204030204" pitchFamily="34" charset="0"/>
                <a:cs typeface="Calibri" panose="020F0502020204030204" pitchFamily="34" charset="0"/>
              </a:rPr>
              <a:t>duyma kayıpları </a:t>
            </a:r>
            <a:r>
              <a:rPr lang="tr-TR" spc="-1" dirty="0">
                <a:solidFill>
                  <a:srgbClr val="000000"/>
                </a:solidFill>
                <a:uFill>
                  <a:solidFill>
                    <a:srgbClr val="FFFFFF"/>
                  </a:solidFill>
                </a:uFill>
                <a:latin typeface="Calibri" panose="020F0502020204030204" pitchFamily="34" charset="0"/>
                <a:cs typeface="Calibri" panose="020F0502020204030204" pitchFamily="34" charset="0"/>
              </a:rPr>
              <a:t>yaşlı bireylerin </a:t>
            </a:r>
            <a:r>
              <a:rPr lang="tr-TR" b="1" spc="-1" dirty="0">
                <a:uFill>
                  <a:solidFill>
                    <a:srgbClr val="FFFFFF"/>
                  </a:solidFill>
                </a:uFill>
                <a:latin typeface="Calibri" panose="020F0502020204030204" pitchFamily="34" charset="0"/>
                <a:cs typeface="Calibri" panose="020F0502020204030204" pitchFamily="34" charset="0"/>
              </a:rPr>
              <a:t>iletişim konusunda sıkıntı yaşamalarına, sosyal olarak dışlanmalarına </a:t>
            </a:r>
            <a:r>
              <a:rPr lang="tr-TR" spc="-1" dirty="0">
                <a:solidFill>
                  <a:srgbClr val="000000"/>
                </a:solidFill>
                <a:uFill>
                  <a:solidFill>
                    <a:srgbClr val="FFFFFF"/>
                  </a:solidFill>
                </a:uFill>
                <a:latin typeface="Calibri" panose="020F0502020204030204" pitchFamily="34" charset="0"/>
                <a:cs typeface="Calibri" panose="020F0502020204030204" pitchFamily="34" charset="0"/>
              </a:rPr>
              <a:t>ya da izole olmalarına sebep olabilmektedir.</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Yaşlılıkla birlikte </a:t>
            </a:r>
            <a:r>
              <a:rPr lang="tr-TR" b="1" spc="-1" dirty="0">
                <a:solidFill>
                  <a:srgbClr val="000000"/>
                </a:solidFill>
                <a:uFill>
                  <a:solidFill>
                    <a:srgbClr val="FFFFFF"/>
                  </a:solidFill>
                </a:uFill>
                <a:latin typeface="Calibri" panose="020F0502020204030204" pitchFamily="34" charset="0"/>
                <a:cs typeface="Calibri" panose="020F0502020204030204" pitchFamily="34" charset="0"/>
              </a:rPr>
              <a:t>dokunma duyusunda </a:t>
            </a:r>
            <a:r>
              <a:rPr lang="tr-TR" spc="-1" dirty="0">
                <a:solidFill>
                  <a:srgbClr val="000000"/>
                </a:solidFill>
                <a:uFill>
                  <a:solidFill>
                    <a:srgbClr val="FFFFFF"/>
                  </a:solidFill>
                </a:uFill>
                <a:latin typeface="Calibri" panose="020F0502020204030204" pitchFamily="34" charset="0"/>
                <a:cs typeface="Calibri" panose="020F0502020204030204" pitchFamily="34" charset="0"/>
              </a:rPr>
              <a:t>da azalma görülmektedir. Dokunma duyusunun azalma sebepleri arasında cildin kuruması, kırışması ve sertleşmesi yer almaktadır. </a:t>
            </a:r>
          </a:p>
          <a:p>
            <a:pPr marL="572040" indent="-457200" algn="just">
              <a:spcBef>
                <a:spcPts val="751"/>
              </a:spcBef>
            </a:pPr>
            <a:r>
              <a:rPr lang="tr-TR" dirty="0">
                <a:ea typeface="Times New Roman" panose="02020603050405020304" pitchFamily="18" charset="0"/>
                <a:cs typeface="Times New Roman" panose="02020603050405020304" pitchFamily="18" charset="0"/>
              </a:rPr>
              <a:t>Yaşlılıkla birlikte tat ve koku alma duyusu da zayıflamaya başlamaktadır. Tat ve koku alamama iştah kaybına, dolayısıyla da beslenme bozukluklarına yol açabilmektedir.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1672228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Calibri" panose="020F0502020204030204" pitchFamily="34" charset="0"/>
                <a:cs typeface="Calibri" panose="020F0502020204030204" pitchFamily="34" charset="0"/>
              </a:rPr>
              <a:t>3. Yaşlılıkta Sosyal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Yaşlanmayla birlikte </a:t>
            </a:r>
            <a:r>
              <a:rPr lang="tr-TR" b="1" dirty="0">
                <a:latin typeface="Calibri" panose="020F0502020204030204" pitchFamily="34" charset="0"/>
                <a:ea typeface="Times New Roman" panose="02020603050405020304" pitchFamily="18" charset="0"/>
                <a:cs typeface="Calibri" panose="020F0502020204030204" pitchFamily="34" charset="0"/>
              </a:rPr>
              <a:t>sosyal çevrede daralma </a:t>
            </a:r>
            <a:r>
              <a:rPr lang="tr-TR" dirty="0">
                <a:latin typeface="Calibri" panose="020F0502020204030204" pitchFamily="34" charset="0"/>
                <a:ea typeface="Times New Roman" panose="02020603050405020304" pitchFamily="18" charset="0"/>
                <a:cs typeface="Calibri" panose="020F0502020204030204" pitchFamily="34" charset="0"/>
              </a:rPr>
              <a:t>görülmektedir. </a:t>
            </a: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Özellikle </a:t>
            </a:r>
            <a:r>
              <a:rPr lang="tr-TR" b="1" dirty="0">
                <a:latin typeface="Calibri" panose="020F0502020204030204" pitchFamily="34" charset="0"/>
                <a:ea typeface="Times New Roman" panose="02020603050405020304" pitchFamily="18" charset="0"/>
                <a:cs typeface="Calibri" panose="020F0502020204030204" pitchFamily="34" charset="0"/>
              </a:rPr>
              <a:t>emeklilik</a:t>
            </a:r>
            <a:r>
              <a:rPr lang="tr-TR" dirty="0">
                <a:latin typeface="Calibri" panose="020F0502020204030204" pitchFamily="34" charset="0"/>
                <a:ea typeface="Times New Roman" panose="02020603050405020304" pitchFamily="18" charset="0"/>
                <a:cs typeface="Calibri" panose="020F0502020204030204" pitchFamily="34" charset="0"/>
              </a:rPr>
              <a:t>, çalışma hayatının sosyal hayatın büyük bir kısmını oluşturduğu ülkemizde yaşlı bireylerin sosyal ağlarını küçülten bir yaşam olayıdır.</a:t>
            </a: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 Emeklilikle birlikte sosyal çevresini ve statüsünü kaybeden yaşlı birey için sosyal ilişkilerin devam etmesi ruh sağlığı açısından oldukça önemlidir.</a:t>
            </a: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Emekliliğe uyum gösteremeyen bireylerde sıklıkla depresyona rastlanır.</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3589447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Calibri" panose="020F0502020204030204" pitchFamily="34" charset="0"/>
                <a:cs typeface="Calibri" panose="020F0502020204030204" pitchFamily="34" charset="0"/>
              </a:rPr>
              <a:t>3. Yaşlılıkta Sosyal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r>
              <a:rPr lang="tr-TR" b="1" dirty="0">
                <a:latin typeface="Calibri" panose="020F0502020204030204" pitchFamily="34" charset="0"/>
                <a:cs typeface="Calibri" panose="020F0502020204030204" pitchFamily="34" charset="0"/>
              </a:rPr>
              <a:t>Sosyal Sağlık Sorunları, </a:t>
            </a:r>
          </a:p>
          <a:p>
            <a:pPr marL="434975" indent="-342900" algn="just">
              <a:tabLst>
                <a:tab pos="0" algn="l"/>
              </a:tabLst>
            </a:pPr>
            <a:r>
              <a:rPr lang="tr-TR" dirty="0">
                <a:latin typeface="Calibri" panose="020F0502020204030204" pitchFamily="34" charset="0"/>
                <a:cs typeface="Calibri" panose="020F0502020204030204" pitchFamily="34" charset="0"/>
              </a:rPr>
              <a:t>Ekonomik sorunlar, </a:t>
            </a:r>
          </a:p>
          <a:p>
            <a:pPr marL="434975" indent="-342900" algn="just">
              <a:tabLst>
                <a:tab pos="0" algn="l"/>
              </a:tabLst>
            </a:pPr>
            <a:r>
              <a:rPr lang="tr-TR" dirty="0">
                <a:latin typeface="Calibri" panose="020F0502020204030204" pitchFamily="34" charset="0"/>
                <a:cs typeface="Calibri" panose="020F0502020204030204" pitchFamily="34" charset="0"/>
              </a:rPr>
              <a:t>Beslenme sorunları,</a:t>
            </a:r>
          </a:p>
          <a:p>
            <a:pPr marL="434975" indent="-342900" algn="just">
              <a:tabLst>
                <a:tab pos="0" algn="l"/>
              </a:tabLst>
            </a:pPr>
            <a:r>
              <a:rPr lang="tr-TR" dirty="0">
                <a:latin typeface="Calibri" panose="020F0502020204030204" pitchFamily="34" charset="0"/>
                <a:cs typeface="Calibri" panose="020F0502020204030204" pitchFamily="34" charset="0"/>
              </a:rPr>
              <a:t>Barınma sorunları </a:t>
            </a:r>
          </a:p>
          <a:p>
            <a:pPr marL="434975" indent="-342900" algn="just">
              <a:tabLst>
                <a:tab pos="0" algn="l"/>
              </a:tabLst>
            </a:pPr>
            <a:r>
              <a:rPr lang="tr-TR" dirty="0">
                <a:latin typeface="Calibri" panose="020F0502020204030204" pitchFamily="34" charset="0"/>
                <a:cs typeface="Calibri" panose="020F0502020204030204" pitchFamily="34" charset="0"/>
              </a:rPr>
              <a:t>Sosyal dışlanma</a:t>
            </a:r>
          </a:p>
          <a:p>
            <a:pPr marL="434975" indent="-342900" algn="just">
              <a:tabLst>
                <a:tab pos="0" algn="l"/>
              </a:tabLst>
            </a:pPr>
            <a:r>
              <a:rPr lang="tr-TR" dirty="0">
                <a:latin typeface="Calibri" panose="020F0502020204030204" pitchFamily="34" charset="0"/>
                <a:cs typeface="Calibri" panose="020F0502020204030204" pitchFamily="34" charset="0"/>
              </a:rPr>
              <a:t>Uyum sorunları</a:t>
            </a:r>
          </a:p>
          <a:p>
            <a:pPr marL="434975" indent="-342900" algn="just">
              <a:tabLst>
                <a:tab pos="0" algn="l"/>
              </a:tabLst>
            </a:pPr>
            <a:r>
              <a:rPr lang="tr-TR" dirty="0">
                <a:latin typeface="Calibri" panose="020F0502020204030204" pitchFamily="34" charset="0"/>
                <a:cs typeface="Calibri" panose="020F0502020204030204" pitchFamily="34" charset="0"/>
              </a:rPr>
              <a:t>Rol kayıpları</a:t>
            </a:r>
          </a:p>
          <a:p>
            <a:pPr marL="434975" indent="-342900" algn="just">
              <a:tabLst>
                <a:tab pos="0" algn="l"/>
              </a:tabLst>
            </a:pPr>
            <a:r>
              <a:rPr lang="tr-TR" dirty="0">
                <a:latin typeface="Calibri" panose="020F0502020204030204" pitchFamily="34" charset="0"/>
                <a:cs typeface="Calibri" panose="020F0502020204030204" pitchFamily="34" charset="0"/>
              </a:rPr>
              <a:t>Sosyalizasyon sorunları</a:t>
            </a:r>
          </a:p>
          <a:p>
            <a:pPr marL="434975" indent="-342900" algn="just">
              <a:tabLst>
                <a:tab pos="0" algn="l"/>
              </a:tabLst>
            </a:pPr>
            <a:r>
              <a:rPr lang="tr-TR" dirty="0">
                <a:latin typeface="Calibri" panose="020F0502020204030204" pitchFamily="34" charset="0"/>
                <a:cs typeface="Calibri" panose="020F0502020204030204" pitchFamily="34" charset="0"/>
              </a:rPr>
              <a:t>Yalnızlık</a:t>
            </a:r>
          </a:p>
          <a:p>
            <a:pPr marL="892175" lvl="1" indent="-342900" algn="just">
              <a:tabLst>
                <a:tab pos="0" algn="l"/>
              </a:tabLst>
            </a:pPr>
            <a:endParaRPr lang="tr-TR" dirty="0">
              <a:latin typeface="Times New Roman" panose="02020603050405020304" pitchFamily="18" charset="0"/>
              <a:cs typeface="Times New Roman" panose="02020603050405020304" pitchFamily="18" charset="0"/>
            </a:endParaRPr>
          </a:p>
          <a:p>
            <a:pPr marL="892175" lvl="1" indent="-342900" algn="just">
              <a:tabLst>
                <a:tab pos="0" algn="l"/>
              </a:tabLst>
            </a:pPr>
            <a:endParaRPr lang="tr-TR" dirty="0">
              <a:latin typeface="Times New Roman" panose="02020603050405020304" pitchFamily="18" charset="0"/>
              <a:cs typeface="Times New Roman" panose="02020603050405020304" pitchFamily="18" charset="0"/>
            </a:endParaRPr>
          </a:p>
          <a:p>
            <a:pPr marL="892175" lvl="1" indent="-342900" algn="just">
              <a:tabLst>
                <a:tab pos="0" algn="l"/>
              </a:tabLst>
            </a:pPr>
            <a:endParaRPr lang="tr-TR" dirty="0">
              <a:latin typeface="Times New Roman" panose="02020603050405020304" pitchFamily="18" charset="0"/>
              <a:cs typeface="Times New Roman" panose="02020603050405020304" pitchFamily="18" charset="0"/>
            </a:endParaRP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3133702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4. Yaşlılıkta Bilişsel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Yaşlılıkla birlikte merkezi sinir sisteminin bilgiyi işlemesinde yavaşlama görülür ve bu durum bilişsel kapasitesindeki gerileme ile karıştırılır. Bilişsel yetiler </a:t>
            </a:r>
            <a:r>
              <a:rPr lang="tr-TR" b="1" dirty="0">
                <a:latin typeface="Calibri" panose="020F0502020204030204" pitchFamily="34" charset="0"/>
                <a:ea typeface="Times New Roman" panose="02020603050405020304" pitchFamily="18" charset="0"/>
                <a:cs typeface="Calibri" panose="020F0502020204030204" pitchFamily="34" charset="0"/>
              </a:rPr>
              <a:t>muhakeme becerisi</a:t>
            </a:r>
            <a:r>
              <a:rPr lang="tr-TR" dirty="0">
                <a:latin typeface="Calibri" panose="020F0502020204030204" pitchFamily="34" charset="0"/>
                <a:ea typeface="Times New Roman" panose="02020603050405020304" pitchFamily="18" charset="0"/>
                <a:cs typeface="Calibri" panose="020F0502020204030204" pitchFamily="34" charset="0"/>
              </a:rPr>
              <a:t>, f</a:t>
            </a:r>
            <a:r>
              <a:rPr lang="tr-TR" b="1" dirty="0">
                <a:latin typeface="Calibri" panose="020F0502020204030204" pitchFamily="34" charset="0"/>
                <a:ea typeface="Times New Roman" panose="02020603050405020304" pitchFamily="18" charset="0"/>
                <a:cs typeface="Calibri" panose="020F0502020204030204" pitchFamily="34" charset="0"/>
              </a:rPr>
              <a:t>arkında olma, algı, bilgi, sezgi ve yargı becerisi </a:t>
            </a:r>
            <a:r>
              <a:rPr lang="tr-TR" dirty="0">
                <a:latin typeface="Calibri" panose="020F0502020204030204" pitchFamily="34" charset="0"/>
                <a:ea typeface="Times New Roman" panose="02020603050405020304" pitchFamily="18" charset="0"/>
                <a:cs typeface="Calibri" panose="020F0502020204030204" pitchFamily="34" charset="0"/>
              </a:rPr>
              <a:t>olarak özetlenebilir. </a:t>
            </a:r>
          </a:p>
          <a:p>
            <a:pPr marL="549275" indent="-3429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Yaşlılıkta bilişsel beceriler yavaşlar, beyin işlevlerindeki fizyolojik gerilemeye bağlı olarak da </a:t>
            </a:r>
            <a:r>
              <a:rPr lang="tr-TR" b="1" dirty="0">
                <a:latin typeface="Calibri" panose="020F0502020204030204" pitchFamily="34" charset="0"/>
                <a:ea typeface="Times New Roman" panose="02020603050405020304" pitchFamily="18" charset="0"/>
                <a:cs typeface="Calibri" panose="020F0502020204030204" pitchFamily="34" charset="0"/>
              </a:rPr>
              <a:t>bellek, dikkat, algı, dil kullanımı, akıl yürütme sorun çözme </a:t>
            </a:r>
            <a:r>
              <a:rPr lang="tr-TR" dirty="0">
                <a:latin typeface="Calibri" panose="020F0502020204030204" pitchFamily="34" charset="0"/>
                <a:ea typeface="Times New Roman" panose="02020603050405020304" pitchFamily="18" charset="0"/>
                <a:cs typeface="Calibri" panose="020F0502020204030204" pitchFamily="34" charset="0"/>
              </a:rPr>
              <a:t>gibi bilişsel işlevlerin olumsuz yönde etkilendiği bilinmektedir.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33914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a:bodyPr>
          <a:lstStyle/>
          <a:p>
            <a:r>
              <a:rPr lang="tr-TR" sz="2800" b="1" dirty="0">
                <a:latin typeface="+mn-lt"/>
                <a:cs typeface="Times New Roman" panose="02020603050405020304" pitchFamily="18" charset="0"/>
              </a:rPr>
              <a:t>4. Yaşlılıkta Bilişsel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00578" lvl="1" indent="0" algn="just">
              <a:buClr>
                <a:srgbClr val="B31166"/>
              </a:buClr>
              <a:buNone/>
            </a:pPr>
            <a:endParaRPr lang="tr-TR" sz="2800" b="1" dirty="0">
              <a:latin typeface="Calibri" panose="020F0502020204030204" pitchFamily="34" charset="0"/>
              <a:ea typeface="Times New Roman" panose="02020603050405020304" pitchFamily="18" charset="0"/>
              <a:cs typeface="Calibri" panose="020F0502020204030204" pitchFamily="34" charset="0"/>
            </a:endParaRPr>
          </a:p>
          <a:p>
            <a:pPr marL="300578" lvl="1" indent="0" algn="just">
              <a:buClr>
                <a:srgbClr val="B31166"/>
              </a:buClr>
              <a:buNone/>
            </a:pPr>
            <a:r>
              <a:rPr lang="tr-TR" sz="2800" b="1" dirty="0">
                <a:latin typeface="Calibri" panose="020F0502020204030204" pitchFamily="34" charset="0"/>
                <a:ea typeface="Times New Roman" panose="02020603050405020304" pitchFamily="18" charset="0"/>
                <a:cs typeface="Calibri" panose="020F0502020204030204" pitchFamily="34" charset="0"/>
              </a:rPr>
              <a:t>Yaşlılıkta bilişsel işlevlerin gerilemesini önlemek için;</a:t>
            </a:r>
          </a:p>
          <a:p>
            <a:pPr marL="814928" lvl="1" indent="-457200" algn="just">
              <a:buClr>
                <a:srgbClr val="B31166"/>
              </a:buClr>
            </a:pPr>
            <a:r>
              <a:rPr lang="tr-TR" sz="2800" b="1" dirty="0">
                <a:latin typeface="Calibri" panose="020F0502020204030204" pitchFamily="34" charset="0"/>
                <a:ea typeface="Times New Roman" panose="02020603050405020304" pitchFamily="18" charset="0"/>
                <a:cs typeface="Calibri" panose="020F0502020204030204" pitchFamily="34" charset="0"/>
              </a:rPr>
              <a:t>	</a:t>
            </a:r>
            <a:r>
              <a:rPr lang="tr-TR" sz="2800" dirty="0">
                <a:latin typeface="Calibri" panose="020F0502020204030204" pitchFamily="34" charset="0"/>
                <a:ea typeface="Times New Roman" panose="02020603050405020304" pitchFamily="18" charset="0"/>
                <a:cs typeface="Calibri" panose="020F0502020204030204" pitchFamily="34" charset="0"/>
              </a:rPr>
              <a:t>Yaşlı bireyler için stresin azaltılması, </a:t>
            </a:r>
          </a:p>
          <a:p>
            <a:pPr marL="81492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Sağlığa dikkat edilmesi, sağlık kontrollerinin yapılması ve ilaçların düzenli kullanımı, </a:t>
            </a:r>
          </a:p>
          <a:p>
            <a:pPr marL="81492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Zihinsel olarak uyarılması ve </a:t>
            </a:r>
          </a:p>
          <a:p>
            <a:pPr marL="81492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Özellikle hafıza için farklı aktif stratejiler geliştirmesi önerilmektedir. </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265684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4. Yaşlılıkta Bilişsel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00578" lvl="1" indent="0" algn="just">
              <a:buClr>
                <a:srgbClr val="B31166"/>
              </a:buClr>
              <a:buNone/>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300578" lvl="1" indent="0" algn="just">
              <a:buClr>
                <a:srgbClr val="B31166"/>
              </a:buClr>
              <a:buNone/>
            </a:pPr>
            <a:r>
              <a:rPr lang="tr-TR" sz="2800" b="1" dirty="0">
                <a:latin typeface="Calibri" panose="020F0502020204030204" pitchFamily="34" charset="0"/>
                <a:ea typeface="Times New Roman" panose="02020603050405020304" pitchFamily="18" charset="0"/>
                <a:cs typeface="Calibri" panose="020F0502020204030204" pitchFamily="34" charset="0"/>
              </a:rPr>
              <a:t>Yaşlılıkta </a:t>
            </a: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Duygu Durum Bozuklukları (depresyon, bipolar bozukluk), </a:t>
            </a: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Anksiyete</a:t>
            </a:r>
            <a:r>
              <a:rPr lang="tr-TR" sz="2800" dirty="0">
                <a:latin typeface="Calibri" panose="020F0502020204030204" pitchFamily="34" charset="0"/>
                <a:ea typeface="Times New Roman" panose="02020603050405020304" pitchFamily="18" charset="0"/>
                <a:cs typeface="Calibri" panose="020F0502020204030204" pitchFamily="34" charset="0"/>
              </a:rPr>
              <a:t> bozuklukları, </a:t>
            </a: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Deliryum</a:t>
            </a:r>
            <a:r>
              <a:rPr lang="tr-TR" sz="2800" dirty="0">
                <a:latin typeface="Calibri" panose="020F0502020204030204" pitchFamily="34" charset="0"/>
                <a:ea typeface="Times New Roman" panose="02020603050405020304" pitchFamily="18" charset="0"/>
                <a:cs typeface="Calibri" panose="020F0502020204030204" pitchFamily="34" charset="0"/>
              </a:rPr>
              <a:t>, </a:t>
            </a: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Demans</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ve bunun türleri olan Alzheimer ile Parkinson sıklıkla görülebilmektedir.</a:t>
            </a: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135558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4. Yaşlılıkta Bilişsel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00578" lvl="1" indent="0" algn="just">
              <a:buClr>
                <a:srgbClr val="B31166"/>
              </a:buClr>
              <a:buNone/>
            </a:pPr>
            <a:endParaRPr lang="tr-TR" sz="2800" b="1" dirty="0">
              <a:latin typeface="Calibri" panose="020F0502020204030204" pitchFamily="34" charset="0"/>
              <a:ea typeface="Times New Roman" panose="02020603050405020304" pitchFamily="18" charset="0"/>
              <a:cs typeface="Calibri" panose="020F0502020204030204" pitchFamily="34" charset="0"/>
            </a:endParaRP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Sosyal hizmet uzmanı Alzheimer ve Parkinson hastalıklarına yakalanmış olabileceğini düşündüğü yaşlı hastaları hemen bir psikiyatri ya da geriatri kliniğine yönlendirmeli, gerekli tedavi ve bakım için yaşlı müracaatçıya destek olmalıdır. </a:t>
            </a:r>
          </a:p>
          <a:p>
            <a:pPr marL="757778" lvl="1" indent="-457200" algn="just">
              <a:buClr>
                <a:srgbClr val="B31166"/>
              </a:buClr>
            </a:pPr>
            <a:r>
              <a:rPr lang="tr-TR" sz="2800" dirty="0">
                <a:latin typeface="Calibri" panose="020F0502020204030204" pitchFamily="34" charset="0"/>
                <a:ea typeface="Times New Roman" panose="02020603050405020304" pitchFamily="18" charset="0"/>
                <a:cs typeface="Calibri" panose="020F0502020204030204" pitchFamily="34" charset="0"/>
              </a:rPr>
              <a:t>Yaşlılıkla birlikte ortaya çıkan bu tür bilişsel hastalıkların semptomatik tedavisi hasta yakınları için de oldukça zor bir süreçtir. Bu durum aile içinde sorunlara ve işlev bozukluklarına yol açabilmektedir. Bu süreçte hasta yakınlarının da psiko-sosyal destek almaları gerekebilir.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89141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Calibri" panose="020F0502020204030204" pitchFamily="34" charset="0"/>
                <a:cs typeface="Calibri" panose="020F0502020204030204" pitchFamily="34" charset="0"/>
              </a:rPr>
              <a:t>5. Yaşlılıkta Tinsel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43440" algn="just">
              <a:spcBef>
                <a:spcPts val="751"/>
              </a:spcBef>
              <a:buFont typeface="Wingdings" panose="05000000000000000000" pitchFamily="2" charset="2"/>
              <a:buChar char="ü"/>
            </a:pPr>
            <a:endParaRPr lang="tr-TR"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Anlam, amaç ve umut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Koşulların ötesine geçme/değiştirme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Süreklilik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Kayıplarla mücadelede destek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Dini davranışların doğrulanması ve desteklenmesi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Dini pratikleri/ibadetleri yerine getirme ihtiyacı,</a:t>
            </a:r>
          </a:p>
          <a:p>
            <a:pPr marL="343440" algn="just">
              <a:spcBef>
                <a:spcPts val="751"/>
              </a:spcBef>
              <a:buFont typeface="Wingdings" panose="05000000000000000000" pitchFamily="2" charset="2"/>
              <a:buChar char="ü"/>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078497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Calibri" panose="020F0502020204030204" pitchFamily="34" charset="0"/>
                <a:cs typeface="Calibri" panose="020F0502020204030204" pitchFamily="34" charset="0"/>
              </a:rPr>
              <a:t>5. Yaşlılıkta Tinsel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43440" algn="just">
              <a:spcBef>
                <a:spcPts val="751"/>
              </a:spcBef>
              <a:buFont typeface="Wingdings" panose="05000000000000000000" pitchFamily="2" charset="2"/>
              <a:buChar char="ü"/>
            </a:pPr>
            <a:endParaRPr lang="tr-TR"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Kişisel onur ve değerli hissetme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Koşulsuz sevgi ihtiyacı, öfke ve şüphe ifade etme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Tanrı'yı kendi tarafında hissetme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Başkalarına sevgi gösterme ve hizmet etme ihtiyacı, </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Şükretme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Bağışlama ve bağışlanma ihtiyacı,</a:t>
            </a:r>
          </a:p>
          <a:p>
            <a:pPr marL="572040" indent="-457200" algn="just">
              <a:spcBef>
                <a:spcPts val="751"/>
              </a:spcBef>
            </a:pPr>
            <a:r>
              <a:rPr lang="tr-TR" spc="-1" dirty="0">
                <a:solidFill>
                  <a:srgbClr val="000000"/>
                </a:solidFill>
                <a:uFill>
                  <a:solidFill>
                    <a:srgbClr val="FFFFFF"/>
                  </a:solidFill>
                </a:uFill>
                <a:latin typeface="Calibri" panose="020F0502020204030204" pitchFamily="34" charset="0"/>
                <a:cs typeface="Calibri" panose="020F0502020204030204" pitchFamily="34" charset="0"/>
              </a:rPr>
              <a:t> Ölüme hazırlanma ihtiyacı olarak sıralanmaktadır.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3789818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mn-lt"/>
                <a:cs typeface="Times New Roman" panose="02020603050405020304" pitchFamily="18" charset="0"/>
              </a:rPr>
              <a:t>Yaşlılıkta Bireysel Yaşam Ve Karşılaşılan Sorunlar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Yaşlılık dönemi bireyler için büyük değişimlerin yaşandığı bir dönemdir.</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Yaşlılık birçok sorunu da beraberinde getirir. Bu sorunların başında sağlık sorunları vardır. Sağlık sorunları kendi içerisinde fiziksel sağlık, psikolojik sağlık ve sosyal sağlık sorunları olarak ayrılabilir. Yaşlı bireyler bunun yanında bakım sorunu, teknolojik sorunlar gibi sorunları da yaşarlar. </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235963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pPr marL="80963" indent="0" algn="just">
              <a:spcAft>
                <a:spcPts val="750"/>
              </a:spcAft>
              <a:buNone/>
            </a:pPr>
            <a:r>
              <a:rPr lang="tr-TR" sz="2800" b="1" dirty="0">
                <a:latin typeface="Calibri" panose="020F0502020204030204" pitchFamily="34" charset="0"/>
                <a:ea typeface="Times New Roman" panose="02020603050405020304" pitchFamily="18" charset="0"/>
                <a:cs typeface="Calibri" panose="020F0502020204030204" pitchFamily="34" charset="0"/>
              </a:rPr>
              <a:t>Bakım Sorunları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pPr>
            <a:r>
              <a:rPr lang="tr-TR" b="1" dirty="0">
                <a:latin typeface="Calibri" panose="020F0502020204030204" pitchFamily="34" charset="0"/>
                <a:ea typeface="Times New Roman" panose="02020603050405020304" pitchFamily="18" charset="0"/>
                <a:cs typeface="Calibri" panose="020F0502020204030204" pitchFamily="34" charset="0"/>
              </a:rPr>
              <a:t>Yaşlı bakımı</a:t>
            </a:r>
            <a:r>
              <a:rPr lang="tr-TR" dirty="0">
                <a:latin typeface="Calibri" panose="020F0502020204030204" pitchFamily="34" charset="0"/>
                <a:ea typeface="Times New Roman" panose="02020603050405020304" pitchFamily="18" charset="0"/>
                <a:cs typeface="Calibri" panose="020F0502020204030204" pitchFamily="34" charset="0"/>
              </a:rPr>
              <a:t>, çoğunlukla bakıma muhtaç olan yaşlıların günlük yaşam aktivitelerini yerine getiremedikleri durumlarda bakım desteği verilmesini içerisine alan hizmetler bütünüdür.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Her yaşlı birey bakıma muhtaç olarak değerlendirilemez. Eğer yaşlı birey bakım desteğine ihtiyaç duyuyor ise başka bir ifadeyle bakıma muhtaç ise </a:t>
            </a:r>
            <a:r>
              <a:rPr lang="tr-TR" b="1" dirty="0">
                <a:latin typeface="Calibri" panose="020F0502020204030204" pitchFamily="34" charset="0"/>
                <a:ea typeface="Times New Roman" panose="02020603050405020304" pitchFamily="18" charset="0"/>
                <a:cs typeface="Calibri" panose="020F0502020204030204" pitchFamily="34" charset="0"/>
              </a:rPr>
              <a:t>kişisel bakım hizmetlerinde (lokal temizlik, genel temizlik, giyinip soyunma, yemek yeme, diyetine dikkat etme, ağız ve diş bakımı, protez diş bakımı), sağlık hizmetleri (ilaçlarının vaktinde verilmesi, periyodik sağlık kontrollerinin yapılması) </a:t>
            </a:r>
            <a:r>
              <a:rPr lang="tr-TR" dirty="0">
                <a:latin typeface="Calibri" panose="020F0502020204030204" pitchFamily="34" charset="0"/>
                <a:ea typeface="Times New Roman" panose="02020603050405020304" pitchFamily="18" charset="0"/>
                <a:cs typeface="Calibri" panose="020F0502020204030204" pitchFamily="34" charset="0"/>
              </a:rPr>
              <a:t>gibi konularda kendisine destek verilmesi gerekmektedir.</a:t>
            </a:r>
          </a:p>
          <a:p>
            <a:pPr marL="663575" indent="-457200" algn="just">
              <a:tabLst>
                <a:tab pos="0" algn="l"/>
              </a:tabLst>
            </a:pPr>
            <a:endParaRPr lang="tr-TR"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276833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pPr marL="80963" indent="0" algn="just">
              <a:spcAft>
                <a:spcPts val="750"/>
              </a:spcAft>
              <a:buNone/>
            </a:pPr>
            <a:r>
              <a:rPr lang="tr-TR" sz="2800" b="1" dirty="0">
                <a:latin typeface="Calibri" panose="020F0502020204030204" pitchFamily="34" charset="0"/>
                <a:ea typeface="Times New Roman" panose="02020603050405020304" pitchFamily="18" charset="0"/>
                <a:cs typeface="Calibri" panose="020F0502020204030204" pitchFamily="34" charset="0"/>
              </a:rPr>
              <a:t>Bakım Sorunları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Yaşlı bireyin bakımı, hasta bireylerin bakımından büyük ölçüde farklılık gösterir ve çok hassas bir konudur.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Yaşlı bireylerin bakımlarında bakım elemanına ilişkin yaşanılan sorunlar da önemlidir.  Bakıma muhtaç yaşlı bireylerin bakım verecek yakınının bulunmaması, profesyonel bakım hizmetlerinden yaşlı bireyin faydalanamaması, bakım elemanının bakıma dair yetkin olmaması, bakım elemanının eğitiminin yetersiz olması vb. gibi konular bakım sonrasında büyük problemlerin yaşanmasına neden olabilmektedir.</a:t>
            </a:r>
          </a:p>
          <a:p>
            <a:pPr marL="434975" algn="just">
              <a:buFont typeface="Wingdings" panose="05000000000000000000" pitchFamily="2" charset="2"/>
              <a:buChar char="ü"/>
              <a:tabLst>
                <a:tab pos="0" algn="l"/>
              </a:tabLst>
            </a:pPr>
            <a:endParaRPr lang="tr-TR"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4148545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pPr marL="80963" indent="0" algn="just">
              <a:spcAft>
                <a:spcPts val="750"/>
              </a:spcAft>
              <a:buNone/>
            </a:pPr>
            <a:r>
              <a:rPr lang="tr-TR" sz="2800" b="1" dirty="0">
                <a:latin typeface="Calibri" panose="020F0502020204030204" pitchFamily="34" charset="0"/>
                <a:ea typeface="Times New Roman" panose="02020603050405020304" pitchFamily="18" charset="0"/>
                <a:cs typeface="Calibri" panose="020F0502020204030204" pitchFamily="34" charset="0"/>
              </a:rPr>
              <a:t>Teknolojik Sorunlar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Yaşlı bireyler birçok yeni teknolojik ürünü fiziksel sağlıklarında ortaya çıkan sorunlardan ve bilişsel yeteneklerindeki gerilemelerden dolayı kullanamamaktadır fakat geçmişte tecrübe ettikleri teknolojiler ile benzer cihazları çok daha kolay benimseyebilirler. </a:t>
            </a:r>
          </a:p>
          <a:p>
            <a:pPr marL="538163"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Örneğin radyo ve televizyon, kısmen cep telefonları (akıllı telefonlar değil) yaşlı bireyler tarafından kolay kullanılabilinirken banka ATM'leri, bilet makineleri ve internet gibi yeni teknolojiler yaşlı bireyler tarafından kolaylıkla kullanılamamaktadır. </a:t>
            </a:r>
          </a:p>
          <a:p>
            <a:pPr marL="434975" algn="just">
              <a:buFont typeface="Wingdings" panose="05000000000000000000" pitchFamily="2" charset="2"/>
              <a:buChar char="ü"/>
              <a:tabLst>
                <a:tab pos="0" algn="l"/>
              </a:tabLst>
            </a:pPr>
            <a:endParaRPr lang="tr-TR"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3980790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Kaynak</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1)Yaşlılığa Çok Yönlü Bakış. Yaşlılar İçin Sosyal Hizmet. Baş Editör: Prof.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Kitap </a:t>
            </a:r>
            <a:r>
              <a:rPr lang="tr-TR" sz="2800" dirty="0" err="1">
                <a:latin typeface="Calibri" panose="020F0502020204030204" pitchFamily="34" charset="0"/>
                <a:ea typeface="Times New Roman" panose="02020603050405020304" pitchFamily="18" charset="0"/>
                <a:cs typeface="Calibri" panose="020F0502020204030204" pitchFamily="34" charset="0"/>
              </a:rPr>
              <a:t>Editörü:Prof</a:t>
            </a:r>
            <a:r>
              <a:rPr lang="tr-TR" sz="2800" dirty="0">
                <a:latin typeface="Calibri" panose="020F0502020204030204" pitchFamily="34" charset="0"/>
                <a:ea typeface="Times New Roman" panose="02020603050405020304" pitchFamily="18" charset="0"/>
                <a:cs typeface="Calibri" panose="020F0502020204030204" pitchFamily="34" charset="0"/>
              </a:rPr>
              <a:t>.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Hedef Yayıncılık ve Mühendislik. Ankara, 2018.</a:t>
            </a: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2)</a:t>
            </a:r>
            <a:r>
              <a:rPr lang="tr-TR" sz="2800"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Ed. Emre Birinci. Nobel Akademik Yayıncılık. Ankara,2021.</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2496226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Yaşlılıkta Bireysel Yaşam Ve </a:t>
            </a:r>
            <a:r>
              <a:rPr lang="tr-TR" sz="2800" b="1">
                <a:solidFill>
                  <a:schemeClr val="tx1"/>
                </a:solidFill>
                <a:latin typeface="Calibri" panose="020F0502020204030204" pitchFamily="34" charset="0"/>
                <a:cs typeface="Calibri" panose="020F0502020204030204" pitchFamily="34" charset="0"/>
              </a:rPr>
              <a:t>Karşılaşılan Sorunlar</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b="1" dirty="0">
                <a:ea typeface="Times New Roman" panose="02020603050405020304" pitchFamily="18" charset="0"/>
                <a:cs typeface="Times New Roman" panose="02020603050405020304" pitchFamily="18" charset="0"/>
              </a:rPr>
              <a:t>Sağlık sorunları </a:t>
            </a:r>
            <a:r>
              <a:rPr lang="tr-TR" sz="2800" dirty="0">
                <a:ea typeface="Times New Roman" panose="02020603050405020304" pitchFamily="18" charset="0"/>
                <a:cs typeface="Times New Roman" panose="02020603050405020304" pitchFamily="18" charset="0"/>
              </a:rPr>
              <a:t>fiziksel, psikolojik</a:t>
            </a:r>
            <a:r>
              <a:rPr lang="tr-TR" dirty="0">
                <a:ea typeface="Times New Roman" panose="02020603050405020304" pitchFamily="18" charset="0"/>
                <a:cs typeface="Times New Roman" panose="02020603050405020304" pitchFamily="18" charset="0"/>
              </a:rPr>
              <a:t>, </a:t>
            </a:r>
            <a:r>
              <a:rPr lang="tr-TR" sz="2800" dirty="0">
                <a:ea typeface="Times New Roman" panose="02020603050405020304" pitchFamily="18" charset="0"/>
                <a:cs typeface="Times New Roman" panose="02020603050405020304" pitchFamily="18" charset="0"/>
              </a:rPr>
              <a:t>sosyal sağlık sorunlarına neden olan hastalıklar ve durumlar olarak ele alınabilir. </a:t>
            </a: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r>
              <a:rPr lang="tr-TR" sz="2800" b="1" dirty="0">
                <a:ea typeface="Times New Roman" panose="02020603050405020304" pitchFamily="18" charset="0"/>
                <a:cs typeface="Times New Roman" panose="02020603050405020304" pitchFamily="18" charset="0"/>
              </a:rPr>
              <a:t>Sosyal sağlık boyutu </a:t>
            </a:r>
            <a:r>
              <a:rPr lang="tr-TR" sz="2800" dirty="0">
                <a:ea typeface="Times New Roman" panose="02020603050405020304" pitchFamily="18" charset="0"/>
                <a:cs typeface="Times New Roman" panose="02020603050405020304" pitchFamily="18" charset="0"/>
              </a:rPr>
              <a:t>Dünya Sağlık Örgütü tarafından sağlığın sosyal belirleyicileri içerisinde yaşlı bireyler için en fazla riskli olan </a:t>
            </a:r>
            <a:r>
              <a:rPr lang="tr-TR" sz="2800" b="1" dirty="0">
                <a:ea typeface="Times New Roman" panose="02020603050405020304" pitchFamily="18" charset="0"/>
                <a:cs typeface="Times New Roman" panose="02020603050405020304" pitchFamily="18" charset="0"/>
              </a:rPr>
              <a:t>ekonomik sorunlar, beslenme sorunları, barınma sorunları, sosyal dışlanma, uyum sorunları, rol kayıpları, sosyalizasyon sorunları, yalnızlık, şiddet, istismar ve ihmal </a:t>
            </a:r>
            <a:r>
              <a:rPr lang="tr-TR" sz="2800" dirty="0">
                <a:ea typeface="Times New Roman" panose="02020603050405020304" pitchFamily="18" charset="0"/>
                <a:cs typeface="Times New Roman" panose="02020603050405020304" pitchFamily="18" charset="0"/>
              </a:rPr>
              <a:t>gibi belirleyiciler bulunmaktadır.</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3421620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Yaşlılıkta Bireysel Yaşam Ve Karşılaşılan Sorunlar</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Sosyal hizmet uzmanları yaşlı bireylerin beş gelişimsel alandaki </a:t>
            </a:r>
            <a:r>
              <a:rPr lang="tr-TR" b="1" dirty="0">
                <a:latin typeface="Calibri" panose="020F0502020204030204" pitchFamily="34" charset="0"/>
                <a:ea typeface="Times New Roman" panose="02020603050405020304" pitchFamily="18" charset="0"/>
                <a:cs typeface="Calibri" panose="020F0502020204030204" pitchFamily="34" charset="0"/>
              </a:rPr>
              <a:t>(fiziksel, duyuşsal, sosyal, tinsel, bilişsel) </a:t>
            </a:r>
            <a:r>
              <a:rPr lang="tr-TR" dirty="0">
                <a:latin typeface="Calibri" panose="020F0502020204030204" pitchFamily="34" charset="0"/>
                <a:ea typeface="Times New Roman" panose="02020603050405020304" pitchFamily="18" charset="0"/>
                <a:cs typeface="Calibri" panose="020F0502020204030204" pitchFamily="34" charset="0"/>
              </a:rPr>
              <a:t>özelliklerini göz önünde bulundurmalı, bu alanlardaki ihtiyaçları bilerek müracaatçılarıyla çalışmalıdır. Bu beş gelişimsel alandaki özellikler yaşlı bireylerin bireysel yaşamı hakkında sosyal hizmet uzmanlarına bilgi sağlar. </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1935320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1</a:t>
            </a:r>
            <a:r>
              <a:rPr lang="tr-TR" sz="2800" b="1" dirty="0">
                <a:latin typeface="+mn-lt"/>
                <a:cs typeface="Times New Roman" panose="02020603050405020304" pitchFamily="18" charset="0"/>
              </a:rPr>
              <a:t>. Yaşlılıkta Fiziksel İhtiyaçlar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Bireylerin yaşlanmasıyla birlikte fiziksel ve fizyolojik olarak bazı değişiklikler meydana gelmektedir. </a:t>
            </a: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Fiziksel değişimler daha çok bedensel olarak ortaya çıkmakta ve gözlemlenmesi daha kolay olmakta </a:t>
            </a:r>
            <a:r>
              <a:rPr lang="tr-TR" dirty="0">
                <a:latin typeface="Calibri" panose="020F0502020204030204" pitchFamily="34" charset="0"/>
                <a:ea typeface="Times New Roman" panose="02020603050405020304" pitchFamily="18" charset="0"/>
                <a:cs typeface="Calibri" panose="020F0502020204030204" pitchFamily="34" charset="0"/>
              </a:rPr>
              <a:t>ve yaşlı bireylerin bazı aparatlar kullanma ihtiyacını ortaya çıkarmaktadır. </a:t>
            </a: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Fizyolojik değişimler ise daha çok iç organlarda ve sistemlerde meydana gelmekte, cerrahi operasyonlar ve ilaç kullanımı ihtiyaçlarını ortaya çıkarmaktadır.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1049552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063552" y="465457"/>
            <a:ext cx="9596636"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1. Yaşlılıkta Fiziksel İhtiyaçlar</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latin typeface="Calibri" panose="020F0502020204030204" pitchFamily="34" charset="0"/>
                <a:cs typeface="Calibri" panose="020F0502020204030204" pitchFamily="34" charset="0"/>
              </a:rPr>
              <a:t>Fiziksel görünüşü etkileyen en önemli değişimlerden </a:t>
            </a:r>
            <a:r>
              <a:rPr lang="tr-TR" b="1" dirty="0">
                <a:latin typeface="Calibri" panose="020F0502020204030204" pitchFamily="34" charset="0"/>
                <a:cs typeface="Calibri" panose="020F0502020204030204" pitchFamily="34" charset="0"/>
              </a:rPr>
              <a:t>biri kas ve iskelet sisteminde meydana gelen değişikliklerdir</a:t>
            </a:r>
            <a:r>
              <a:rPr lang="tr-TR" dirty="0">
                <a:latin typeface="Calibri" panose="020F0502020204030204" pitchFamily="34" charset="0"/>
                <a:cs typeface="Calibri" panose="020F0502020204030204" pitchFamily="34" charset="0"/>
              </a:rPr>
              <a:t>. Bu değişim yaşlı bireyin duruşunu ve yürüyüşünü etkilemektedir.</a:t>
            </a:r>
          </a:p>
          <a:p>
            <a:pPr marL="549275" indent="-457200" algn="just">
              <a:tabLst>
                <a:tab pos="0" algn="l"/>
              </a:tabLst>
            </a:pPr>
            <a:r>
              <a:rPr lang="tr-TR" sz="2800" dirty="0">
                <a:latin typeface="Calibri" panose="020F0502020204030204" pitchFamily="34" charset="0"/>
                <a:cs typeface="Calibri" panose="020F0502020204030204" pitchFamily="34" charset="0"/>
              </a:rPr>
              <a:t>Zayıflayan kas ve iskelet sistemini desteklemek için yaşlı bireylerin yürüteç (</a:t>
            </a:r>
            <a:r>
              <a:rPr lang="tr-TR" sz="2800" dirty="0" err="1">
                <a:latin typeface="Calibri" panose="020F0502020204030204" pitchFamily="34" charset="0"/>
                <a:cs typeface="Calibri" panose="020F0502020204030204" pitchFamily="34" charset="0"/>
              </a:rPr>
              <a:t>walker</a:t>
            </a:r>
            <a:r>
              <a:rPr lang="tr-TR" sz="2800" dirty="0">
                <a:latin typeface="Calibri" panose="020F0502020204030204" pitchFamily="34" charset="0"/>
                <a:cs typeface="Calibri" panose="020F0502020204030204" pitchFamily="34" charset="0"/>
              </a:rPr>
              <a:t>), baston, tekerlekli sandalye gibi aparatları kullanmaları gerekebilmektedir.</a:t>
            </a:r>
          </a:p>
          <a:p>
            <a:pPr marL="92075" indent="0" algn="just">
              <a:buNone/>
              <a:tabLst>
                <a:tab pos="0" algn="l"/>
              </a:tabLst>
            </a:pPr>
            <a:r>
              <a:rPr lang="tr-TR" dirty="0">
                <a:latin typeface="Calibri" panose="020F0502020204030204" pitchFamily="34" charset="0"/>
                <a:cs typeface="Calibri" panose="020F0502020204030204" pitchFamily="34" charset="0"/>
              </a:rPr>
              <a:t> </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3155323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8"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1</a:t>
            </a:r>
            <a:r>
              <a:rPr lang="tr-TR" sz="2800" b="1" dirty="0">
                <a:latin typeface="+mn-lt"/>
                <a:cs typeface="Times New Roman" panose="02020603050405020304" pitchFamily="18" charset="0"/>
              </a:rPr>
              <a:t>. Yaşlılıkta Fiziksel İhtiyaçlar</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05209"/>
            <a:ext cx="9721080" cy="5199213"/>
          </a:xfrm>
        </p:spPr>
        <p:txBody>
          <a:bodyPr>
            <a:noAutofit/>
          </a:bodyPr>
          <a:lstStyle/>
          <a:p>
            <a:pPr marL="92075" indent="0" algn="just">
              <a:buNone/>
              <a:tabLst>
                <a:tab pos="0" algn="l"/>
              </a:tabLst>
            </a:pPr>
            <a:r>
              <a:rPr lang="tr-TR" b="1" dirty="0">
                <a:latin typeface="Calibri" panose="020F0502020204030204" pitchFamily="34" charset="0"/>
                <a:cs typeface="Calibri" panose="020F0502020204030204" pitchFamily="34" charset="0"/>
              </a:rPr>
              <a:t>Yaşlılıkta En Çok Görülen Fiziksel Sağlık Sorunları </a:t>
            </a:r>
            <a:endParaRPr lang="tr-TR"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tabLst>
                <a:tab pos="0" algn="l"/>
              </a:tabLst>
            </a:pPr>
            <a:r>
              <a:rPr lang="tr-TR" dirty="0" err="1">
                <a:latin typeface="Calibri" panose="020F0502020204030204" pitchFamily="34" charset="0"/>
                <a:ea typeface="Times New Roman" panose="02020603050405020304" pitchFamily="18" charset="0"/>
                <a:cs typeface="Calibri" panose="020F0502020204030204" pitchFamily="34" charset="0"/>
              </a:rPr>
              <a:t>Geriatrik</a:t>
            </a:r>
            <a:r>
              <a:rPr lang="tr-TR" dirty="0">
                <a:latin typeface="Calibri" panose="020F0502020204030204" pitchFamily="34" charset="0"/>
                <a:ea typeface="Times New Roman" panose="02020603050405020304" pitchFamily="18" charset="0"/>
                <a:cs typeface="Calibri" panose="020F0502020204030204" pitchFamily="34" charset="0"/>
              </a:rPr>
              <a:t> Sendromlar</a:t>
            </a:r>
          </a:p>
          <a:p>
            <a:pPr marL="549275" indent="-457200" algn="just">
              <a:tabLst>
                <a:tab pos="0" algn="l"/>
              </a:tabLst>
            </a:pPr>
            <a:r>
              <a:rPr lang="tr-TR" dirty="0" err="1">
                <a:latin typeface="Calibri" panose="020F0502020204030204" pitchFamily="34" charset="0"/>
                <a:ea typeface="Times New Roman" panose="02020603050405020304" pitchFamily="18" charset="0"/>
                <a:cs typeface="Calibri" panose="020F0502020204030204" pitchFamily="34" charset="0"/>
              </a:rPr>
              <a:t>Malnütrisyon</a:t>
            </a:r>
            <a:r>
              <a:rPr lang="tr-TR" dirty="0">
                <a:latin typeface="Calibri" panose="020F0502020204030204" pitchFamily="34" charset="0"/>
                <a:ea typeface="Times New Roman" panose="02020603050405020304" pitchFamily="18" charset="0"/>
                <a:cs typeface="Calibri" panose="020F0502020204030204" pitchFamily="34" charset="0"/>
              </a:rPr>
              <a:t> (yetersiz beslenme)</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 </a:t>
            </a:r>
            <a:r>
              <a:rPr lang="tr-TR" dirty="0" err="1">
                <a:latin typeface="Calibri" panose="020F0502020204030204" pitchFamily="34" charset="0"/>
                <a:ea typeface="Times New Roman" panose="02020603050405020304" pitchFamily="18" charset="0"/>
                <a:cs typeface="Calibri" panose="020F0502020204030204" pitchFamily="34" charset="0"/>
              </a:rPr>
              <a:t>İmmobilizasyon</a:t>
            </a:r>
            <a:r>
              <a:rPr lang="tr-TR" dirty="0">
                <a:latin typeface="Calibri" panose="020F0502020204030204" pitchFamily="34" charset="0"/>
                <a:ea typeface="Times New Roman" panose="02020603050405020304" pitchFamily="18" charset="0"/>
                <a:cs typeface="Calibri" panose="020F0502020204030204" pitchFamily="34" charset="0"/>
              </a:rPr>
              <a:t> (hareketsizlik)</a:t>
            </a:r>
          </a:p>
          <a:p>
            <a:pPr marL="549275" indent="-457200" algn="just">
              <a:tabLst>
                <a:tab pos="0" algn="l"/>
              </a:tabLst>
            </a:pPr>
            <a:r>
              <a:rPr lang="tr-TR" dirty="0" err="1">
                <a:latin typeface="Calibri" panose="020F0502020204030204" pitchFamily="34" charset="0"/>
                <a:ea typeface="Times New Roman" panose="02020603050405020304" pitchFamily="18" charset="0"/>
                <a:cs typeface="Calibri" panose="020F0502020204030204" pitchFamily="34" charset="0"/>
              </a:rPr>
              <a:t>İnkontinans</a:t>
            </a:r>
            <a:r>
              <a:rPr lang="tr-TR" dirty="0">
                <a:latin typeface="Calibri" panose="020F0502020204030204" pitchFamily="34" charset="0"/>
                <a:ea typeface="Times New Roman" panose="02020603050405020304" pitchFamily="18" charset="0"/>
                <a:cs typeface="Calibri" panose="020F0502020204030204" pitchFamily="34" charset="0"/>
              </a:rPr>
              <a:t> (idrar kaçırma)</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Düşme</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Yürüme bozuklukları</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Ağrı</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Kırılgan yaşlı (dış streslere karşı artmış hassasiyet)   </a:t>
            </a:r>
          </a:p>
          <a:p>
            <a:pPr marL="549275" indent="-457200" algn="just">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Bası yarası (yatak yarası)</a:t>
            </a:r>
          </a:p>
          <a:p>
            <a:pPr marL="549275" indent="-457200" algn="just">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7544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8"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1</a:t>
            </a:r>
            <a:r>
              <a:rPr lang="tr-TR" sz="2800" b="1" dirty="0">
                <a:latin typeface="+mn-lt"/>
                <a:cs typeface="Times New Roman" panose="02020603050405020304" pitchFamily="18" charset="0"/>
              </a:rPr>
              <a:t>. Yaşlılıkta Fiziksel İhtiyaçlar</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05209"/>
            <a:ext cx="9721080" cy="5199213"/>
          </a:xfrm>
        </p:spPr>
        <p:txBody>
          <a:bodyPr>
            <a:noAutofit/>
          </a:bodyPr>
          <a:lstStyle/>
          <a:p>
            <a:pPr marL="549275" indent="-457200" algn="just">
              <a:tabLst>
                <a:tab pos="0" algn="l"/>
              </a:tabLst>
            </a:pPr>
            <a:endParaRPr lang="tr-TR" sz="2800" dirty="0">
              <a:latin typeface="Times New Roman" panose="02020603050405020304" pitchFamily="18" charset="0"/>
              <a:cs typeface="Times New Roman" panose="02020603050405020304" pitchFamily="18" charset="0"/>
            </a:endParaRPr>
          </a:p>
          <a:p>
            <a:pPr marL="549275" indent="-457200" algn="just">
              <a:tabLst>
                <a:tab pos="0" algn="l"/>
              </a:tabLst>
            </a:pPr>
            <a:r>
              <a:rPr lang="tr-TR" sz="2800" dirty="0">
                <a:cs typeface="Times New Roman" panose="02020603050405020304" pitchFamily="18" charset="0"/>
              </a:rPr>
              <a:t>Yaşlılıkla birlikte </a:t>
            </a:r>
            <a:r>
              <a:rPr lang="tr-TR" sz="2800" b="1" dirty="0">
                <a:cs typeface="Times New Roman" panose="02020603050405020304" pitchFamily="18" charset="0"/>
              </a:rPr>
              <a:t>dişler</a:t>
            </a:r>
            <a:r>
              <a:rPr lang="tr-TR" sz="2800" dirty="0">
                <a:cs typeface="Times New Roman" panose="02020603050405020304" pitchFamily="18" charset="0"/>
              </a:rPr>
              <a:t> sararır, iltihaplanmalar ve çekilmeler artar. Bunun sonucunda dişlerin dökülmesi hızlanır ve protez diş ihtiyacı ortaya çıkar. </a:t>
            </a:r>
          </a:p>
          <a:p>
            <a:pPr marL="549275" indent="-457200" algn="just">
              <a:tabLst>
                <a:tab pos="0" algn="l"/>
              </a:tabLst>
            </a:pPr>
            <a:r>
              <a:rPr lang="tr-TR" sz="2800" dirty="0">
                <a:cs typeface="Times New Roman" panose="02020603050405020304" pitchFamily="18" charset="0"/>
              </a:rPr>
              <a:t>Yaşlılıkla birlikte </a:t>
            </a:r>
            <a:r>
              <a:rPr lang="tr-TR" dirty="0">
                <a:cs typeface="Times New Roman" panose="02020603050405020304" pitchFamily="18" charset="0"/>
              </a:rPr>
              <a:t>bireyler; el ve ayak bakımı, tırnak bakımı, deri bakımı, saç bakımı, göz, kulak ve burun bakımı, ağız ve diş bakımı ve dış </a:t>
            </a:r>
            <a:r>
              <a:rPr lang="tr-TR" dirty="0" err="1">
                <a:cs typeface="Times New Roman" panose="02020603050405020304" pitchFamily="18" charset="0"/>
              </a:rPr>
              <a:t>genital</a:t>
            </a:r>
            <a:r>
              <a:rPr lang="tr-TR" dirty="0">
                <a:cs typeface="Times New Roman" panose="02020603050405020304" pitchFamily="18" charset="0"/>
              </a:rPr>
              <a:t> bölgeleri kapsayan perine bakımı gibi </a:t>
            </a:r>
            <a:r>
              <a:rPr lang="tr-TR" sz="2800" b="1" dirty="0" err="1">
                <a:cs typeface="Times New Roman" panose="02020603050405020304" pitchFamily="18" charset="0"/>
              </a:rPr>
              <a:t>özbakım</a:t>
            </a:r>
            <a:r>
              <a:rPr lang="tr-TR" sz="2800" b="1" dirty="0">
                <a:cs typeface="Times New Roman" panose="02020603050405020304" pitchFamily="18" charset="0"/>
              </a:rPr>
              <a:t> kalıplarını </a:t>
            </a:r>
            <a:r>
              <a:rPr lang="tr-TR" sz="2800" dirty="0">
                <a:cs typeface="Times New Roman" panose="02020603050405020304" pitchFamily="18" charset="0"/>
              </a:rPr>
              <a:t>yerine getirmekte zorlanmaya başlar.</a:t>
            </a:r>
          </a:p>
          <a:p>
            <a:pPr marL="549275" indent="-457200" algn="just">
              <a:tabLst>
                <a:tab pos="0" algn="l"/>
              </a:tabLst>
            </a:pPr>
            <a:r>
              <a:rPr lang="tr-TR" dirty="0">
                <a:ea typeface="Times New Roman" panose="02020603050405020304" pitchFamily="18" charset="0"/>
                <a:cs typeface="Times New Roman" panose="02020603050405020304" pitchFamily="18" charset="0"/>
              </a:rPr>
              <a:t>Banyo yapma, tırnak kesme, tıraş olma gibi pratikler için yaşlı bireylere destek sağlanmalıdır.</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3440517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8"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1</a:t>
            </a:r>
            <a:r>
              <a:rPr lang="tr-TR" sz="2800" b="1" dirty="0">
                <a:latin typeface="+mn-lt"/>
                <a:cs typeface="Times New Roman" panose="02020603050405020304" pitchFamily="18" charset="0"/>
              </a:rPr>
              <a:t>. Yaşlılıkta Fiziksel İhtiyaçlar</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0" y="1105209"/>
            <a:ext cx="9721080" cy="5199213"/>
          </a:xfrm>
        </p:spPr>
        <p:txBody>
          <a:bodyPr>
            <a:noAutofit/>
          </a:bodyPr>
          <a:lstStyle/>
          <a:p>
            <a:pPr marL="549275" indent="-457200" algn="just">
              <a:tabLst>
                <a:tab pos="0" algn="l"/>
              </a:tabLst>
            </a:pPr>
            <a:endParaRPr lang="tr-TR" sz="2800" dirty="0">
              <a:latin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Yaşlılıkla birlikte çoklu reçete ya da ilaç kullanımı anlamına gelen </a:t>
            </a:r>
            <a:r>
              <a:rPr lang="tr-TR" b="1" dirty="0" err="1">
                <a:ea typeface="Times New Roman" panose="02020603050405020304" pitchFamily="18" charset="0"/>
                <a:cs typeface="Times New Roman" panose="02020603050405020304" pitchFamily="18" charset="0"/>
              </a:rPr>
              <a:t>polifarmasi</a:t>
            </a:r>
            <a:r>
              <a:rPr lang="tr-TR" b="1" dirty="0">
                <a:ea typeface="Times New Roman" panose="02020603050405020304" pitchFamily="18" charset="0"/>
                <a:cs typeface="Times New Roman" panose="02020603050405020304" pitchFamily="18" charset="0"/>
              </a:rPr>
              <a:t> </a:t>
            </a:r>
            <a:r>
              <a:rPr lang="tr-TR" dirty="0">
                <a:ea typeface="Times New Roman" panose="02020603050405020304" pitchFamily="18" charset="0"/>
                <a:cs typeface="Times New Roman" panose="02020603050405020304" pitchFamily="18" charset="0"/>
              </a:rPr>
              <a:t>de sıklıkla rastlanan bir durumdur.</a:t>
            </a:r>
          </a:p>
          <a:p>
            <a:pPr marL="549275" indent="-457200" algn="just">
              <a:tabLst>
                <a:tab pos="0" algn="l"/>
              </a:tabLst>
            </a:pPr>
            <a:r>
              <a:rPr lang="tr-TR" b="1" dirty="0">
                <a:ea typeface="Times New Roman" panose="02020603050405020304" pitchFamily="18" charset="0"/>
                <a:cs typeface="Times New Roman" panose="02020603050405020304" pitchFamily="18" charset="0"/>
              </a:rPr>
              <a:t>Kronik ağrılar </a:t>
            </a:r>
            <a:r>
              <a:rPr lang="tr-TR" dirty="0">
                <a:ea typeface="Times New Roman" panose="02020603050405020304" pitchFamily="18" charset="0"/>
                <a:cs typeface="Times New Roman" panose="02020603050405020304" pitchFamily="18" charset="0"/>
              </a:rPr>
              <a:t>da yaşlı bireylerin yaşam kalitesini etkileyen ve yaşlılıkla birlikte artan bir durumdur.</a:t>
            </a:r>
          </a:p>
          <a:p>
            <a:pPr marL="549275" indent="-457200" algn="just">
              <a:tabLst>
                <a:tab pos="0" algn="l"/>
              </a:tabLst>
            </a:pPr>
            <a:r>
              <a:rPr lang="tr-TR" dirty="0">
                <a:ea typeface="Times New Roman" panose="02020603050405020304" pitchFamily="18" charset="0"/>
                <a:cs typeface="Times New Roman" panose="02020603050405020304" pitchFamily="18" charset="0"/>
              </a:rPr>
              <a:t>Yaşlılıkla birlikte </a:t>
            </a:r>
            <a:r>
              <a:rPr lang="tr-TR" b="1" dirty="0">
                <a:ea typeface="Times New Roman" panose="02020603050405020304" pitchFamily="18" charset="0"/>
                <a:cs typeface="Times New Roman" panose="02020603050405020304" pitchFamily="18" charset="0"/>
              </a:rPr>
              <a:t>düşme ve yaralanma vakalarına,</a:t>
            </a:r>
            <a:r>
              <a:rPr lang="tr-TR" dirty="0">
                <a:ea typeface="Times New Roman" panose="02020603050405020304" pitchFamily="18" charset="0"/>
                <a:cs typeface="Times New Roman" panose="02020603050405020304" pitchFamily="18" charset="0"/>
              </a:rPr>
              <a:t> düşmeler sonucu </a:t>
            </a:r>
            <a:r>
              <a:rPr lang="tr-TR" b="1" dirty="0">
                <a:ea typeface="Times New Roman" panose="02020603050405020304" pitchFamily="18" charset="0"/>
                <a:cs typeface="Times New Roman" panose="02020603050405020304" pitchFamily="18" charset="0"/>
              </a:rPr>
              <a:t>kalça kırıklarına </a:t>
            </a:r>
            <a:r>
              <a:rPr lang="tr-TR" dirty="0">
                <a:ea typeface="Times New Roman" panose="02020603050405020304" pitchFamily="18" charset="0"/>
                <a:cs typeface="Times New Roman" panose="02020603050405020304" pitchFamily="18" charset="0"/>
              </a:rPr>
              <a:t>sık rastlanmaktadır.</a:t>
            </a:r>
          </a:p>
          <a:p>
            <a:pPr marL="549275" indent="-457200" algn="just">
              <a:tabLst>
                <a:tab pos="0" algn="l"/>
              </a:tabLst>
            </a:pPr>
            <a:r>
              <a:rPr lang="tr-TR" dirty="0">
                <a:ea typeface="Times New Roman" panose="02020603050405020304" pitchFamily="18" charset="0"/>
              </a:rPr>
              <a:t>Y</a:t>
            </a:r>
            <a:r>
              <a:rPr lang="tr-TR" dirty="0">
                <a:effectLst/>
                <a:ea typeface="Times New Roman" panose="02020603050405020304" pitchFamily="18" charset="0"/>
              </a:rPr>
              <a:t>aşlı bireylerin daha fazla hastaneye gittikleri, özellikle acil servis hizmetlerini daha sık kullandıkları gözlemlenmektedir.</a:t>
            </a:r>
          </a:p>
          <a:p>
            <a:pPr marL="549275" indent="-457200"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20928784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17507</TotalTime>
  <Words>1483</Words>
  <Application>Microsoft Office PowerPoint</Application>
  <PresentationFormat>Geniş ekran</PresentationFormat>
  <Paragraphs>199</Paragraphs>
  <Slides>23</Slides>
  <Notes>23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 Ankara Üniversitesi  Sağlık Bilimleri Fakültesi Sosyal Hizmet Anabilim Dalı </vt:lpstr>
      <vt:lpstr>Yaşlılıkta Bireysel Yaşam Ve Karşılaşılan Sorunlar</vt:lpstr>
      <vt:lpstr>Yaşlılıkta Bireysel Yaşam Ve Karşılaşılan Sorunlar</vt:lpstr>
      <vt:lpstr>Yaşlılıkta Bireysel Yaşam Ve Karşılaşılan Sorunlar</vt:lpstr>
      <vt:lpstr>1. Yaşlılıkta Fiziksel İhtiyaçlar</vt:lpstr>
      <vt:lpstr>1. Yaşlılıkta Fiziksel İhtiyaçlar</vt:lpstr>
      <vt:lpstr>1. Yaşlılıkta Fiziksel İhtiyaçlar</vt:lpstr>
      <vt:lpstr>1. Yaşlılıkta Fiziksel İhtiyaçlar</vt:lpstr>
      <vt:lpstr>1. Yaşlılıkta Fiziksel İhtiyaçlar</vt:lpstr>
      <vt:lpstr>2. Yaşlılıkta Duyuşsal İhtiyaçlar</vt:lpstr>
      <vt:lpstr>2. Yaşlılıkta Duyuşsal İhtiyaçlar</vt:lpstr>
      <vt:lpstr>3. Yaşlılıkta Sosyal İhtiyaçlar</vt:lpstr>
      <vt:lpstr>3. Yaşlılıkta Sosyal İhtiyaçlar</vt:lpstr>
      <vt:lpstr>4. Yaşlılıkta Bilişsel İhtiyaçlar</vt:lpstr>
      <vt:lpstr>4. Yaşlılıkta Bilişsel İhtiyaçlar</vt:lpstr>
      <vt:lpstr>4. Yaşlılıkta Bilişsel İhtiyaçlar</vt:lpstr>
      <vt:lpstr>4. Yaşlılıkta Bilişsel İhtiyaçlar</vt:lpstr>
      <vt:lpstr>5. Yaşlılıkta Tinsel İhtiyaçlar</vt:lpstr>
      <vt:lpstr>5. Yaşlılıkta Tinsel İhtiyaçlar</vt:lpstr>
      <vt:lpstr>Bakım Sorunları</vt:lpstr>
      <vt:lpstr>Bakım Sorunları</vt:lpstr>
      <vt:lpstr>Teknolojik Sorunlar</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145</cp:revision>
  <dcterms:created xsi:type="dcterms:W3CDTF">2019-12-10T17:31:29Z</dcterms:created>
  <dcterms:modified xsi:type="dcterms:W3CDTF">2022-12-26T16:33:37Z</dcterms:modified>
</cp:coreProperties>
</file>