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366" r:id="rId4"/>
    <p:sldId id="1091" r:id="rId5"/>
    <p:sldId id="1092" r:id="rId6"/>
    <p:sldId id="1093" r:id="rId7"/>
    <p:sldId id="1094" r:id="rId8"/>
    <p:sldId id="1095" r:id="rId9"/>
    <p:sldId id="1096" r:id="rId10"/>
    <p:sldId id="1097" r:id="rId11"/>
    <p:sldId id="1098" r:id="rId12"/>
    <p:sldId id="1365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6" d="100"/>
          <a:sy n="56" d="100"/>
        </p:scale>
        <p:origin x="90" y="68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75154" y="57734"/>
            <a:ext cx="4393691" cy="51435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0874" y="2779648"/>
            <a:ext cx="7306309" cy="2720975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91371" y="6521132"/>
            <a:ext cx="247015" cy="19621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919F80"/>
                </a:solidFill>
                <a:latin typeface="Arial"/>
                <a:cs typeface="Arial"/>
              </a:defRPr>
            </a:lvl1pPr>
          </a:lstStyle>
          <a:p>
            <a:pPr marL="4826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3728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32252" y="96520"/>
            <a:ext cx="4079494" cy="60282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14894" y="6360849"/>
            <a:ext cx="247015" cy="261619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1425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384113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701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387" y="2139646"/>
            <a:ext cx="7173595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b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spc="-70" dirty="0">
                <a:solidFill>
                  <a:schemeClr val="tx1"/>
                </a:solidFill>
              </a:rPr>
              <a:t/>
            </a:r>
            <a:br>
              <a:rPr lang="tr-TR" sz="2800" spc="-70" dirty="0">
                <a:solidFill>
                  <a:schemeClr val="tx1"/>
                </a:solidFill>
              </a:rPr>
            </a:br>
            <a:r>
              <a:rPr lang="tr-TR" spc="-70" dirty="0">
                <a:solidFill>
                  <a:schemeClr val="tx1"/>
                </a:solidFill>
              </a:rPr>
              <a:t>PROJE MALİYET YÖNETİMİ</a:t>
            </a:r>
            <a:endParaRPr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914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9562" y="1236243"/>
            <a:ext cx="8411124" cy="23878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marR="6985" indent="-355600" algn="just">
              <a:lnSpc>
                <a:spcPct val="1127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Bakanlar Kurulu </a:t>
            </a:r>
            <a:r>
              <a:rPr sz="1600" spc="-5" dirty="0">
                <a:latin typeface="Carlito"/>
                <a:cs typeface="Carlito"/>
              </a:rPr>
              <a:t>(BK), 2002. 4734 </a:t>
            </a:r>
            <a:r>
              <a:rPr sz="1600" spc="-10" dirty="0">
                <a:latin typeface="Carlito"/>
                <a:cs typeface="Carlito"/>
              </a:rPr>
              <a:t>Sayılı Kamu İhale Kanunu, Resmi </a:t>
            </a:r>
            <a:r>
              <a:rPr sz="1600" spc="-15" dirty="0">
                <a:latin typeface="Carlito"/>
                <a:cs typeface="Carlito"/>
              </a:rPr>
              <a:t>Gazete </a:t>
            </a:r>
            <a:r>
              <a:rPr sz="1600" spc="-10" dirty="0">
                <a:latin typeface="Carlito"/>
                <a:cs typeface="Carlito"/>
              </a:rPr>
              <a:t>Tarih/Sayı:22.01.2002/24658,  </a:t>
            </a:r>
            <a:r>
              <a:rPr sz="1600" spc="-15" dirty="0">
                <a:latin typeface="Carlito"/>
                <a:cs typeface="Carlito"/>
              </a:rPr>
              <a:t>Ankara.</a:t>
            </a:r>
            <a:endParaRPr sz="1600" dirty="0">
              <a:latin typeface="Carlito"/>
              <a:cs typeface="Carlito"/>
            </a:endParaRPr>
          </a:p>
          <a:p>
            <a:pPr marL="367665" marR="5080" indent="-355600" algn="just">
              <a:lnSpc>
                <a:spcPct val="1119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Bakanlar Kurulu </a:t>
            </a:r>
            <a:r>
              <a:rPr sz="1600" dirty="0">
                <a:latin typeface="Carlito"/>
                <a:cs typeface="Carlito"/>
              </a:rPr>
              <a:t>(BK), </a:t>
            </a:r>
            <a:r>
              <a:rPr sz="1600" spc="-5" dirty="0">
                <a:latin typeface="Carlito"/>
                <a:cs typeface="Carlito"/>
              </a:rPr>
              <a:t>2003. 5018 </a:t>
            </a:r>
            <a:r>
              <a:rPr sz="1600" spc="-10" dirty="0">
                <a:latin typeface="Carlito"/>
                <a:cs typeface="Carlito"/>
              </a:rPr>
              <a:t>Sayılı Kamu Mali </a:t>
            </a:r>
            <a:r>
              <a:rPr sz="1600" spc="-25" dirty="0">
                <a:latin typeface="Carlito"/>
                <a:cs typeface="Carlito"/>
              </a:rPr>
              <a:t>Yönetimi </a:t>
            </a:r>
            <a:r>
              <a:rPr sz="1600" spc="-10" dirty="0">
                <a:latin typeface="Carlito"/>
                <a:cs typeface="Carlito"/>
              </a:rPr>
              <a:t>ve </a:t>
            </a:r>
            <a:r>
              <a:rPr sz="1600" spc="-15" dirty="0">
                <a:latin typeface="Carlito"/>
                <a:cs typeface="Carlito"/>
              </a:rPr>
              <a:t>Kontrol </a:t>
            </a:r>
            <a:r>
              <a:rPr sz="1600" spc="-5" dirty="0">
                <a:latin typeface="Carlito"/>
                <a:cs typeface="Carlito"/>
              </a:rPr>
              <a:t>Kanunu, </a:t>
            </a:r>
            <a:r>
              <a:rPr sz="1600" spc="-10" dirty="0">
                <a:latin typeface="Carlito"/>
                <a:cs typeface="Carlito"/>
              </a:rPr>
              <a:t>Resmi Gazete </a:t>
            </a:r>
            <a:r>
              <a:rPr sz="1600" spc="-20" dirty="0">
                <a:latin typeface="Carlito"/>
                <a:cs typeface="Carlito"/>
              </a:rPr>
              <a:t>Tarih/Sayı: </a:t>
            </a:r>
            <a:r>
              <a:rPr sz="1600" spc="32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24.12.2003/25326,</a:t>
            </a:r>
            <a:r>
              <a:rPr sz="1600" spc="50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Ankara.</a:t>
            </a:r>
            <a:endParaRPr sz="1600" dirty="0">
              <a:latin typeface="Carlito"/>
              <a:cs typeface="Carlito"/>
            </a:endParaRPr>
          </a:p>
          <a:p>
            <a:pPr marL="298450" indent="-285750" algn="just">
              <a:spcBef>
                <a:spcPts val="83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Kamu </a:t>
            </a:r>
            <a:r>
              <a:rPr sz="1600" spc="-5" dirty="0">
                <a:latin typeface="Carlito"/>
                <a:cs typeface="Carlito"/>
              </a:rPr>
              <a:t>İhale </a:t>
            </a:r>
            <a:r>
              <a:rPr sz="1600" spc="-10" dirty="0">
                <a:latin typeface="Carlito"/>
                <a:cs typeface="Carlito"/>
              </a:rPr>
              <a:t>Kurumu </a:t>
            </a:r>
            <a:r>
              <a:rPr sz="1600" spc="-5" dirty="0">
                <a:latin typeface="Carlito"/>
                <a:cs typeface="Carlito"/>
              </a:rPr>
              <a:t>(KİK), </a:t>
            </a:r>
            <a:r>
              <a:rPr sz="1600" spc="-10" dirty="0">
                <a:latin typeface="Carlito"/>
                <a:cs typeface="Carlito"/>
              </a:rPr>
              <a:t>2002a. </a:t>
            </a:r>
            <a:r>
              <a:rPr sz="1600" spc="-25" dirty="0">
                <a:latin typeface="Carlito"/>
                <a:cs typeface="Carlito"/>
              </a:rPr>
              <a:t>Yapım </a:t>
            </a:r>
            <a:r>
              <a:rPr sz="1600" spc="-5" dirty="0">
                <a:latin typeface="Carlito"/>
                <a:cs typeface="Carlito"/>
              </a:rPr>
              <a:t>İşleri </a:t>
            </a:r>
            <a:r>
              <a:rPr sz="1600" spc="-10" dirty="0">
                <a:latin typeface="Carlito"/>
                <a:cs typeface="Carlito"/>
              </a:rPr>
              <a:t>Uygulama </a:t>
            </a:r>
            <a:r>
              <a:rPr sz="1600" spc="-15" dirty="0">
                <a:latin typeface="Carlito"/>
                <a:cs typeface="Carlito"/>
              </a:rPr>
              <a:t>Yönetmeliği, </a:t>
            </a:r>
            <a:r>
              <a:rPr sz="1600" spc="-10" dirty="0">
                <a:latin typeface="Carlito"/>
                <a:cs typeface="Carlito"/>
              </a:rPr>
              <a:t>Resmi Gazete,</a:t>
            </a:r>
            <a:r>
              <a:rPr sz="1600" spc="155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Ankara.</a:t>
            </a:r>
            <a:endParaRPr sz="1600" dirty="0">
              <a:latin typeface="Carlito"/>
              <a:cs typeface="Carlito"/>
            </a:endParaRPr>
          </a:p>
          <a:p>
            <a:pPr marL="298450" indent="-285750" algn="just">
              <a:spcBef>
                <a:spcPts val="825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Kamu </a:t>
            </a:r>
            <a:r>
              <a:rPr sz="1600" spc="-5" dirty="0">
                <a:latin typeface="Carlito"/>
                <a:cs typeface="Carlito"/>
              </a:rPr>
              <a:t>İhale </a:t>
            </a:r>
            <a:r>
              <a:rPr sz="1600" spc="-10" dirty="0">
                <a:latin typeface="Carlito"/>
                <a:cs typeface="Carlito"/>
              </a:rPr>
              <a:t>Kurumu </a:t>
            </a:r>
            <a:r>
              <a:rPr sz="1600" spc="-5" dirty="0">
                <a:latin typeface="Carlito"/>
                <a:cs typeface="Carlito"/>
              </a:rPr>
              <a:t>(KİK), </a:t>
            </a:r>
            <a:r>
              <a:rPr sz="1600" spc="-10" dirty="0">
                <a:latin typeface="Carlito"/>
                <a:cs typeface="Carlito"/>
              </a:rPr>
              <a:t>2002b. </a:t>
            </a:r>
            <a:r>
              <a:rPr sz="1600" spc="-25" dirty="0">
                <a:latin typeface="Carlito"/>
                <a:cs typeface="Carlito"/>
              </a:rPr>
              <a:t>Yapım </a:t>
            </a:r>
            <a:r>
              <a:rPr sz="1600" spc="-5" dirty="0">
                <a:latin typeface="Carlito"/>
                <a:cs typeface="Carlito"/>
              </a:rPr>
              <a:t>İşleri </a:t>
            </a:r>
            <a:r>
              <a:rPr sz="1600" spc="-10" dirty="0">
                <a:latin typeface="Carlito"/>
                <a:cs typeface="Carlito"/>
              </a:rPr>
              <a:t>Muayene ve Kabul </a:t>
            </a:r>
            <a:r>
              <a:rPr sz="1600" spc="-15" dirty="0">
                <a:latin typeface="Carlito"/>
                <a:cs typeface="Carlito"/>
              </a:rPr>
              <a:t>Yönetmeliği, </a:t>
            </a:r>
            <a:r>
              <a:rPr sz="1600" spc="-10" dirty="0">
                <a:latin typeface="Carlito"/>
                <a:cs typeface="Carlito"/>
              </a:rPr>
              <a:t>Resmi Gazete,</a:t>
            </a:r>
            <a:r>
              <a:rPr sz="1600" spc="190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Ankara.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91372" y="7664132"/>
            <a:ext cx="247015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pPr marL="38100">
                <a:lnSpc>
                  <a:spcPts val="1045"/>
                </a:lnSpc>
              </a:pPr>
              <a:t>10</a:t>
            </a:fld>
            <a:r>
              <a:rPr spc="-10" dirty="0"/>
              <a:t>/277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02356" y="536066"/>
            <a:ext cx="205930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spc="-30" dirty="0"/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1233313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4765" y="353186"/>
            <a:ext cx="4014470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KAMU İHALE</a:t>
            </a:r>
            <a:r>
              <a:rPr sz="1800" spc="-55" dirty="0"/>
              <a:t> </a:t>
            </a:r>
            <a:r>
              <a:rPr sz="1800" spc="-5" dirty="0"/>
              <a:t>İŞLEMLERİ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6127" y="1300709"/>
            <a:ext cx="3218180" cy="3650358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279400" indent="-267335">
              <a:spcBef>
                <a:spcPts val="985"/>
              </a:spcBef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sz="1400" b="1" dirty="0">
                <a:latin typeface="Carlito"/>
                <a:cs typeface="Carlito"/>
              </a:rPr>
              <a:t>İHALE </a:t>
            </a:r>
            <a:r>
              <a:rPr sz="1400" b="1" spc="-10" dirty="0">
                <a:latin typeface="Carlito"/>
                <a:cs typeface="Carlito"/>
              </a:rPr>
              <a:t>ÖNCESİ</a:t>
            </a:r>
            <a:r>
              <a:rPr sz="1400" b="1" spc="-1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İŞLEMLER</a:t>
            </a:r>
            <a:endParaRPr sz="1400" dirty="0">
              <a:latin typeface="Carlito"/>
              <a:cs typeface="Carlito"/>
            </a:endParaRPr>
          </a:p>
          <a:p>
            <a:pPr marL="736600" lvl="1" indent="-267335">
              <a:spcBef>
                <a:spcPts val="890"/>
              </a:spcBef>
              <a:buFont typeface="Arial"/>
              <a:buChar char="•"/>
              <a:tabLst>
                <a:tab pos="736600" algn="l"/>
                <a:tab pos="737235" algn="l"/>
              </a:tabLst>
            </a:pPr>
            <a:r>
              <a:rPr sz="1400" spc="-10" dirty="0">
                <a:latin typeface="Carlito"/>
                <a:cs typeface="Carlito"/>
              </a:rPr>
              <a:t>İhtiyacın </a:t>
            </a:r>
            <a:r>
              <a:rPr sz="1400" spc="-20" dirty="0">
                <a:latin typeface="Carlito"/>
                <a:cs typeface="Carlito"/>
              </a:rPr>
              <a:t>Ortaya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Çıkması</a:t>
            </a:r>
            <a:endParaRPr sz="1400" dirty="0">
              <a:latin typeface="Carlito"/>
              <a:cs typeface="Carlito"/>
            </a:endParaRPr>
          </a:p>
          <a:p>
            <a:pPr marL="736600" lvl="1" indent="-267335">
              <a:spcBef>
                <a:spcPts val="885"/>
              </a:spcBef>
              <a:buFont typeface="Arial"/>
              <a:buChar char="•"/>
              <a:tabLst>
                <a:tab pos="736600" algn="l"/>
                <a:tab pos="737235" algn="l"/>
              </a:tabLst>
            </a:pPr>
            <a:r>
              <a:rPr sz="1400" dirty="0">
                <a:latin typeface="Carlito"/>
                <a:cs typeface="Carlito"/>
              </a:rPr>
              <a:t>Ön </a:t>
            </a:r>
            <a:r>
              <a:rPr sz="1400" spc="-10" dirty="0">
                <a:latin typeface="Carlito"/>
                <a:cs typeface="Carlito"/>
              </a:rPr>
              <a:t>Fizibilite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Etütleri</a:t>
            </a:r>
            <a:endParaRPr sz="1400" dirty="0">
              <a:latin typeface="Carlito"/>
              <a:cs typeface="Carlito"/>
            </a:endParaRPr>
          </a:p>
          <a:p>
            <a:pPr marL="1193800" lvl="2" indent="-267335">
              <a:spcBef>
                <a:spcPts val="890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400" spc="-15" dirty="0">
                <a:latin typeface="Carlito"/>
                <a:cs typeface="Carlito"/>
              </a:rPr>
              <a:t>Kavramsal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Tasarım</a:t>
            </a:r>
            <a:endParaRPr sz="1400" dirty="0">
              <a:latin typeface="Carlito"/>
              <a:cs typeface="Carlito"/>
            </a:endParaRPr>
          </a:p>
          <a:p>
            <a:pPr marL="1193800" lvl="2" indent="-267335">
              <a:spcBef>
                <a:spcPts val="890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spc="-25" dirty="0">
                <a:latin typeface="Carlito"/>
                <a:cs typeface="Carlito"/>
              </a:rPr>
              <a:t>Tahmini</a:t>
            </a:r>
            <a:endParaRPr sz="1400" dirty="0">
              <a:latin typeface="Carlito"/>
              <a:cs typeface="Carlito"/>
            </a:endParaRPr>
          </a:p>
          <a:p>
            <a:pPr marL="1193800" lvl="2" indent="-267335">
              <a:spcBef>
                <a:spcPts val="890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400" spc="-10" dirty="0">
                <a:latin typeface="Carlito"/>
                <a:cs typeface="Carlito"/>
              </a:rPr>
              <a:t>Çevresel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Konular</a:t>
            </a:r>
            <a:endParaRPr sz="1400" dirty="0">
              <a:latin typeface="Carlito"/>
              <a:cs typeface="Carlito"/>
            </a:endParaRPr>
          </a:p>
          <a:p>
            <a:pPr marL="1193800" lvl="2" indent="-267335">
              <a:spcBef>
                <a:spcPts val="890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400" spc="-10" dirty="0">
                <a:latin typeface="Carlito"/>
                <a:cs typeface="Carlito"/>
              </a:rPr>
              <a:t>Politik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İnceleme</a:t>
            </a:r>
          </a:p>
          <a:p>
            <a:pPr marL="1193800" lvl="2" indent="-267335">
              <a:spcBef>
                <a:spcPts val="885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400" spc="-10" dirty="0">
                <a:latin typeface="Carlito"/>
                <a:cs typeface="Carlito"/>
              </a:rPr>
              <a:t>Ekonomik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Tahliller</a:t>
            </a:r>
            <a:endParaRPr sz="1400" dirty="0">
              <a:latin typeface="Carlito"/>
              <a:cs typeface="Carlito"/>
            </a:endParaRPr>
          </a:p>
          <a:p>
            <a:pPr marL="1193800" lvl="2" indent="-267335">
              <a:spcBef>
                <a:spcPts val="890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400" spc="-10" dirty="0">
                <a:latin typeface="Carlito"/>
                <a:cs typeface="Carlito"/>
              </a:rPr>
              <a:t>Kurumsal </a:t>
            </a:r>
            <a:r>
              <a:rPr sz="1400" dirty="0">
                <a:latin typeface="Carlito"/>
                <a:cs typeface="Carlito"/>
              </a:rPr>
              <a:t>Durum</a:t>
            </a:r>
          </a:p>
          <a:p>
            <a:pPr marL="736600" lvl="1" indent="-267335">
              <a:spcBef>
                <a:spcPts val="890"/>
              </a:spcBef>
              <a:buFont typeface="Arial"/>
              <a:buChar char="•"/>
              <a:tabLst>
                <a:tab pos="736600" algn="l"/>
                <a:tab pos="737235" algn="l"/>
              </a:tabLst>
            </a:pPr>
            <a:r>
              <a:rPr sz="1400" spc="-10" dirty="0">
                <a:latin typeface="Carlito"/>
                <a:cs typeface="Carlito"/>
              </a:rPr>
              <a:t>Fizibilite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Etütleri</a:t>
            </a:r>
            <a:endParaRPr sz="1400" dirty="0">
              <a:latin typeface="Carlito"/>
              <a:cs typeface="Carlito"/>
            </a:endParaRPr>
          </a:p>
          <a:p>
            <a:pPr marL="1193800" lvl="2" indent="-267335">
              <a:spcBef>
                <a:spcPts val="890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400" spc="-30" dirty="0">
                <a:latin typeface="Carlito"/>
                <a:cs typeface="Carlito"/>
              </a:rPr>
              <a:t>Teknik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Analiz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243952" y="5931738"/>
            <a:ext cx="356235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pPr marL="38100">
                <a:lnSpc>
                  <a:spcPts val="1045"/>
                </a:lnSpc>
              </a:pPr>
              <a:t>2</a:t>
            </a:fld>
            <a:r>
              <a:rPr sz="1000" spc="-10" dirty="0">
                <a:latin typeface="Carlito"/>
                <a:cs typeface="Carlito"/>
              </a:rPr>
              <a:t>/277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65597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0906" y="433196"/>
            <a:ext cx="401447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KAMU İHALE</a:t>
            </a:r>
            <a:r>
              <a:rPr sz="2000" spc="-55" dirty="0"/>
              <a:t> </a:t>
            </a:r>
            <a:r>
              <a:rPr sz="2000" spc="-5" dirty="0"/>
              <a:t>İŞLEMLERİ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3632" y="1300708"/>
            <a:ext cx="5966460" cy="3650358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735965" indent="-267335">
              <a:spcBef>
                <a:spcPts val="98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30" dirty="0">
                <a:latin typeface="Carlito"/>
                <a:cs typeface="Carlito"/>
              </a:rPr>
              <a:t>Teknik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Analiz</a:t>
            </a:r>
          </a:p>
          <a:p>
            <a:pPr marL="735965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5" dirty="0">
                <a:latin typeface="Carlito"/>
                <a:cs typeface="Carlito"/>
              </a:rPr>
              <a:t>Ticari, </a:t>
            </a:r>
            <a:r>
              <a:rPr sz="1400" spc="-10" dirty="0">
                <a:latin typeface="Carlito"/>
                <a:cs typeface="Carlito"/>
              </a:rPr>
              <a:t>Ekonomik </a:t>
            </a:r>
            <a:r>
              <a:rPr sz="1400" spc="-15" dirty="0">
                <a:latin typeface="Carlito"/>
                <a:cs typeface="Carlito"/>
              </a:rPr>
              <a:t>ve Sosyal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Analiz</a:t>
            </a:r>
          </a:p>
          <a:p>
            <a:pPr marL="735965" indent="-267335">
              <a:spcBef>
                <a:spcPts val="88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5" dirty="0">
                <a:latin typeface="Carlito"/>
                <a:cs typeface="Carlito"/>
              </a:rPr>
              <a:t>Maliyet Etkinlik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Analizi</a:t>
            </a:r>
          </a:p>
          <a:p>
            <a:pPr marL="735965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5" dirty="0">
                <a:latin typeface="Carlito"/>
                <a:cs typeface="Carlito"/>
              </a:rPr>
              <a:t>Finansal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Analiz</a:t>
            </a:r>
          </a:p>
          <a:p>
            <a:pPr marL="735965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10" dirty="0">
                <a:latin typeface="Carlito"/>
                <a:cs typeface="Carlito"/>
              </a:rPr>
              <a:t>Kurumsal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Analiz</a:t>
            </a:r>
          </a:p>
          <a:p>
            <a:pPr marL="279400" indent="-266700">
              <a:spcBef>
                <a:spcPts val="890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400" spc="-10" dirty="0">
                <a:latin typeface="Carlito"/>
                <a:cs typeface="Carlito"/>
              </a:rPr>
              <a:t>Çevresel </a:t>
            </a:r>
            <a:r>
              <a:rPr sz="1400" spc="-5" dirty="0">
                <a:latin typeface="Carlito"/>
                <a:cs typeface="Carlito"/>
              </a:rPr>
              <a:t>Etki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Değerlendirmesi</a:t>
            </a:r>
            <a:endParaRPr sz="1400" dirty="0">
              <a:latin typeface="Carlito"/>
              <a:cs typeface="Carlito"/>
            </a:endParaRPr>
          </a:p>
          <a:p>
            <a:pPr marL="279400" indent="-266700">
              <a:spcBef>
                <a:spcPts val="890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400" dirty="0">
                <a:latin typeface="Carlito"/>
                <a:cs typeface="Carlito"/>
              </a:rPr>
              <a:t>İSG</a:t>
            </a:r>
            <a:r>
              <a:rPr sz="1400" spc="-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Değerlendirmesi</a:t>
            </a:r>
            <a:endParaRPr sz="1400" dirty="0">
              <a:latin typeface="Carlito"/>
              <a:cs typeface="Carlito"/>
            </a:endParaRPr>
          </a:p>
          <a:p>
            <a:pPr marL="279400" indent="-266700">
              <a:spcBef>
                <a:spcPts val="885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400" spc="-10" dirty="0">
                <a:latin typeface="Carlito"/>
                <a:cs typeface="Carlito"/>
              </a:rPr>
              <a:t>İhtiyaç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Tespiti</a:t>
            </a:r>
            <a:endParaRPr sz="1400" dirty="0">
              <a:latin typeface="Carlito"/>
              <a:cs typeface="Carlito"/>
            </a:endParaRPr>
          </a:p>
          <a:p>
            <a:pPr marL="279400" indent="-266700">
              <a:spcBef>
                <a:spcPts val="890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400" spc="-10" dirty="0">
                <a:latin typeface="Carlito"/>
                <a:cs typeface="Carlito"/>
              </a:rPr>
              <a:t>Arazi </a:t>
            </a:r>
            <a:r>
              <a:rPr sz="1400" spc="-35" dirty="0">
                <a:latin typeface="Carlito"/>
                <a:cs typeface="Carlito"/>
              </a:rPr>
              <a:t>Temini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Arsa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Seçimi</a:t>
            </a:r>
            <a:endParaRPr sz="1400" dirty="0">
              <a:latin typeface="Carlito"/>
              <a:cs typeface="Carlito"/>
            </a:endParaRPr>
          </a:p>
          <a:p>
            <a:pPr marL="279400" indent="-266700">
              <a:spcBef>
                <a:spcPts val="890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dirty="0">
                <a:latin typeface="Carlito"/>
                <a:cs typeface="Carlito"/>
              </a:rPr>
              <a:t>İhalesine </a:t>
            </a:r>
            <a:r>
              <a:rPr sz="1400" spc="-5" dirty="0">
                <a:latin typeface="Carlito"/>
                <a:cs typeface="Carlito"/>
              </a:rPr>
              <a:t>Esas </a:t>
            </a:r>
            <a:r>
              <a:rPr sz="1400" dirty="0">
                <a:latin typeface="Carlito"/>
                <a:cs typeface="Carlito"/>
              </a:rPr>
              <a:t>İnceleme Raporunun</a:t>
            </a:r>
            <a:r>
              <a:rPr sz="1400" spc="-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Hazırlanması</a:t>
            </a:r>
            <a:endParaRPr sz="1400" dirty="0">
              <a:latin typeface="Carlito"/>
              <a:cs typeface="Carlito"/>
            </a:endParaRPr>
          </a:p>
          <a:p>
            <a:pPr marL="279400" indent="-266700">
              <a:spcBef>
                <a:spcPts val="890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dirty="0">
                <a:latin typeface="Carlito"/>
                <a:cs typeface="Carlito"/>
              </a:rPr>
              <a:t>İhalesine </a:t>
            </a:r>
            <a:r>
              <a:rPr sz="1400" spc="-5" dirty="0">
                <a:latin typeface="Carlito"/>
                <a:cs typeface="Carlito"/>
              </a:rPr>
              <a:t>Esas </a:t>
            </a:r>
            <a:r>
              <a:rPr sz="1400" dirty="0">
                <a:latin typeface="Carlito"/>
                <a:cs typeface="Carlito"/>
              </a:rPr>
              <a:t>İhale </a:t>
            </a:r>
            <a:r>
              <a:rPr sz="1400" spc="-5" dirty="0">
                <a:latin typeface="Carlito"/>
                <a:cs typeface="Carlito"/>
              </a:rPr>
              <a:t>Dokümanlarının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Hazırlanması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43952" y="5931738"/>
            <a:ext cx="356235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pPr marL="38100">
                <a:lnSpc>
                  <a:spcPts val="1045"/>
                </a:lnSpc>
              </a:pPr>
              <a:t>3</a:t>
            </a:fld>
            <a:r>
              <a:rPr sz="1000" spc="-10" dirty="0">
                <a:latin typeface="Carlito"/>
                <a:cs typeface="Carlito"/>
              </a:rPr>
              <a:t>/277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40264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9496" y="376046"/>
            <a:ext cx="4014470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KAMU İHALE</a:t>
            </a:r>
            <a:r>
              <a:rPr sz="1800" spc="-55" dirty="0"/>
              <a:t> </a:t>
            </a:r>
            <a:r>
              <a:rPr sz="1800" spc="-5" dirty="0"/>
              <a:t>İŞLEMLERİ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3632" y="1300709"/>
            <a:ext cx="6910070" cy="3650358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735965" indent="-267335">
              <a:spcBef>
                <a:spcPts val="98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20" dirty="0">
                <a:latin typeface="Carlito"/>
                <a:cs typeface="Carlito"/>
              </a:rPr>
              <a:t>Yaklaşık </a:t>
            </a:r>
            <a:r>
              <a:rPr sz="1400" spc="-5" dirty="0">
                <a:latin typeface="Carlito"/>
                <a:cs typeface="Carlito"/>
              </a:rPr>
              <a:t>Maliyetin </a:t>
            </a:r>
            <a:r>
              <a:rPr sz="1400" spc="-10" dirty="0">
                <a:latin typeface="Carlito"/>
                <a:cs typeface="Carlito"/>
              </a:rPr>
              <a:t>(Proje Hizmet </a:t>
            </a:r>
            <a:r>
              <a:rPr sz="1400" dirty="0">
                <a:latin typeface="Carlito"/>
                <a:cs typeface="Carlito"/>
              </a:rPr>
              <a:t>Bedeli </a:t>
            </a:r>
            <a:r>
              <a:rPr sz="1400" spc="-5" dirty="0">
                <a:latin typeface="Carlito"/>
                <a:cs typeface="Carlito"/>
              </a:rPr>
              <a:t>Hesabı)</a:t>
            </a:r>
            <a:r>
              <a:rPr sz="1400" spc="18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Belirlenmesi</a:t>
            </a:r>
            <a:endParaRPr sz="1400" dirty="0">
              <a:latin typeface="Carlito"/>
              <a:cs typeface="Carlito"/>
            </a:endParaRPr>
          </a:p>
          <a:p>
            <a:pPr marL="735965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30" dirty="0">
                <a:latin typeface="Carlito"/>
                <a:cs typeface="Carlito"/>
              </a:rPr>
              <a:t>Teknik </a:t>
            </a:r>
            <a:r>
              <a:rPr sz="1400" spc="-5" dirty="0">
                <a:latin typeface="Carlito"/>
                <a:cs typeface="Carlito"/>
              </a:rPr>
              <a:t>Şartnamenin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Hazırlanması</a:t>
            </a:r>
            <a:endParaRPr sz="1400" dirty="0">
              <a:latin typeface="Carlito"/>
              <a:cs typeface="Carlito"/>
            </a:endParaRPr>
          </a:p>
          <a:p>
            <a:pPr marL="735965" indent="-267335">
              <a:spcBef>
                <a:spcPts val="88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dirty="0">
                <a:latin typeface="Carlito"/>
                <a:cs typeface="Carlito"/>
              </a:rPr>
              <a:t>İdari </a:t>
            </a:r>
            <a:r>
              <a:rPr sz="1400" spc="-5" dirty="0">
                <a:latin typeface="Carlito"/>
                <a:cs typeface="Carlito"/>
              </a:rPr>
              <a:t>Şartnamenin Hazırlanması</a:t>
            </a:r>
            <a:endParaRPr sz="1400" dirty="0">
              <a:latin typeface="Carlito"/>
              <a:cs typeface="Carlito"/>
            </a:endParaRPr>
          </a:p>
          <a:p>
            <a:pPr marL="735965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5" dirty="0">
                <a:latin typeface="Carlito"/>
                <a:cs typeface="Carlito"/>
              </a:rPr>
              <a:t>Ödemeye Esas </a:t>
            </a:r>
            <a:r>
              <a:rPr sz="1400" spc="-10" dirty="0">
                <a:latin typeface="Carlito"/>
                <a:cs typeface="Carlito"/>
              </a:rPr>
              <a:t>Pursantaj </a:t>
            </a:r>
            <a:r>
              <a:rPr sz="1400" spc="-5" dirty="0">
                <a:latin typeface="Carlito"/>
                <a:cs typeface="Carlito"/>
              </a:rPr>
              <a:t>Cetvelinin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Hazırlanması</a:t>
            </a:r>
            <a:endParaRPr sz="1400" dirty="0">
              <a:latin typeface="Carlito"/>
              <a:cs typeface="Carlito"/>
            </a:endParaRPr>
          </a:p>
          <a:p>
            <a:pPr marL="279400" indent="-266700">
              <a:spcBef>
                <a:spcPts val="890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40" dirty="0">
                <a:latin typeface="Carlito"/>
                <a:cs typeface="Carlito"/>
              </a:rPr>
              <a:t>Temin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İhalesi</a:t>
            </a:r>
          </a:p>
          <a:p>
            <a:pPr marL="279400" indent="-266700">
              <a:spcBef>
                <a:spcPts val="890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40" dirty="0">
                <a:latin typeface="Carlito"/>
                <a:cs typeface="Carlito"/>
              </a:rPr>
              <a:t>Temin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Süreci</a:t>
            </a:r>
            <a:endParaRPr sz="14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dirty="0">
                <a:latin typeface="Carlito"/>
                <a:cs typeface="Carlito"/>
              </a:rPr>
              <a:t>Dokümanlarının</a:t>
            </a:r>
            <a:r>
              <a:rPr sz="1400" spc="-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Hazırlanması</a:t>
            </a:r>
            <a:endParaRPr sz="1400" dirty="0">
              <a:latin typeface="Carlito"/>
              <a:cs typeface="Carlito"/>
            </a:endParaRPr>
          </a:p>
          <a:p>
            <a:pPr marL="735965" lvl="1" indent="-267335">
              <a:spcBef>
                <a:spcPts val="88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35" dirty="0">
                <a:latin typeface="Carlito"/>
                <a:cs typeface="Carlito"/>
              </a:rPr>
              <a:t>Yapı </a:t>
            </a:r>
            <a:r>
              <a:rPr sz="1400" dirty="0">
                <a:latin typeface="Carlito"/>
                <a:cs typeface="Carlito"/>
              </a:rPr>
              <a:t>İzni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Alınması</a:t>
            </a:r>
            <a:endParaRPr sz="14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5" dirty="0">
                <a:latin typeface="Carlito"/>
                <a:cs typeface="Carlito"/>
              </a:rPr>
              <a:t>ÇED </a:t>
            </a:r>
            <a:r>
              <a:rPr sz="1400" dirty="0">
                <a:latin typeface="Carlito"/>
                <a:cs typeface="Carlito"/>
              </a:rPr>
              <a:t>Raporunun</a:t>
            </a:r>
            <a:r>
              <a:rPr sz="1400" spc="-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Alınması</a:t>
            </a:r>
            <a:endParaRPr sz="14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spc="-30" dirty="0">
                <a:latin typeface="Carlito"/>
                <a:cs typeface="Carlito"/>
              </a:rPr>
              <a:t>Teknik </a:t>
            </a:r>
            <a:r>
              <a:rPr sz="1400" spc="-5" dirty="0">
                <a:latin typeface="Carlito"/>
                <a:cs typeface="Carlito"/>
              </a:rPr>
              <a:t>Şartnamelerin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Hazırlanması</a:t>
            </a:r>
            <a:endParaRPr sz="14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400" dirty="0">
                <a:latin typeface="Carlito"/>
                <a:cs typeface="Carlito"/>
              </a:rPr>
              <a:t>Mahal </a:t>
            </a:r>
            <a:r>
              <a:rPr sz="1400" spc="-5" dirty="0">
                <a:latin typeface="Carlito"/>
                <a:cs typeface="Carlito"/>
              </a:rPr>
              <a:t>Metrajlarının </a:t>
            </a:r>
            <a:r>
              <a:rPr sz="1400" spc="-10" dirty="0">
                <a:latin typeface="Carlito"/>
                <a:cs typeface="Carlito"/>
              </a:rPr>
              <a:t>Çıkarılması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43952" y="5931738"/>
            <a:ext cx="356235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pPr marL="38100">
                <a:lnSpc>
                  <a:spcPts val="1045"/>
                </a:lnSpc>
              </a:pPr>
              <a:t>4</a:t>
            </a:fld>
            <a:r>
              <a:rPr sz="1000" spc="-10" dirty="0">
                <a:latin typeface="Carlito"/>
                <a:cs typeface="Carlito"/>
              </a:rPr>
              <a:t>/277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98955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3796" y="467486"/>
            <a:ext cx="4014470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KAMU İHALE</a:t>
            </a:r>
            <a:r>
              <a:rPr sz="1800" spc="-55" dirty="0"/>
              <a:t> </a:t>
            </a:r>
            <a:r>
              <a:rPr sz="1800" spc="-5" dirty="0"/>
              <a:t>İŞLEMLERİ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3632" y="1300709"/>
            <a:ext cx="6443980" cy="3311804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735965" indent="-267335">
              <a:spcBef>
                <a:spcPts val="98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40" dirty="0">
                <a:latin typeface="Carlito"/>
                <a:cs typeface="Carlito"/>
              </a:rPr>
              <a:t>Yeni </a:t>
            </a:r>
            <a:r>
              <a:rPr sz="1200" spc="-15" dirty="0">
                <a:latin typeface="Carlito"/>
                <a:cs typeface="Carlito"/>
              </a:rPr>
              <a:t>Fiyat </a:t>
            </a:r>
            <a:r>
              <a:rPr sz="1200" spc="-5" dirty="0">
                <a:latin typeface="Carlito"/>
                <a:cs typeface="Carlito"/>
              </a:rPr>
              <a:t>Analizlerinin</a:t>
            </a:r>
            <a:r>
              <a:rPr sz="1200" spc="9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Oluşturulması</a:t>
            </a:r>
            <a:endParaRPr sz="1200" dirty="0">
              <a:latin typeface="Carlito"/>
              <a:cs typeface="Carlito"/>
            </a:endParaRPr>
          </a:p>
          <a:p>
            <a:pPr marL="735965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5" dirty="0">
                <a:latin typeface="Carlito"/>
                <a:cs typeface="Carlito"/>
              </a:rPr>
              <a:t>Nakliye Analizlerinin</a:t>
            </a:r>
            <a:r>
              <a:rPr sz="1200" spc="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Oluşturulması</a:t>
            </a:r>
            <a:endParaRPr sz="1200" dirty="0">
              <a:latin typeface="Carlito"/>
              <a:cs typeface="Carlito"/>
            </a:endParaRPr>
          </a:p>
          <a:p>
            <a:pPr marL="735965" indent="-267335">
              <a:spcBef>
                <a:spcPts val="88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5" dirty="0">
                <a:latin typeface="Carlito"/>
                <a:cs typeface="Carlito"/>
              </a:rPr>
              <a:t>Nakliye Metrajının Çıkarılması</a:t>
            </a:r>
            <a:endParaRPr sz="1200" dirty="0">
              <a:latin typeface="Carlito"/>
              <a:cs typeface="Carlito"/>
            </a:endParaRPr>
          </a:p>
          <a:p>
            <a:pPr marL="735965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35" dirty="0">
                <a:latin typeface="Carlito"/>
                <a:cs typeface="Carlito"/>
              </a:rPr>
              <a:t>Yapı </a:t>
            </a:r>
            <a:r>
              <a:rPr sz="1200" spc="-5" dirty="0">
                <a:latin typeface="Carlito"/>
                <a:cs typeface="Carlito"/>
              </a:rPr>
              <a:t>Maliyetinin</a:t>
            </a:r>
            <a:r>
              <a:rPr sz="1200" spc="35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Keşfi</a:t>
            </a:r>
            <a:endParaRPr sz="1200" dirty="0">
              <a:latin typeface="Carlito"/>
              <a:cs typeface="Carlito"/>
            </a:endParaRPr>
          </a:p>
          <a:p>
            <a:pPr marL="735965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dirty="0">
                <a:latin typeface="Carlito"/>
                <a:cs typeface="Carlito"/>
              </a:rPr>
              <a:t>İSG Planının</a:t>
            </a:r>
            <a:r>
              <a:rPr sz="1200" spc="-5" dirty="0">
                <a:latin typeface="Carlito"/>
                <a:cs typeface="Carlito"/>
              </a:rPr>
              <a:t> Hazırlanması</a:t>
            </a:r>
            <a:endParaRPr sz="1200" dirty="0">
              <a:latin typeface="Carlito"/>
              <a:cs typeface="Carlito"/>
            </a:endParaRPr>
          </a:p>
          <a:p>
            <a:pPr marL="735965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10" dirty="0">
                <a:latin typeface="Carlito"/>
                <a:cs typeface="Carlito"/>
              </a:rPr>
              <a:t>Hizmet </a:t>
            </a:r>
            <a:r>
              <a:rPr sz="1200" spc="-5" dirty="0">
                <a:latin typeface="Carlito"/>
                <a:cs typeface="Carlito"/>
              </a:rPr>
              <a:t>İşlerinin Kabulünün</a:t>
            </a:r>
            <a:r>
              <a:rPr sz="1200" spc="25" dirty="0">
                <a:latin typeface="Carlito"/>
                <a:cs typeface="Carlito"/>
              </a:rPr>
              <a:t> </a:t>
            </a:r>
            <a:r>
              <a:rPr sz="1200" spc="-20" dirty="0">
                <a:latin typeface="Carlito"/>
                <a:cs typeface="Carlito"/>
              </a:rPr>
              <a:t>Yapılması</a:t>
            </a:r>
            <a:endParaRPr sz="1200" dirty="0">
              <a:latin typeface="Carlito"/>
              <a:cs typeface="Carlito"/>
            </a:endParaRPr>
          </a:p>
          <a:p>
            <a:pPr marL="279400" indent="-266700">
              <a:spcBef>
                <a:spcPts val="890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200" dirty="0">
                <a:latin typeface="Carlito"/>
                <a:cs typeface="Carlito"/>
              </a:rPr>
              <a:t>İhale </a:t>
            </a:r>
            <a:r>
              <a:rPr sz="1200" spc="-5" dirty="0">
                <a:latin typeface="Carlito"/>
                <a:cs typeface="Carlito"/>
              </a:rPr>
              <a:t>Dokümanlarının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Hazırlanması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8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20" dirty="0">
                <a:latin typeface="Carlito"/>
                <a:cs typeface="Carlito"/>
              </a:rPr>
              <a:t>Yaklaşık </a:t>
            </a:r>
            <a:r>
              <a:rPr sz="1200" spc="-5" dirty="0">
                <a:latin typeface="Carlito"/>
                <a:cs typeface="Carlito"/>
              </a:rPr>
              <a:t>Maliyetin</a:t>
            </a:r>
            <a:r>
              <a:rPr sz="1200" spc="45" dirty="0">
                <a:latin typeface="Carlito"/>
                <a:cs typeface="Carlito"/>
              </a:rPr>
              <a:t> </a:t>
            </a:r>
            <a:r>
              <a:rPr sz="1200" spc="-30" dirty="0">
                <a:latin typeface="Carlito"/>
                <a:cs typeface="Carlito"/>
              </a:rPr>
              <a:t>Tespiti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30" dirty="0">
                <a:latin typeface="Carlito"/>
                <a:cs typeface="Carlito"/>
              </a:rPr>
              <a:t>Teknik </a:t>
            </a:r>
            <a:r>
              <a:rPr sz="1200" spc="-5" dirty="0">
                <a:latin typeface="Carlito"/>
                <a:cs typeface="Carlito"/>
              </a:rPr>
              <a:t>Şartnamenin</a:t>
            </a:r>
            <a:r>
              <a:rPr sz="1200" spc="5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Hazırlanması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5" dirty="0">
                <a:latin typeface="Carlito"/>
                <a:cs typeface="Carlito"/>
              </a:rPr>
              <a:t>Ödemeye Esas </a:t>
            </a:r>
            <a:r>
              <a:rPr sz="1200" spc="-10" dirty="0">
                <a:latin typeface="Carlito"/>
                <a:cs typeface="Carlito"/>
              </a:rPr>
              <a:t>Pursantaj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Cetveli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5" dirty="0">
                <a:latin typeface="Carlito"/>
                <a:cs typeface="Carlito"/>
              </a:rPr>
              <a:t>Aşırı </a:t>
            </a:r>
            <a:r>
              <a:rPr sz="1200" dirty="0">
                <a:latin typeface="Carlito"/>
                <a:cs typeface="Carlito"/>
              </a:rPr>
              <a:t>Düşük </a:t>
            </a:r>
            <a:r>
              <a:rPr sz="1200" spc="-5" dirty="0">
                <a:latin typeface="Carlito"/>
                <a:cs typeface="Carlito"/>
              </a:rPr>
              <a:t>Sorgulamasına Esas Belgelerin</a:t>
            </a:r>
            <a:r>
              <a:rPr sz="1200" spc="4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Hazırlanması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269352" y="5931738"/>
            <a:ext cx="33083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latin typeface="Carlito"/>
                <a:cs typeface="Carlito"/>
              </a:rPr>
              <a:t>5/277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7488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5186" y="616076"/>
            <a:ext cx="401447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KAMU İHALE</a:t>
            </a:r>
            <a:r>
              <a:rPr sz="2000" spc="-55" dirty="0"/>
              <a:t> </a:t>
            </a:r>
            <a:r>
              <a:rPr sz="2000" spc="-5" dirty="0"/>
              <a:t>İŞLEMLERİ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3563" y="1682115"/>
            <a:ext cx="4258945" cy="3311804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266065" marR="1268730" indent="-266065" algn="r">
              <a:spcBef>
                <a:spcPts val="985"/>
              </a:spcBef>
              <a:buFont typeface="Arial"/>
              <a:buChar char="•"/>
              <a:tabLst>
                <a:tab pos="266065" algn="l"/>
                <a:tab pos="266700" algn="l"/>
              </a:tabLst>
            </a:pPr>
            <a:r>
              <a:rPr sz="1200" spc="-5" dirty="0">
                <a:latin typeface="Carlito"/>
                <a:cs typeface="Carlito"/>
              </a:rPr>
              <a:t>İdarelerin </a:t>
            </a:r>
            <a:r>
              <a:rPr sz="1200" dirty="0">
                <a:latin typeface="Carlito"/>
                <a:cs typeface="Carlito"/>
              </a:rPr>
              <a:t>İhale</a:t>
            </a:r>
            <a:r>
              <a:rPr sz="1200" spc="-3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Hazırlıkları</a:t>
            </a:r>
            <a:endParaRPr sz="1200" dirty="0">
              <a:latin typeface="Carlito"/>
              <a:cs typeface="Carlito"/>
            </a:endParaRPr>
          </a:p>
          <a:p>
            <a:pPr marL="266065" marR="1243965" lvl="1" indent="-266065" algn="r">
              <a:spcBef>
                <a:spcPts val="890"/>
              </a:spcBef>
              <a:buFont typeface="Arial"/>
              <a:buChar char="•"/>
              <a:tabLst>
                <a:tab pos="266065" algn="l"/>
                <a:tab pos="266700" algn="l"/>
              </a:tabLst>
            </a:pPr>
            <a:r>
              <a:rPr sz="1200" dirty="0">
                <a:latin typeface="Carlito"/>
                <a:cs typeface="Carlito"/>
              </a:rPr>
              <a:t>İhale </a:t>
            </a:r>
            <a:r>
              <a:rPr sz="1200" spc="-5" dirty="0">
                <a:latin typeface="Carlito"/>
                <a:cs typeface="Carlito"/>
              </a:rPr>
              <a:t>Usulünün</a:t>
            </a:r>
            <a:r>
              <a:rPr sz="1200" spc="-55" dirty="0">
                <a:latin typeface="Carlito"/>
                <a:cs typeface="Carlito"/>
              </a:rPr>
              <a:t> </a:t>
            </a:r>
            <a:r>
              <a:rPr sz="1200" spc="-30" dirty="0">
                <a:latin typeface="Carlito"/>
                <a:cs typeface="Carlito"/>
              </a:rPr>
              <a:t>Tespiti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8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dirty="0">
                <a:latin typeface="Carlito"/>
                <a:cs typeface="Carlito"/>
              </a:rPr>
              <a:t>İhale </a:t>
            </a:r>
            <a:r>
              <a:rPr sz="1200" spc="-5" dirty="0">
                <a:latin typeface="Carlito"/>
                <a:cs typeface="Carlito"/>
              </a:rPr>
              <a:t>Onayının</a:t>
            </a:r>
            <a:r>
              <a:rPr sz="1200" spc="-4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Alınması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dirty="0">
                <a:latin typeface="Carlito"/>
                <a:cs typeface="Carlito"/>
              </a:rPr>
              <a:t>İhale </a:t>
            </a:r>
            <a:r>
              <a:rPr sz="1200" spc="-15" dirty="0">
                <a:latin typeface="Carlito"/>
                <a:cs typeface="Carlito"/>
              </a:rPr>
              <a:t>Kayıt </a:t>
            </a:r>
            <a:r>
              <a:rPr sz="1200" spc="-5" dirty="0">
                <a:latin typeface="Carlito"/>
                <a:cs typeface="Carlito"/>
              </a:rPr>
              <a:t>Numarası</a:t>
            </a:r>
            <a:r>
              <a:rPr sz="1200" spc="-1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Alınması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dirty="0">
                <a:latin typeface="Carlito"/>
                <a:cs typeface="Carlito"/>
              </a:rPr>
              <a:t>İhale </a:t>
            </a:r>
            <a:r>
              <a:rPr sz="1200" spc="-10" dirty="0">
                <a:latin typeface="Carlito"/>
                <a:cs typeface="Carlito"/>
              </a:rPr>
              <a:t>Komisyonunun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Kurulması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dirty="0">
                <a:latin typeface="Carlito"/>
                <a:cs typeface="Carlito"/>
              </a:rPr>
              <a:t>İhalenin İlan</a:t>
            </a:r>
            <a:r>
              <a:rPr sz="1200" spc="-2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Edilmesi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35" dirty="0">
                <a:latin typeface="Carlito"/>
                <a:cs typeface="Carlito"/>
              </a:rPr>
              <a:t>Teklif </a:t>
            </a:r>
            <a:r>
              <a:rPr sz="1200" dirty="0">
                <a:latin typeface="Carlito"/>
                <a:cs typeface="Carlito"/>
              </a:rPr>
              <a:t>Zarflarının</a:t>
            </a:r>
            <a:r>
              <a:rPr sz="1200" spc="5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Alınması</a:t>
            </a:r>
            <a:endParaRPr sz="1200" dirty="0">
              <a:latin typeface="Carlito"/>
              <a:cs typeface="Carlito"/>
            </a:endParaRPr>
          </a:p>
          <a:p>
            <a:pPr marL="279400" indent="-266700">
              <a:spcBef>
                <a:spcPts val="885"/>
              </a:spcBef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1200" spc="-5" dirty="0">
                <a:latin typeface="Carlito"/>
                <a:cs typeface="Carlito"/>
              </a:rPr>
              <a:t>İsteklilerin </a:t>
            </a:r>
            <a:r>
              <a:rPr sz="1200" dirty="0">
                <a:latin typeface="Carlito"/>
                <a:cs typeface="Carlito"/>
              </a:rPr>
              <a:t>İhale</a:t>
            </a:r>
            <a:r>
              <a:rPr sz="1200" spc="2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Hazırlıkları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dirty="0">
                <a:latin typeface="Carlito"/>
                <a:cs typeface="Carlito"/>
              </a:rPr>
              <a:t>İhale Dokümanlarının</a:t>
            </a:r>
            <a:r>
              <a:rPr sz="1200" spc="-8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İncelenmesi</a:t>
            </a: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5" dirty="0">
                <a:latin typeface="Carlito"/>
                <a:cs typeface="Carlito"/>
              </a:rPr>
              <a:t>İhaleye </a:t>
            </a:r>
            <a:r>
              <a:rPr sz="1200" spc="-10" dirty="0">
                <a:latin typeface="Carlito"/>
                <a:cs typeface="Carlito"/>
              </a:rPr>
              <a:t>Katılma </a:t>
            </a:r>
            <a:r>
              <a:rPr sz="1200" spc="-15" dirty="0">
                <a:latin typeface="Carlito"/>
                <a:cs typeface="Carlito"/>
              </a:rPr>
              <a:t>Kararı</a:t>
            </a:r>
            <a:r>
              <a:rPr sz="1200" spc="15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Verilmesi</a:t>
            </a:r>
            <a:endParaRPr sz="1200" dirty="0">
              <a:latin typeface="Carlito"/>
              <a:cs typeface="Carlito"/>
            </a:endParaRPr>
          </a:p>
          <a:p>
            <a:pPr marL="735965" lvl="1" indent="-267335">
              <a:spcBef>
                <a:spcPts val="890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sz="1200" spc="-35" dirty="0">
                <a:latin typeface="Carlito"/>
                <a:cs typeface="Carlito"/>
              </a:rPr>
              <a:t>Teklif </a:t>
            </a:r>
            <a:r>
              <a:rPr sz="1200" dirty="0">
                <a:latin typeface="Carlito"/>
                <a:cs typeface="Carlito"/>
              </a:rPr>
              <a:t>Bedelinin</a:t>
            </a:r>
            <a:r>
              <a:rPr sz="1200" spc="35" dirty="0">
                <a:latin typeface="Carlito"/>
                <a:cs typeface="Carlito"/>
              </a:rPr>
              <a:t> </a:t>
            </a:r>
            <a:r>
              <a:rPr sz="1200" spc="-30" dirty="0">
                <a:latin typeface="Carlito"/>
                <a:cs typeface="Carlito"/>
              </a:rPr>
              <a:t>Tespiti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91372" y="7664132"/>
            <a:ext cx="24701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pPr marL="101600">
                <a:lnSpc>
                  <a:spcPts val="1045"/>
                </a:lnSpc>
              </a:pPr>
              <a:t>6</a:t>
            </a:fld>
            <a:r>
              <a:rPr spc="-10" dirty="0"/>
              <a:t>/277</a:t>
            </a:r>
          </a:p>
        </p:txBody>
      </p:sp>
    </p:spTree>
    <p:extLst>
      <p:ext uri="{BB962C8B-B14F-4D97-AF65-F5344CB8AC3E}">
        <p14:creationId xmlns:p14="http://schemas.microsoft.com/office/powerpoint/2010/main" val="4231580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5186" y="616076"/>
            <a:ext cx="4014470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KAMU İHALE</a:t>
            </a:r>
            <a:r>
              <a:rPr sz="1800" spc="-55" dirty="0"/>
              <a:t> </a:t>
            </a:r>
            <a:r>
              <a:rPr sz="1800" spc="-5" dirty="0"/>
              <a:t>İŞLEMLERİ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6126" y="1287375"/>
            <a:ext cx="8022083" cy="1665841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279400" indent="-267335">
              <a:spcBef>
                <a:spcPts val="990"/>
              </a:spcBef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sz="1400" b="1" dirty="0">
                <a:latin typeface="Carlito"/>
                <a:cs typeface="Carlito"/>
              </a:rPr>
              <a:t>İHALE</a:t>
            </a:r>
            <a:r>
              <a:rPr sz="1400" b="1" spc="-1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İŞLEMLERİ</a:t>
            </a:r>
            <a:endParaRPr sz="1400" dirty="0">
              <a:latin typeface="Carlito"/>
              <a:cs typeface="Carlito"/>
            </a:endParaRPr>
          </a:p>
          <a:p>
            <a:pPr marL="736600" lvl="1" indent="-267335">
              <a:spcBef>
                <a:spcPts val="895"/>
              </a:spcBef>
              <a:buFont typeface="Arial"/>
              <a:buChar char="•"/>
              <a:tabLst>
                <a:tab pos="736600" algn="l"/>
                <a:tab pos="737235" algn="l"/>
              </a:tabLst>
            </a:pPr>
            <a:r>
              <a:rPr sz="1400" spc="-20" dirty="0">
                <a:latin typeface="Carlito"/>
                <a:cs typeface="Carlito"/>
              </a:rPr>
              <a:t>Tekliflerin</a:t>
            </a:r>
            <a:r>
              <a:rPr sz="1400" spc="4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Değerlendirilmesi</a:t>
            </a:r>
            <a:endParaRPr sz="1400" dirty="0">
              <a:latin typeface="Carlito"/>
              <a:cs typeface="Carlito"/>
            </a:endParaRPr>
          </a:p>
          <a:p>
            <a:pPr marL="736600" lvl="1" indent="-267335">
              <a:spcBef>
                <a:spcPts val="885"/>
              </a:spcBef>
              <a:buFont typeface="Arial"/>
              <a:buChar char="•"/>
              <a:tabLst>
                <a:tab pos="736600" algn="l"/>
                <a:tab pos="737235" algn="l"/>
              </a:tabLst>
            </a:pPr>
            <a:r>
              <a:rPr sz="1400" dirty="0">
                <a:latin typeface="Carlito"/>
                <a:cs typeface="Carlito"/>
              </a:rPr>
              <a:t>İhale </a:t>
            </a:r>
            <a:r>
              <a:rPr sz="1400" spc="-15" dirty="0">
                <a:latin typeface="Carlito"/>
                <a:cs typeface="Carlito"/>
              </a:rPr>
              <a:t>Kararı ve </a:t>
            </a:r>
            <a:r>
              <a:rPr sz="1400" spc="-20" dirty="0">
                <a:latin typeface="Carlito"/>
                <a:cs typeface="Carlito"/>
              </a:rPr>
              <a:t>Yasaklı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35" dirty="0">
                <a:latin typeface="Carlito"/>
                <a:cs typeface="Carlito"/>
              </a:rPr>
              <a:t>Teyidi</a:t>
            </a:r>
            <a:endParaRPr sz="1400" dirty="0">
              <a:latin typeface="Carlito"/>
              <a:cs typeface="Carlito"/>
            </a:endParaRPr>
          </a:p>
          <a:p>
            <a:pPr marL="736600" lvl="1" indent="-267335">
              <a:spcBef>
                <a:spcPts val="890"/>
              </a:spcBef>
              <a:buFont typeface="Arial"/>
              <a:buChar char="•"/>
              <a:tabLst>
                <a:tab pos="736600" algn="l"/>
                <a:tab pos="737235" algn="l"/>
              </a:tabLst>
            </a:pPr>
            <a:r>
              <a:rPr sz="1400" dirty="0">
                <a:latin typeface="Carlito"/>
                <a:cs typeface="Carlito"/>
              </a:rPr>
              <a:t>İhalenin </a:t>
            </a:r>
            <a:r>
              <a:rPr sz="1400" spc="-10" dirty="0">
                <a:latin typeface="Carlito"/>
                <a:cs typeface="Carlito"/>
              </a:rPr>
              <a:t>Sözleşmeye</a:t>
            </a:r>
            <a:r>
              <a:rPr sz="1400" spc="-4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Bağlanması</a:t>
            </a:r>
          </a:p>
          <a:p>
            <a:pPr marL="279400" indent="-267335">
              <a:spcBef>
                <a:spcPts val="890"/>
              </a:spcBef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sz="1400" b="1" spc="-20" dirty="0">
                <a:latin typeface="Carlito"/>
                <a:cs typeface="Carlito"/>
              </a:rPr>
              <a:t>KAYNAKLAR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91372" y="7664132"/>
            <a:ext cx="24701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pPr marL="101600">
                <a:lnSpc>
                  <a:spcPts val="1045"/>
                </a:lnSpc>
              </a:pPr>
              <a:t>7</a:t>
            </a:fld>
            <a:r>
              <a:rPr spc="-10" dirty="0"/>
              <a:t>/277</a:t>
            </a:r>
          </a:p>
        </p:txBody>
      </p:sp>
    </p:spTree>
    <p:extLst>
      <p:ext uri="{BB962C8B-B14F-4D97-AF65-F5344CB8AC3E}">
        <p14:creationId xmlns:p14="http://schemas.microsoft.com/office/powerpoint/2010/main" val="358768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229" y="1614426"/>
            <a:ext cx="8629650" cy="347402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spcBef>
                <a:spcPts val="390"/>
              </a:spcBef>
              <a:tabLst>
                <a:tab pos="870585" algn="l"/>
                <a:tab pos="1858010" algn="l"/>
                <a:tab pos="2358390" algn="l"/>
                <a:tab pos="3162935" algn="l"/>
                <a:tab pos="4228465" algn="l"/>
                <a:tab pos="5368290" algn="l"/>
                <a:tab pos="7173595" algn="l"/>
                <a:tab pos="7679055" algn="l"/>
              </a:tabLst>
            </a:pPr>
            <a:r>
              <a:rPr sz="1600" spc="-25" dirty="0">
                <a:latin typeface="Carlito"/>
                <a:cs typeface="Carlito"/>
              </a:rPr>
              <a:t>Yapım	</a:t>
            </a:r>
            <a:r>
              <a:rPr sz="1600" dirty="0">
                <a:latin typeface="Carlito"/>
                <a:cs typeface="Carlito"/>
              </a:rPr>
              <a:t>işlerine	</a:t>
            </a:r>
            <a:r>
              <a:rPr sz="1600" spc="-5" dirty="0">
                <a:latin typeface="Carlito"/>
                <a:cs typeface="Carlito"/>
              </a:rPr>
              <a:t>ait	</a:t>
            </a:r>
            <a:r>
              <a:rPr sz="1600" spc="-10" dirty="0">
                <a:latin typeface="Carlito"/>
                <a:cs typeface="Carlito"/>
              </a:rPr>
              <a:t>kamu	</a:t>
            </a:r>
            <a:r>
              <a:rPr sz="1600" dirty="0">
                <a:latin typeface="Carlito"/>
                <a:cs typeface="Carlito"/>
              </a:rPr>
              <a:t>ihaleleri	</a:t>
            </a:r>
            <a:r>
              <a:rPr sz="1600" spc="-5" dirty="0">
                <a:latin typeface="Carlito"/>
                <a:cs typeface="Carlito"/>
              </a:rPr>
              <a:t>yasalarla	</a:t>
            </a:r>
            <a:r>
              <a:rPr sz="1600" spc="-20" dirty="0">
                <a:latin typeface="Carlito"/>
                <a:cs typeface="Carlito"/>
              </a:rPr>
              <a:t>düzenlenmiştir.	</a:t>
            </a:r>
            <a:r>
              <a:rPr sz="1600" dirty="0">
                <a:latin typeface="Carlito"/>
                <a:cs typeface="Carlito"/>
              </a:rPr>
              <a:t>Bu	</a:t>
            </a:r>
            <a:r>
              <a:rPr sz="1600" spc="-15" dirty="0">
                <a:latin typeface="Carlito"/>
                <a:cs typeface="Carlito"/>
              </a:rPr>
              <a:t>konudaki</a:t>
            </a:r>
            <a:endParaRPr sz="1600" dirty="0">
              <a:latin typeface="Carlito"/>
              <a:cs typeface="Carlito"/>
            </a:endParaRPr>
          </a:p>
          <a:p>
            <a:pPr marL="12700">
              <a:spcBef>
                <a:spcPts val="290"/>
              </a:spcBef>
            </a:pPr>
            <a:r>
              <a:rPr sz="1600" spc="-5" dirty="0">
                <a:latin typeface="Carlito"/>
                <a:cs typeface="Carlito"/>
              </a:rPr>
              <a:t>düzenlemelerin temelini teşkil </a:t>
            </a:r>
            <a:r>
              <a:rPr sz="1600" dirty="0">
                <a:latin typeface="Carlito"/>
                <a:cs typeface="Carlito"/>
              </a:rPr>
              <a:t>eden </a:t>
            </a:r>
            <a:r>
              <a:rPr sz="1600" spc="-10" dirty="0">
                <a:latin typeface="Carlito"/>
                <a:cs typeface="Carlito"/>
              </a:rPr>
              <a:t>yasal</a:t>
            </a:r>
            <a:r>
              <a:rPr sz="1600" spc="6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mevzuat;</a:t>
            </a:r>
            <a:endParaRPr sz="1600" dirty="0">
              <a:latin typeface="Carlito"/>
              <a:cs typeface="Carlito"/>
            </a:endParaRP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z="1600" dirty="0">
                <a:latin typeface="Carlito"/>
                <a:cs typeface="Carlito"/>
              </a:rPr>
              <a:t>4734 </a:t>
            </a:r>
            <a:r>
              <a:rPr sz="1600" spc="-10" dirty="0">
                <a:latin typeface="Carlito"/>
                <a:cs typeface="Carlito"/>
              </a:rPr>
              <a:t>Sayılı Kamu </a:t>
            </a:r>
            <a:r>
              <a:rPr sz="1600" dirty="0">
                <a:latin typeface="Carlito"/>
                <a:cs typeface="Carlito"/>
              </a:rPr>
              <a:t>İhale</a:t>
            </a:r>
            <a:r>
              <a:rPr sz="1600" spc="-3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Kanunu</a:t>
            </a:r>
            <a:endParaRPr sz="1600" dirty="0">
              <a:latin typeface="Carlito"/>
              <a:cs typeface="Carlito"/>
            </a:endParaRP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z="1600" dirty="0">
                <a:latin typeface="Carlito"/>
                <a:cs typeface="Carlito"/>
              </a:rPr>
              <a:t>4735 </a:t>
            </a:r>
            <a:r>
              <a:rPr sz="1600" spc="-10" dirty="0">
                <a:latin typeface="Carlito"/>
                <a:cs typeface="Carlito"/>
              </a:rPr>
              <a:t>Sayılı Kamu </a:t>
            </a:r>
            <a:r>
              <a:rPr sz="1600" dirty="0">
                <a:latin typeface="Carlito"/>
                <a:cs typeface="Carlito"/>
              </a:rPr>
              <a:t>İhale </a:t>
            </a:r>
            <a:r>
              <a:rPr sz="1600" spc="-5" dirty="0">
                <a:latin typeface="Carlito"/>
                <a:cs typeface="Carlito"/>
              </a:rPr>
              <a:t>Sözleşmeleri</a:t>
            </a:r>
            <a:r>
              <a:rPr sz="160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Kanunu</a:t>
            </a:r>
            <a:endParaRPr sz="1600" dirty="0">
              <a:latin typeface="Carlito"/>
              <a:cs typeface="Carlito"/>
            </a:endParaRP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z="1600" dirty="0">
                <a:latin typeface="Carlito"/>
                <a:cs typeface="Carlito"/>
              </a:rPr>
              <a:t>5018 </a:t>
            </a:r>
            <a:r>
              <a:rPr sz="1600" spc="-10" dirty="0">
                <a:latin typeface="Carlito"/>
                <a:cs typeface="Carlito"/>
              </a:rPr>
              <a:t>Sayılı Kamu </a:t>
            </a:r>
            <a:r>
              <a:rPr sz="1600" dirty="0">
                <a:latin typeface="Carlito"/>
                <a:cs typeface="Carlito"/>
              </a:rPr>
              <a:t>Mali </a:t>
            </a:r>
            <a:r>
              <a:rPr sz="1600" spc="-25" dirty="0">
                <a:latin typeface="Carlito"/>
                <a:cs typeface="Carlito"/>
              </a:rPr>
              <a:t>Yönetimi </a:t>
            </a:r>
            <a:r>
              <a:rPr sz="1600" spc="-15" dirty="0">
                <a:latin typeface="Carlito"/>
                <a:cs typeface="Carlito"/>
              </a:rPr>
              <a:t>ve Kontrol</a:t>
            </a:r>
            <a:r>
              <a:rPr sz="1600" spc="2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Kanunu</a:t>
            </a:r>
            <a:endParaRPr sz="1600" dirty="0">
              <a:latin typeface="Carlito"/>
              <a:cs typeface="Carlito"/>
            </a:endParaRPr>
          </a:p>
          <a:p>
            <a:pPr marL="634365" indent="-267335">
              <a:spcBef>
                <a:spcPts val="885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z="1600" spc="-25" dirty="0">
                <a:latin typeface="Carlito"/>
                <a:cs typeface="Carlito"/>
              </a:rPr>
              <a:t>Yapım </a:t>
            </a:r>
            <a:r>
              <a:rPr sz="1600" spc="-5" dirty="0">
                <a:latin typeface="Carlito"/>
                <a:cs typeface="Carlito"/>
              </a:rPr>
              <a:t>İşleri </a:t>
            </a:r>
            <a:r>
              <a:rPr sz="1600" dirty="0">
                <a:latin typeface="Carlito"/>
                <a:cs typeface="Carlito"/>
              </a:rPr>
              <a:t>İhaleleri </a:t>
            </a:r>
            <a:r>
              <a:rPr sz="1600" spc="-5" dirty="0">
                <a:latin typeface="Carlito"/>
                <a:cs typeface="Carlito"/>
              </a:rPr>
              <a:t>Uygulama</a:t>
            </a:r>
            <a:r>
              <a:rPr sz="1600" spc="20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Yönetmeliği</a:t>
            </a:r>
            <a:endParaRPr sz="1600" dirty="0">
              <a:latin typeface="Carlito"/>
              <a:cs typeface="Carlito"/>
            </a:endParaRP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z="1600" spc="-5" dirty="0">
                <a:latin typeface="Carlito"/>
                <a:cs typeface="Carlito"/>
              </a:rPr>
              <a:t>İhalelere </a:t>
            </a:r>
            <a:r>
              <a:rPr sz="1600" spc="-25" dirty="0">
                <a:latin typeface="Carlito"/>
                <a:cs typeface="Carlito"/>
              </a:rPr>
              <a:t>Yönelik </a:t>
            </a:r>
            <a:r>
              <a:rPr sz="1600" spc="-5" dirty="0">
                <a:latin typeface="Carlito"/>
                <a:cs typeface="Carlito"/>
              </a:rPr>
              <a:t>Başvurular Hakkında</a:t>
            </a:r>
            <a:r>
              <a:rPr sz="1600" spc="6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Yönetmelik</a:t>
            </a:r>
            <a:endParaRPr sz="1600" dirty="0">
              <a:latin typeface="Carlito"/>
              <a:cs typeface="Carlito"/>
            </a:endParaRP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z="1600" spc="-5" dirty="0">
                <a:latin typeface="Carlito"/>
                <a:cs typeface="Carlito"/>
              </a:rPr>
              <a:t>Bayındırlık İşleri Genel</a:t>
            </a:r>
            <a:r>
              <a:rPr sz="1600" spc="3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Şartnamesi</a:t>
            </a:r>
            <a:endParaRPr sz="1600" dirty="0">
              <a:latin typeface="Carlito"/>
              <a:cs typeface="Carlito"/>
            </a:endParaRP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z="1600" spc="-30" dirty="0">
                <a:latin typeface="Carlito"/>
                <a:cs typeface="Carlito"/>
              </a:rPr>
              <a:t>Yapım </a:t>
            </a:r>
            <a:r>
              <a:rPr sz="1600" spc="-5" dirty="0">
                <a:latin typeface="Carlito"/>
                <a:cs typeface="Carlito"/>
              </a:rPr>
              <a:t>İşleri Genel </a:t>
            </a:r>
            <a:r>
              <a:rPr sz="1600" spc="-30" dirty="0">
                <a:latin typeface="Carlito"/>
                <a:cs typeface="Carlito"/>
              </a:rPr>
              <a:t>Teknik</a:t>
            </a:r>
            <a:r>
              <a:rPr sz="1600" spc="6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Şartnamesi</a:t>
            </a:r>
            <a:endParaRPr sz="1600" dirty="0">
              <a:latin typeface="Carlito"/>
              <a:cs typeface="Carlito"/>
            </a:endParaRP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z="1600" spc="-30" dirty="0">
                <a:latin typeface="Carlito"/>
                <a:cs typeface="Carlito"/>
              </a:rPr>
              <a:t>Yapım </a:t>
            </a:r>
            <a:r>
              <a:rPr sz="1600" spc="-10" dirty="0">
                <a:latin typeface="Carlito"/>
                <a:cs typeface="Carlito"/>
              </a:rPr>
              <a:t>Hizmet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30" dirty="0">
                <a:latin typeface="Carlito"/>
                <a:cs typeface="Carlito"/>
              </a:rPr>
              <a:t>Taşıma </a:t>
            </a:r>
            <a:r>
              <a:rPr sz="1600" spc="-5" dirty="0">
                <a:latin typeface="Carlito"/>
                <a:cs typeface="Carlito"/>
              </a:rPr>
              <a:t>İşleri Tip</a:t>
            </a:r>
            <a:r>
              <a:rPr sz="1600" spc="13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Şartnamesi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91372" y="7664132"/>
            <a:ext cx="24701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pPr marL="101600">
                <a:lnSpc>
                  <a:spcPts val="1045"/>
                </a:lnSpc>
              </a:pPr>
              <a:t>8</a:t>
            </a:fld>
            <a:r>
              <a:rPr spc="-10" dirty="0"/>
              <a:t>/277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5186" y="616076"/>
            <a:ext cx="4014470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KAMU İHALE</a:t>
            </a:r>
            <a:r>
              <a:rPr sz="1800" spc="-55" dirty="0"/>
              <a:t> </a:t>
            </a:r>
            <a:r>
              <a:rPr sz="1800" spc="-5" dirty="0"/>
              <a:t>İŞLEMLERİ</a:t>
            </a:r>
          </a:p>
        </p:txBody>
      </p:sp>
    </p:spTree>
    <p:extLst>
      <p:ext uri="{BB962C8B-B14F-4D97-AF65-F5344CB8AC3E}">
        <p14:creationId xmlns:p14="http://schemas.microsoft.com/office/powerpoint/2010/main" val="1079598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037" y="1364081"/>
            <a:ext cx="8629015" cy="319414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spcBef>
                <a:spcPts val="385"/>
              </a:spcBef>
            </a:pPr>
            <a:r>
              <a:rPr spc="-5" dirty="0">
                <a:latin typeface="Carlito"/>
                <a:cs typeface="Carlito"/>
              </a:rPr>
              <a:t>4734</a:t>
            </a:r>
            <a:r>
              <a:rPr spc="204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Sayılı</a:t>
            </a:r>
            <a:r>
              <a:rPr spc="195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Kamu</a:t>
            </a:r>
            <a:r>
              <a:rPr spc="200" dirty="0">
                <a:latin typeface="Carlito"/>
                <a:cs typeface="Carlito"/>
              </a:rPr>
              <a:t> </a:t>
            </a:r>
            <a:r>
              <a:rPr dirty="0">
                <a:latin typeface="Carlito"/>
                <a:cs typeface="Carlito"/>
              </a:rPr>
              <a:t>İhale</a:t>
            </a:r>
            <a:r>
              <a:rPr spc="204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Kanunun</a:t>
            </a:r>
            <a:r>
              <a:rPr spc="204" dirty="0">
                <a:latin typeface="Carlito"/>
                <a:cs typeface="Carlito"/>
              </a:rPr>
              <a:t> </a:t>
            </a:r>
            <a:r>
              <a:rPr dirty="0">
                <a:latin typeface="Carlito"/>
                <a:cs typeface="Carlito"/>
              </a:rPr>
              <a:t>amacı,</a:t>
            </a:r>
            <a:r>
              <a:rPr spc="200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kamu</a:t>
            </a:r>
            <a:r>
              <a:rPr spc="200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kurum</a:t>
            </a:r>
            <a:r>
              <a:rPr spc="200" dirty="0">
                <a:latin typeface="Carlito"/>
                <a:cs typeface="Carlito"/>
              </a:rPr>
              <a:t> </a:t>
            </a:r>
            <a:r>
              <a:rPr spc="-15" dirty="0">
                <a:latin typeface="Carlito"/>
                <a:cs typeface="Carlito"/>
              </a:rPr>
              <a:t>ve</a:t>
            </a:r>
            <a:r>
              <a:rPr spc="19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kuruluşlarının</a:t>
            </a:r>
            <a:r>
              <a:rPr spc="19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yapacakları</a:t>
            </a:r>
            <a:endParaRPr dirty="0">
              <a:latin typeface="Carlito"/>
              <a:cs typeface="Carlito"/>
            </a:endParaRPr>
          </a:p>
          <a:p>
            <a:pPr marL="12700">
              <a:spcBef>
                <a:spcPts val="290"/>
              </a:spcBef>
            </a:pPr>
            <a:r>
              <a:rPr spc="-5" dirty="0">
                <a:latin typeface="Carlito"/>
                <a:cs typeface="Carlito"/>
              </a:rPr>
              <a:t>ihalelerde uygulanacak </a:t>
            </a:r>
            <a:r>
              <a:rPr dirty="0">
                <a:latin typeface="Carlito"/>
                <a:cs typeface="Carlito"/>
              </a:rPr>
              <a:t>esas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usulleri</a:t>
            </a:r>
            <a:r>
              <a:rPr spc="25" dirty="0">
                <a:latin typeface="Carlito"/>
                <a:cs typeface="Carlito"/>
              </a:rPr>
              <a:t> </a:t>
            </a:r>
            <a:r>
              <a:rPr spc="-20" dirty="0">
                <a:latin typeface="Carlito"/>
                <a:cs typeface="Carlito"/>
              </a:rPr>
              <a:t>belirlemektir.</a:t>
            </a:r>
            <a:endParaRPr dirty="0">
              <a:latin typeface="Carlito"/>
              <a:cs typeface="Carlito"/>
            </a:endParaRPr>
          </a:p>
          <a:p>
            <a:pPr marL="12700">
              <a:spcBef>
                <a:spcPts val="885"/>
              </a:spcBef>
            </a:pPr>
            <a:r>
              <a:rPr dirty="0">
                <a:latin typeface="Carlito"/>
                <a:cs typeface="Carlito"/>
              </a:rPr>
              <a:t>Bir </a:t>
            </a:r>
            <a:r>
              <a:rPr spc="-5" dirty="0">
                <a:latin typeface="Carlito"/>
                <a:cs typeface="Carlito"/>
              </a:rPr>
              <a:t>idarenin </a:t>
            </a:r>
            <a:r>
              <a:rPr dirty="0">
                <a:latin typeface="Carlito"/>
                <a:cs typeface="Carlito"/>
              </a:rPr>
              <a:t>bu </a:t>
            </a:r>
            <a:r>
              <a:rPr spc="-5" dirty="0">
                <a:latin typeface="Carlito"/>
                <a:cs typeface="Carlito"/>
              </a:rPr>
              <a:t>kanuna tabi olabilmesi</a:t>
            </a:r>
            <a:r>
              <a:rPr spc="-15" dirty="0">
                <a:latin typeface="Carlito"/>
                <a:cs typeface="Carlito"/>
              </a:rPr>
              <a:t> </a:t>
            </a:r>
            <a:r>
              <a:rPr dirty="0">
                <a:latin typeface="Carlito"/>
                <a:cs typeface="Carlito"/>
              </a:rPr>
              <a:t>için;</a:t>
            </a: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pc="-10" dirty="0">
                <a:latin typeface="Carlito"/>
                <a:cs typeface="Carlito"/>
              </a:rPr>
              <a:t>Kamu </a:t>
            </a:r>
            <a:r>
              <a:rPr spc="-5" dirty="0">
                <a:latin typeface="Carlito"/>
                <a:cs typeface="Carlito"/>
              </a:rPr>
              <a:t>hukukuna tâbi</a:t>
            </a:r>
            <a:r>
              <a:rPr spc="-3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olması,</a:t>
            </a:r>
            <a:endParaRPr dirty="0">
              <a:latin typeface="Carlito"/>
              <a:cs typeface="Carlito"/>
            </a:endParaRP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pc="-5" dirty="0">
                <a:latin typeface="Carlito"/>
                <a:cs typeface="Carlito"/>
              </a:rPr>
              <a:t>Kamunun denetimi </a:t>
            </a:r>
            <a:r>
              <a:rPr dirty="0">
                <a:latin typeface="Carlito"/>
                <a:cs typeface="Carlito"/>
              </a:rPr>
              <a:t>altında </a:t>
            </a:r>
            <a:r>
              <a:rPr spc="-5" dirty="0">
                <a:latin typeface="Carlito"/>
                <a:cs typeface="Carlito"/>
              </a:rPr>
              <a:t>bulunması,</a:t>
            </a:r>
            <a:endParaRPr dirty="0">
              <a:latin typeface="Carlito"/>
              <a:cs typeface="Carlito"/>
            </a:endParaRPr>
          </a:p>
          <a:p>
            <a:pPr marL="634365" indent="-267335">
              <a:spcBef>
                <a:spcPts val="890"/>
              </a:spcBef>
              <a:buFont typeface="Arial"/>
              <a:buChar char="•"/>
              <a:tabLst>
                <a:tab pos="634365" algn="l"/>
                <a:tab pos="635000" algn="l"/>
              </a:tabLst>
            </a:pPr>
            <a:r>
              <a:rPr spc="-10" dirty="0">
                <a:latin typeface="Carlito"/>
                <a:cs typeface="Carlito"/>
              </a:rPr>
              <a:t>Kamu kaynağı </a:t>
            </a:r>
            <a:r>
              <a:rPr spc="-5" dirty="0">
                <a:latin typeface="Carlito"/>
                <a:cs typeface="Carlito"/>
              </a:rPr>
              <a:t>kullanması,</a:t>
            </a:r>
            <a:r>
              <a:rPr spc="10" dirty="0">
                <a:latin typeface="Carlito"/>
                <a:cs typeface="Carlito"/>
              </a:rPr>
              <a:t> </a:t>
            </a:r>
            <a:r>
              <a:rPr spc="-20" dirty="0">
                <a:latin typeface="Carlito"/>
                <a:cs typeface="Carlito"/>
              </a:rPr>
              <a:t>gerekmektedir.</a:t>
            </a:r>
            <a:endParaRPr dirty="0">
              <a:latin typeface="Carlito"/>
              <a:cs typeface="Carlito"/>
            </a:endParaRPr>
          </a:p>
          <a:p>
            <a:pPr marL="12700" marR="5080" algn="just">
              <a:lnSpc>
                <a:spcPct val="112000"/>
              </a:lnSpc>
              <a:spcBef>
                <a:spcPts val="600"/>
              </a:spcBef>
            </a:pPr>
            <a:r>
              <a:rPr dirty="0">
                <a:latin typeface="Carlito"/>
                <a:cs typeface="Carlito"/>
              </a:rPr>
              <a:t>İhale; </a:t>
            </a:r>
            <a:r>
              <a:rPr spc="-5" dirty="0">
                <a:latin typeface="Carlito"/>
                <a:cs typeface="Carlito"/>
              </a:rPr>
              <a:t>bu </a:t>
            </a:r>
            <a:r>
              <a:rPr spc="-10" dirty="0">
                <a:latin typeface="Carlito"/>
                <a:cs typeface="Carlito"/>
              </a:rPr>
              <a:t>kanunda </a:t>
            </a:r>
            <a:r>
              <a:rPr spc="-5" dirty="0">
                <a:latin typeface="Carlito"/>
                <a:cs typeface="Carlito"/>
              </a:rPr>
              <a:t>yazılı usul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dirty="0">
                <a:latin typeface="Carlito"/>
                <a:cs typeface="Carlito"/>
              </a:rPr>
              <a:t>şartlarla; mal </a:t>
            </a:r>
            <a:r>
              <a:rPr spc="-20" dirty="0">
                <a:latin typeface="Carlito"/>
                <a:cs typeface="Carlito"/>
              </a:rPr>
              <a:t>veya </a:t>
            </a:r>
            <a:r>
              <a:rPr spc="-5" dirty="0">
                <a:latin typeface="Carlito"/>
                <a:cs typeface="Carlito"/>
              </a:rPr>
              <a:t>hizmet </a:t>
            </a:r>
            <a:r>
              <a:rPr dirty="0">
                <a:latin typeface="Carlito"/>
                <a:cs typeface="Carlito"/>
              </a:rPr>
              <a:t>alımları </a:t>
            </a:r>
            <a:r>
              <a:rPr spc="-5" dirty="0">
                <a:latin typeface="Carlito"/>
                <a:cs typeface="Carlito"/>
              </a:rPr>
              <a:t>ile yapım  </a:t>
            </a:r>
            <a:r>
              <a:rPr dirty="0">
                <a:latin typeface="Carlito"/>
                <a:cs typeface="Carlito"/>
              </a:rPr>
              <a:t>işlerinin, </a:t>
            </a:r>
            <a:r>
              <a:rPr spc="-5" dirty="0">
                <a:latin typeface="Carlito"/>
                <a:cs typeface="Carlito"/>
              </a:rPr>
              <a:t>istekliler arasından </a:t>
            </a:r>
            <a:r>
              <a:rPr dirty="0">
                <a:latin typeface="Carlito"/>
                <a:cs typeface="Carlito"/>
              </a:rPr>
              <a:t>seçilecek </a:t>
            </a:r>
            <a:r>
              <a:rPr spc="-5" dirty="0">
                <a:latin typeface="Carlito"/>
                <a:cs typeface="Carlito"/>
              </a:rPr>
              <a:t>birisi </a:t>
            </a:r>
            <a:r>
              <a:rPr spc="-10" dirty="0">
                <a:latin typeface="Carlito"/>
                <a:cs typeface="Carlito"/>
              </a:rPr>
              <a:t>üzerine </a:t>
            </a:r>
            <a:r>
              <a:rPr spc="-5" dirty="0">
                <a:latin typeface="Carlito"/>
                <a:cs typeface="Carlito"/>
              </a:rPr>
              <a:t>bırakıldığını </a:t>
            </a:r>
            <a:r>
              <a:rPr spc="-10" dirty="0">
                <a:latin typeface="Carlito"/>
                <a:cs typeface="Carlito"/>
              </a:rPr>
              <a:t>gösteren, </a:t>
            </a:r>
            <a:r>
              <a:rPr dirty="0">
                <a:latin typeface="Carlito"/>
                <a:cs typeface="Carlito"/>
              </a:rPr>
              <a:t>ihale  </a:t>
            </a:r>
            <a:r>
              <a:rPr spc="-5" dirty="0">
                <a:latin typeface="Carlito"/>
                <a:cs typeface="Carlito"/>
              </a:rPr>
              <a:t>yetkilisinin </a:t>
            </a:r>
            <a:r>
              <a:rPr spc="-10" dirty="0">
                <a:latin typeface="Carlito"/>
                <a:cs typeface="Carlito"/>
              </a:rPr>
              <a:t>onayını </a:t>
            </a:r>
            <a:r>
              <a:rPr spc="-5" dirty="0">
                <a:latin typeface="Carlito"/>
                <a:cs typeface="Carlito"/>
              </a:rPr>
              <a:t>müteakip, sözleşmenin imzalanması </a:t>
            </a:r>
            <a:r>
              <a:rPr spc="5" dirty="0">
                <a:latin typeface="Carlito"/>
                <a:cs typeface="Carlito"/>
              </a:rPr>
              <a:t>ile </a:t>
            </a:r>
            <a:r>
              <a:rPr spc="-5" dirty="0">
                <a:latin typeface="Carlito"/>
                <a:cs typeface="Carlito"/>
              </a:rPr>
              <a:t>tamamlanan </a:t>
            </a:r>
            <a:r>
              <a:rPr dirty="0">
                <a:latin typeface="Carlito"/>
                <a:cs typeface="Carlito"/>
              </a:rPr>
              <a:t>işlemleri,  </a:t>
            </a:r>
            <a:r>
              <a:rPr spc="-10" dirty="0">
                <a:latin typeface="Carlito"/>
                <a:cs typeface="Carlito"/>
              </a:rPr>
              <a:t>ifade</a:t>
            </a:r>
            <a:r>
              <a:rPr dirty="0">
                <a:latin typeface="Carlito"/>
                <a:cs typeface="Carlito"/>
              </a:rPr>
              <a:t> </a:t>
            </a:r>
            <a:r>
              <a:rPr spc="-45" dirty="0">
                <a:latin typeface="Carlito"/>
                <a:cs typeface="Carlito"/>
              </a:rPr>
              <a:t>eder.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91372" y="7664132"/>
            <a:ext cx="24701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pPr marL="101600">
                <a:lnSpc>
                  <a:spcPts val="1045"/>
                </a:lnSpc>
              </a:pPr>
              <a:t>9</a:t>
            </a:fld>
            <a:r>
              <a:rPr spc="-10" dirty="0"/>
              <a:t>/277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02356" y="570356"/>
            <a:ext cx="4014470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KAMU İHALE</a:t>
            </a:r>
            <a:r>
              <a:rPr sz="1800" spc="-55" dirty="0"/>
              <a:t> </a:t>
            </a:r>
            <a:r>
              <a:rPr sz="1800" spc="-5" dirty="0"/>
              <a:t>İŞLEMLERİ</a:t>
            </a:r>
          </a:p>
        </p:txBody>
      </p:sp>
    </p:spTree>
    <p:extLst>
      <p:ext uri="{BB962C8B-B14F-4D97-AF65-F5344CB8AC3E}">
        <p14:creationId xmlns:p14="http://schemas.microsoft.com/office/powerpoint/2010/main" val="3789073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12531</TotalTime>
  <Words>393</Words>
  <Application>Microsoft Office PowerPoint</Application>
  <PresentationFormat>Ekran Gösterisi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Carlito</vt:lpstr>
      <vt:lpstr>ekonomi</vt:lpstr>
      <vt:lpstr>1_Rics</vt:lpstr>
      <vt:lpstr>h.t.</vt:lpstr>
      <vt:lpstr>10. HAFTA  PROJE MALİYET YÖNETİMİ</vt:lpstr>
      <vt:lpstr>KAMU İHALE İŞLEMLERİ</vt:lpstr>
      <vt:lpstr>KAMU İHALE İŞLEMLERİ</vt:lpstr>
      <vt:lpstr>KAMU İHALE İŞLEMLERİ</vt:lpstr>
      <vt:lpstr>KAMU İHALE İŞLEMLERİ</vt:lpstr>
      <vt:lpstr>KAMU İHALE İŞLEMLERİ</vt:lpstr>
      <vt:lpstr>KAMU İHALE İŞLEMLERİ</vt:lpstr>
      <vt:lpstr>KAMU İHALE İŞLEMLERİ</vt:lpstr>
      <vt:lpstr>KAMU İHALE İŞLEMLERİ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820</cp:revision>
  <cp:lastPrinted>2016-10-24T07:53:35Z</cp:lastPrinted>
  <dcterms:created xsi:type="dcterms:W3CDTF">2016-09-18T09:35:24Z</dcterms:created>
  <dcterms:modified xsi:type="dcterms:W3CDTF">2020-02-28T07:01:17Z</dcterms:modified>
</cp:coreProperties>
</file>