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26"/>
  </p:notesMasterIdLst>
  <p:sldIdLst>
    <p:sldId id="256" r:id="rId3"/>
    <p:sldId id="257" r:id="rId4"/>
    <p:sldId id="269" r:id="rId5"/>
    <p:sldId id="259" r:id="rId6"/>
    <p:sldId id="261" r:id="rId7"/>
    <p:sldId id="260" r:id="rId8"/>
    <p:sldId id="263" r:id="rId9"/>
    <p:sldId id="262" r:id="rId10"/>
    <p:sldId id="264" r:id="rId11"/>
    <p:sldId id="266" r:id="rId12"/>
    <p:sldId id="270" r:id="rId13"/>
    <p:sldId id="272" r:id="rId14"/>
    <p:sldId id="267" r:id="rId15"/>
    <p:sldId id="271" r:id="rId16"/>
    <p:sldId id="273" r:id="rId17"/>
    <p:sldId id="274" r:id="rId18"/>
    <p:sldId id="279" r:id="rId19"/>
    <p:sldId id="276" r:id="rId20"/>
    <p:sldId id="280" r:id="rId21"/>
    <p:sldId id="277" r:id="rId22"/>
    <p:sldId id="281" r:id="rId23"/>
    <p:sldId id="282" r:id="rId24"/>
    <p:sldId id="275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BF46-4EAB-446C-8813-DD49FD48A9C5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2819C-725E-4B51-9A2A-3E95F10970E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819C-725E-4B51-9A2A-3E95F10970E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819C-725E-4B51-9A2A-3E95F10970E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2819C-725E-4B51-9A2A-3E95F10970E9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</p:grpSp>
      </p:grpSp>
      <p:sp>
        <p:nvSpPr>
          <p:cNvPr id="22543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22543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Başlık, Metin Üzerind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2197-849A-4BAC-8BA0-E6C05190CE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65D8E-AD31-4F54-B95C-F974819B9F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4258-DE65-4F8B-B9F0-4EA6442F1E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1FD3-1C2E-4EDF-8A5C-03290F48D5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ED83-9442-4CF1-ACB0-3CD2F17E4F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CB52-D508-4770-8A53-6D37B25B04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761C-F4A5-4B01-8B37-35DC883A67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C0DC-8C4C-49A6-89D6-2C07AC2B24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A4C6-D52C-4ACB-9E28-58C60B58AE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7B95-F113-4FCD-86C8-E48C624A8D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A98C-1F04-4512-95CC-8F3A5AED01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AB184-F36C-438D-8E07-507EAFB810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242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242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2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3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  <p:sp>
            <p:nvSpPr>
              <p:cNvPr id="2244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>
                  <a:latin typeface="+mn-lt"/>
                </a:endParaRPr>
              </a:p>
            </p:txBody>
          </p:sp>
        </p:grpSp>
      </p:grpSp>
      <p:sp>
        <p:nvSpPr>
          <p:cNvPr id="22440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2441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fld id="{67E2ABBE-735E-451C-AB85-18AAFB038A91}" type="datetimeFigureOut">
              <a:rPr lang="tr-TR" smtClean="0"/>
              <a:pPr/>
              <a:t>18.10.2011</a:t>
            </a:fld>
            <a:endParaRPr lang="tr-TR"/>
          </a:p>
        </p:txBody>
      </p:sp>
      <p:sp>
        <p:nvSpPr>
          <p:cNvPr id="22441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441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fld id="{F7FF526D-1F57-46F5-95E2-5F16E26AC0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441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2F990E1-E239-46DE-92E3-E80911CD5D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NİZ BİO DERS NOTU\narwhalDM0509_800x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265" y="0"/>
            <a:ext cx="9221265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 sz="quarter"/>
          </p:nvPr>
        </p:nvSpPr>
        <p:spPr>
          <a:xfrm>
            <a:off x="357158" y="3357562"/>
            <a:ext cx="7772400" cy="1470025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DENİZ BİYOLOJİSİ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sz="quarter" idx="1"/>
          </p:nvPr>
        </p:nvSpPr>
        <p:spPr>
          <a:xfrm>
            <a:off x="1214414" y="5105400"/>
            <a:ext cx="6400800" cy="1752600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Prof. Dr. Ahmet ALTINDAĞ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Ankara Üniversitesi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Hidrobiyoloji ABD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tr-TR" b="1" dirty="0"/>
              <a:t>MAKROBENTİK FORMLAR: </a:t>
            </a:r>
            <a:r>
              <a:rPr lang="tr-TR" dirty="0" smtClean="0"/>
              <a:t>Göz </a:t>
            </a:r>
            <a:r>
              <a:rPr lang="tr-TR" dirty="0"/>
              <a:t>açıklığı 2 mm olan eleğin üzerinde kalan 2 mm den büyük </a:t>
            </a:r>
            <a:r>
              <a:rPr lang="tr-TR" dirty="0" err="1" smtClean="0"/>
              <a:t>oganizmaların</a:t>
            </a:r>
            <a:r>
              <a:rPr lang="tr-TR" dirty="0" smtClean="0"/>
              <a:t> </a:t>
            </a:r>
            <a:r>
              <a:rPr lang="tr-TR" dirty="0"/>
              <a:t>oluşturduğu topluluğa denir. </a:t>
            </a:r>
            <a:r>
              <a:rPr lang="tr-TR" dirty="0" smtClean="0"/>
              <a:t>Boyları </a:t>
            </a:r>
            <a:r>
              <a:rPr lang="tr-TR" dirty="0"/>
              <a:t>2-25 mm arasında değişen formlar </a:t>
            </a:r>
            <a:r>
              <a:rPr lang="tr-TR" dirty="0" err="1"/>
              <a:t>Megabentozu</a:t>
            </a:r>
            <a:r>
              <a:rPr lang="tr-TR" dirty="0"/>
              <a:t>, 25 mm üzerinde olanlarda </a:t>
            </a:r>
            <a:r>
              <a:rPr lang="tr-TR" dirty="0" err="1"/>
              <a:t>Megistobentozu</a:t>
            </a:r>
            <a:r>
              <a:rPr lang="tr-TR" dirty="0"/>
              <a:t> oluşturur. </a:t>
            </a:r>
            <a:r>
              <a:rPr lang="tr-TR" dirty="0" err="1"/>
              <a:t>Makrobentoz'u</a:t>
            </a:r>
            <a:r>
              <a:rPr lang="tr-TR" dirty="0"/>
              <a:t> Algler, Deniz </a:t>
            </a:r>
            <a:r>
              <a:rPr lang="tr-TR" dirty="0" err="1" smtClean="0"/>
              <a:t>fanerogamları</a:t>
            </a:r>
            <a:r>
              <a:rPr lang="tr-TR" dirty="0"/>
              <a:t>, </a:t>
            </a:r>
            <a:r>
              <a:rPr lang="tr-TR" dirty="0" err="1"/>
              <a:t>Porifera</a:t>
            </a:r>
            <a:r>
              <a:rPr lang="tr-TR" dirty="0"/>
              <a:t>, </a:t>
            </a:r>
            <a:r>
              <a:rPr lang="tr-TR" dirty="0" err="1"/>
              <a:t>Coelenterata</a:t>
            </a:r>
            <a:r>
              <a:rPr lang="tr-TR" dirty="0"/>
              <a:t>, </a:t>
            </a:r>
            <a:r>
              <a:rPr lang="tr-TR" dirty="0" err="1"/>
              <a:t>Platyhelminthes</a:t>
            </a:r>
            <a:r>
              <a:rPr lang="tr-TR" dirty="0"/>
              <a:t>, </a:t>
            </a:r>
            <a:r>
              <a:rPr lang="tr-TR" dirty="0" err="1"/>
              <a:t>Bryozoa</a:t>
            </a:r>
            <a:r>
              <a:rPr lang="tr-TR" dirty="0"/>
              <a:t>, </a:t>
            </a:r>
            <a:r>
              <a:rPr lang="tr-TR" dirty="0" err="1"/>
              <a:t>Mollusca</a:t>
            </a:r>
            <a:r>
              <a:rPr lang="tr-TR" dirty="0"/>
              <a:t>, </a:t>
            </a:r>
            <a:r>
              <a:rPr lang="tr-TR" dirty="0" err="1"/>
              <a:t>Annelida</a:t>
            </a:r>
            <a:r>
              <a:rPr lang="tr-TR" dirty="0"/>
              <a:t>, </a:t>
            </a:r>
            <a:r>
              <a:rPr lang="tr-TR" dirty="0" err="1"/>
              <a:t>Arthropoda</a:t>
            </a:r>
            <a:r>
              <a:rPr lang="tr-TR" dirty="0"/>
              <a:t>, </a:t>
            </a:r>
            <a:r>
              <a:rPr lang="tr-TR" dirty="0" err="1"/>
              <a:t>Echinodermata</a:t>
            </a:r>
            <a:r>
              <a:rPr lang="tr-TR" dirty="0"/>
              <a:t>, </a:t>
            </a:r>
            <a:r>
              <a:rPr lang="tr-TR" dirty="0" err="1" smtClean="0"/>
              <a:t>Chordata</a:t>
            </a:r>
            <a:r>
              <a:rPr lang="tr-TR" dirty="0" smtClean="0"/>
              <a:t> </a:t>
            </a:r>
            <a:r>
              <a:rPr lang="tr-TR" dirty="0"/>
              <a:t>oluşturur.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ENİZ BİO DERS NOTU\bivalvia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3143880" cy="3540633"/>
          </a:xfrm>
          <a:prstGeom prst="rect">
            <a:avLst/>
          </a:prstGeom>
          <a:noFill/>
        </p:spPr>
      </p:pic>
      <p:pic>
        <p:nvPicPr>
          <p:cNvPr id="9219" name="Picture 3" descr="E:\DENİZ BİO DERS NOTU\LimaScab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3619497" cy="2716752"/>
          </a:xfrm>
          <a:prstGeom prst="rect">
            <a:avLst/>
          </a:prstGeom>
          <a:noFill/>
        </p:spPr>
      </p:pic>
      <p:pic>
        <p:nvPicPr>
          <p:cNvPr id="9220" name="Picture 4" descr="E:\DENİZ BİO DERS NOTU\JJ_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496"/>
            <a:ext cx="3238496" cy="3448999"/>
          </a:xfrm>
          <a:prstGeom prst="rect">
            <a:avLst/>
          </a:prstGeom>
          <a:noFill/>
        </p:spPr>
      </p:pic>
      <p:pic>
        <p:nvPicPr>
          <p:cNvPr id="9221" name="Picture 5" descr="E:\DENİZ BİO DERS NOTU\green-sea-anem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14752"/>
            <a:ext cx="3357586" cy="251819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643306" y="6357958"/>
            <a:ext cx="222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Bivalvialar</a:t>
            </a:r>
            <a:r>
              <a:rPr lang="tr-TR" dirty="0" smtClean="0"/>
              <a:t>,  Anemon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ENİZ BİO DERS NOTU\Holothuria-hil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285728"/>
            <a:ext cx="3238523" cy="2428892"/>
          </a:xfrm>
          <a:prstGeom prst="rect">
            <a:avLst/>
          </a:prstGeom>
          <a:noFill/>
        </p:spPr>
      </p:pic>
      <p:pic>
        <p:nvPicPr>
          <p:cNvPr id="11267" name="Picture 3" descr="E:\DENİZ BİO DERS NOTU\holothuro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290"/>
            <a:ext cx="3378177" cy="2533633"/>
          </a:xfrm>
          <a:prstGeom prst="rect">
            <a:avLst/>
          </a:prstGeom>
          <a:noFill/>
        </p:spPr>
      </p:pic>
      <p:pic>
        <p:nvPicPr>
          <p:cNvPr id="11268" name="Picture 4" descr="E:\DENİZ BİO DERS NOTU\123karav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83" y="2786059"/>
            <a:ext cx="4667282" cy="3500462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0" y="6357958"/>
            <a:ext cx="935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Deniz hıyarları(</a:t>
            </a:r>
            <a:r>
              <a:rPr lang="tr-TR" dirty="0" err="1" smtClean="0"/>
              <a:t>Holothuroidea</a:t>
            </a:r>
            <a:r>
              <a:rPr lang="tr-TR" dirty="0" smtClean="0"/>
              <a:t>), </a:t>
            </a:r>
            <a:r>
              <a:rPr lang="tr-TR" dirty="0" err="1" smtClean="0"/>
              <a:t>Karavida</a:t>
            </a:r>
            <a:r>
              <a:rPr lang="tr-TR" dirty="0" smtClean="0"/>
              <a:t> (</a:t>
            </a:r>
            <a:r>
              <a:rPr lang="tr-TR" i="1" dirty="0" err="1" smtClean="0"/>
              <a:t>Scyllarides</a:t>
            </a:r>
            <a:r>
              <a:rPr lang="tr-TR" i="1" dirty="0" smtClean="0"/>
              <a:t> </a:t>
            </a:r>
            <a:r>
              <a:rPr lang="tr-TR" i="1" dirty="0" err="1" smtClean="0"/>
              <a:t>latus</a:t>
            </a:r>
            <a:r>
              <a:rPr lang="tr-TR" dirty="0" smtClean="0"/>
              <a:t>), Deniz Salyangozu (</a:t>
            </a:r>
            <a:r>
              <a:rPr lang="tr-TR" i="1" dirty="0" err="1" smtClean="0"/>
              <a:t>Murex</a:t>
            </a:r>
            <a:r>
              <a:rPr lang="tr-TR" dirty="0" smtClean="0"/>
              <a:t> </a:t>
            </a:r>
            <a:r>
              <a:rPr lang="tr-TR" dirty="0" err="1" smtClean="0"/>
              <a:t>sp</a:t>
            </a:r>
            <a:r>
              <a:rPr lang="tr-TR" dirty="0" smtClean="0"/>
              <a:t>.) </a:t>
            </a:r>
            <a:endParaRPr lang="tr-TR" dirty="0"/>
          </a:p>
        </p:txBody>
      </p:sp>
      <p:pic>
        <p:nvPicPr>
          <p:cNvPr id="6146" name="Picture 2" descr="http://www.starfish.ch/Fotos/molluscs-Weichtiere/shells-Schnecken/Murex-tribulu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92893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ENİZ BİO DERS NOTU\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052666" cy="6000792"/>
          </a:xfrm>
          <a:prstGeom prst="rect">
            <a:avLst/>
          </a:prstGeom>
          <a:noFill/>
        </p:spPr>
      </p:pic>
      <p:pic>
        <p:nvPicPr>
          <p:cNvPr id="8195" name="Picture 3" descr="E:\DENİZ BİO DERS NOTU\fish-p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66"/>
            <a:ext cx="3143272" cy="1931542"/>
          </a:xfrm>
          <a:prstGeom prst="rect">
            <a:avLst/>
          </a:prstGeom>
          <a:noFill/>
        </p:spPr>
      </p:pic>
      <p:pic>
        <p:nvPicPr>
          <p:cNvPr id="8196" name="Picture 4" descr="E:\DENİZ BİO DERS NOTU\scmaxu2kalkan1gy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85992"/>
            <a:ext cx="3143272" cy="2090987"/>
          </a:xfrm>
          <a:prstGeom prst="rect">
            <a:avLst/>
          </a:prstGeom>
          <a:noFill/>
        </p:spPr>
      </p:pic>
      <p:pic>
        <p:nvPicPr>
          <p:cNvPr id="5" name="Picture 5" descr="E:\DENİZ BİO DERS NOTU\Dactylopterus%20volitan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429132"/>
            <a:ext cx="3143272" cy="1931387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0" y="6357958"/>
            <a:ext cx="909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Trakonya</a:t>
            </a:r>
            <a:r>
              <a:rPr lang="tr-TR" dirty="0" smtClean="0"/>
              <a:t> (</a:t>
            </a:r>
            <a:r>
              <a:rPr lang="tr-TR" i="1" dirty="0" err="1" smtClean="0"/>
              <a:t>Trachinus</a:t>
            </a:r>
            <a:r>
              <a:rPr lang="tr-TR" i="1" dirty="0" smtClean="0"/>
              <a:t> </a:t>
            </a:r>
            <a:r>
              <a:rPr lang="tr-TR" i="1" dirty="0" err="1" smtClean="0"/>
              <a:t>draco</a:t>
            </a:r>
            <a:r>
              <a:rPr lang="tr-TR" dirty="0" smtClean="0"/>
              <a:t>), Kalkan (</a:t>
            </a:r>
            <a:r>
              <a:rPr lang="tr-TR" i="1" dirty="0" err="1" smtClean="0"/>
              <a:t>Psetta</a:t>
            </a:r>
            <a:r>
              <a:rPr lang="tr-TR" dirty="0" smtClean="0"/>
              <a:t> </a:t>
            </a:r>
            <a:r>
              <a:rPr lang="tr-TR" dirty="0" err="1" smtClean="0"/>
              <a:t>sp</a:t>
            </a:r>
            <a:r>
              <a:rPr lang="tr-TR" dirty="0" smtClean="0"/>
              <a:t>.), Kırlangıç Balığı (</a:t>
            </a:r>
            <a:r>
              <a:rPr lang="tr-TR" i="1" dirty="0" err="1" smtClean="0"/>
              <a:t>Dactylopterus</a:t>
            </a:r>
            <a:r>
              <a:rPr lang="tr-TR" i="1" dirty="0" smtClean="0"/>
              <a:t> </a:t>
            </a:r>
            <a:r>
              <a:rPr lang="tr-TR" i="1" dirty="0" err="1" smtClean="0"/>
              <a:t>volitans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ENİZ BİO DERS NOTU\1113815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84662"/>
            <a:ext cx="3929090" cy="5701858"/>
          </a:xfrm>
          <a:prstGeom prst="rect">
            <a:avLst/>
          </a:prstGeom>
          <a:noFill/>
        </p:spPr>
      </p:pic>
      <p:pic>
        <p:nvPicPr>
          <p:cNvPr id="10243" name="Picture 3" descr="E:\DENİZ BİO DERS NOTU\Ursca_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1480"/>
            <a:ext cx="4681521" cy="2857520"/>
          </a:xfrm>
          <a:prstGeom prst="rect">
            <a:avLst/>
          </a:prstGeom>
          <a:noFill/>
        </p:spPr>
      </p:pic>
      <p:pic>
        <p:nvPicPr>
          <p:cNvPr id="10244" name="Picture 4" descr="E:\DENİZ BİO DERS NOTU\Uranoscopus_scab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571900" cy="237531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928794" y="635795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Göğebakan</a:t>
            </a:r>
            <a:r>
              <a:rPr lang="tr-TR" dirty="0" smtClean="0"/>
              <a:t> (</a:t>
            </a:r>
            <a:r>
              <a:rPr lang="tr-TR" i="1" dirty="0" err="1" smtClean="0"/>
              <a:t>Uranoscopus</a:t>
            </a:r>
            <a:r>
              <a:rPr lang="tr-TR" i="1" dirty="0" smtClean="0"/>
              <a:t> </a:t>
            </a:r>
            <a:r>
              <a:rPr lang="tr-TR" i="1" dirty="0" err="1" smtClean="0"/>
              <a:t>scaber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b="1" dirty="0"/>
              <a:t>MAKROBENTİK FORMLARIN BİYOEKOLOJİK ÖZELLİKLERİ</a:t>
            </a:r>
            <a:endParaRPr lang="tr-TR" dirty="0"/>
          </a:p>
          <a:p>
            <a:pPr marL="0" indent="0">
              <a:lnSpc>
                <a:spcPct val="160000"/>
              </a:lnSpc>
              <a:buNone/>
            </a:pPr>
            <a:r>
              <a:rPr lang="tr-TR" dirty="0" err="1"/>
              <a:t>Makrobentozu</a:t>
            </a:r>
            <a:r>
              <a:rPr lang="tr-TR" dirty="0"/>
              <a:t> oluşturan bitkisel ve hayvansal organizmalar çeşitli yapı ve şekillerdedir. </a:t>
            </a:r>
            <a:r>
              <a:rPr lang="tr-TR" dirty="0" err="1"/>
              <a:t>Makrobentozu</a:t>
            </a:r>
            <a:r>
              <a:rPr lang="tr-TR" dirty="0"/>
              <a:t> oluşturan organizmalar yaşantı şekillerine göre 6 bölümde incelenir</a:t>
            </a:r>
            <a:r>
              <a:rPr lang="tr-TR" dirty="0" smtClean="0"/>
              <a:t>. Bunlar;</a:t>
            </a:r>
            <a:r>
              <a:rPr lang="tr-TR" dirty="0"/>
              <a:t> 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b="1" dirty="0"/>
              <a:t>TEK BAŞINA SERBEST YAŞANTI</a:t>
            </a:r>
            <a:endParaRPr lang="tr-TR" dirty="0"/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b="1" dirty="0"/>
              <a:t>TOPLU HALDE SERBEST YAŞANTI</a:t>
            </a:r>
            <a:endParaRPr lang="tr-TR" dirty="0"/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b="1" dirty="0"/>
              <a:t>KOLONİ HALDE YAŞAMA</a:t>
            </a:r>
            <a:endParaRPr lang="tr-TR" dirty="0"/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b="1" dirty="0"/>
              <a:t>SİMBİYOTİK </a:t>
            </a:r>
            <a:r>
              <a:rPr lang="tr-TR" b="1" dirty="0" smtClean="0"/>
              <a:t>YAŞANTI</a:t>
            </a:r>
            <a:endParaRPr lang="tr-TR" dirty="0" smtClean="0"/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b="1" dirty="0" smtClean="0"/>
              <a:t>KOMMENSAL YAŞANTI</a:t>
            </a:r>
            <a:endParaRPr lang="tr-TR" dirty="0" smtClean="0"/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b="1" dirty="0" smtClean="0"/>
              <a:t>PARAZİT </a:t>
            </a:r>
            <a:r>
              <a:rPr lang="tr-TR" b="1" dirty="0"/>
              <a:t>YAŞANTI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28588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	</a:t>
            </a:r>
            <a:r>
              <a:rPr lang="tr-TR" dirty="0" err="1" smtClean="0"/>
              <a:t>Bentik</a:t>
            </a:r>
            <a:r>
              <a:rPr lang="tr-TR" dirty="0" smtClean="0"/>
              <a:t> </a:t>
            </a:r>
            <a:r>
              <a:rPr lang="tr-TR" dirty="0"/>
              <a:t>formların ayrıca </a:t>
            </a:r>
            <a:r>
              <a:rPr lang="tr-TR" dirty="0" err="1"/>
              <a:t>substratumla</a:t>
            </a:r>
            <a:r>
              <a:rPr lang="tr-TR" dirty="0"/>
              <a:t> olan ilişkileri de çok önemlidir. Bu özellikleri yönünden </a:t>
            </a:r>
            <a:r>
              <a:rPr lang="tr-TR" dirty="0" err="1"/>
              <a:t>bentik</a:t>
            </a:r>
            <a:r>
              <a:rPr lang="tr-TR" dirty="0"/>
              <a:t> formlar 7 biyolojik grupta toplanır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85720" y="1928802"/>
            <a:ext cx="37147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b="1" dirty="0" smtClean="0"/>
              <a:t>SESİL FORMLAR: </a:t>
            </a:r>
            <a:r>
              <a:rPr lang="tr-TR" dirty="0" smtClean="0"/>
              <a:t>Sert bir </a:t>
            </a:r>
            <a:r>
              <a:rPr lang="tr-TR" dirty="0" err="1" smtClean="0"/>
              <a:t>substrat</a:t>
            </a:r>
            <a:r>
              <a:rPr lang="tr-TR" dirty="0" smtClean="0"/>
              <a:t> üzerine kendilerini tespit ederek yaşayan organizmalardır.   Morfolojileri   ve   kendilerini   tespit   şekilleri   çok   değişiktir.</a:t>
            </a:r>
            <a:br>
              <a:rPr lang="tr-TR" dirty="0" smtClean="0"/>
            </a:br>
            <a:r>
              <a:rPr lang="tr-TR" dirty="0" err="1" smtClean="0"/>
              <a:t>Porifera</a:t>
            </a:r>
            <a:r>
              <a:rPr lang="tr-TR" dirty="0" smtClean="0"/>
              <a:t>, </a:t>
            </a:r>
            <a:r>
              <a:rPr lang="tr-TR" dirty="0" err="1" smtClean="0"/>
              <a:t>Pelecypoda</a:t>
            </a:r>
            <a:r>
              <a:rPr lang="tr-TR" dirty="0" smtClean="0"/>
              <a:t>, </a:t>
            </a:r>
            <a:r>
              <a:rPr lang="tr-TR" dirty="0" err="1" smtClean="0"/>
              <a:t>Bryozoa</a:t>
            </a:r>
            <a:r>
              <a:rPr lang="tr-TR" dirty="0" smtClean="0"/>
              <a:t>, </a:t>
            </a:r>
            <a:r>
              <a:rPr lang="tr-TR" dirty="0" err="1" smtClean="0"/>
              <a:t>Polychaeta</a:t>
            </a:r>
            <a:r>
              <a:rPr lang="tr-TR" dirty="0" smtClean="0"/>
              <a:t> türlerinin çoğu </a:t>
            </a:r>
            <a:r>
              <a:rPr lang="tr-TR" dirty="0" err="1" smtClean="0"/>
              <a:t>sesil</a:t>
            </a:r>
            <a:r>
              <a:rPr lang="tr-TR" dirty="0" smtClean="0"/>
              <a:t> olarak yaşar.</a:t>
            </a:r>
          </a:p>
          <a:p>
            <a:endParaRPr lang="tr-TR" dirty="0"/>
          </a:p>
        </p:txBody>
      </p:sp>
      <p:pic>
        <p:nvPicPr>
          <p:cNvPr id="2050" name="Picture 2" descr="http://www.starfish.ch/Fotos/worms-Wuermer/annelida-Ringelwurm/Sabellastarte-sp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375416" cy="4429156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5286380" y="6215082"/>
            <a:ext cx="257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Tüplü kurt (</a:t>
            </a:r>
            <a:r>
              <a:rPr lang="tr-TR" dirty="0" err="1" smtClean="0"/>
              <a:t>Polychaeta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57158" y="571480"/>
            <a:ext cx="4286280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</a:pPr>
            <a:r>
              <a:rPr lang="tr-TR" b="1" dirty="0" smtClean="0"/>
              <a:t>PİVATON FORMLAR: </a:t>
            </a:r>
            <a:r>
              <a:rPr lang="tr-TR" dirty="0" smtClean="0"/>
              <a:t>Hareketli </a:t>
            </a:r>
            <a:r>
              <a:rPr lang="tr-TR" dirty="0" err="1" smtClean="0"/>
              <a:t>substratlar</a:t>
            </a:r>
            <a:r>
              <a:rPr lang="tr-TR" dirty="0" smtClean="0"/>
              <a:t> üzerine kendilerini tespit ederek yaşayan organizmalardır. Bu organizmalar kendilerini tespit ettikleri yüzeylerinde, kopmamalarını sağlamak için bir dip kısım (kaide) içerirler. Örnek olarak birçok </a:t>
            </a:r>
            <a:r>
              <a:rPr lang="tr-TR" dirty="0" err="1" smtClean="0"/>
              <a:t>Actinaria</a:t>
            </a:r>
            <a:r>
              <a:rPr lang="tr-TR" dirty="0" smtClean="0"/>
              <a:t>,   </a:t>
            </a:r>
            <a:r>
              <a:rPr lang="tr-TR" dirty="0" err="1" smtClean="0"/>
              <a:t>Pennatularia</a:t>
            </a:r>
            <a:r>
              <a:rPr lang="tr-TR" dirty="0" smtClean="0"/>
              <a:t>   ve   bazı   </a:t>
            </a:r>
            <a:r>
              <a:rPr lang="tr-TR" dirty="0" err="1" smtClean="0"/>
              <a:t>Polychaeta</a:t>
            </a:r>
            <a:r>
              <a:rPr lang="tr-TR" dirty="0" smtClean="0"/>
              <a:t>  türleri   gösterilebilir.   Yumuşak </a:t>
            </a:r>
            <a:r>
              <a:rPr lang="tr-TR" dirty="0" err="1" smtClean="0"/>
              <a:t>substratumdaki</a:t>
            </a:r>
            <a:r>
              <a:rPr lang="tr-TR" dirty="0" smtClean="0"/>
              <a:t>, (Kum, çamur) hareketsiz formlara </a:t>
            </a:r>
            <a:r>
              <a:rPr lang="tr-TR" dirty="0" err="1" smtClean="0"/>
              <a:t>Pivaton</a:t>
            </a:r>
            <a:r>
              <a:rPr lang="tr-TR" dirty="0" smtClean="0"/>
              <a:t> form denir.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2632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Düz Ok Bağlayıcısı"/>
          <p:cNvCxnSpPr/>
          <p:nvPr/>
        </p:nvCxnSpPr>
        <p:spPr>
          <a:xfrm flipV="1">
            <a:off x="3857620" y="1714488"/>
            <a:ext cx="300039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14686"/>
            <a:ext cx="313250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Düz Ok Bağlayıcısı"/>
          <p:cNvCxnSpPr/>
          <p:nvPr/>
        </p:nvCxnSpPr>
        <p:spPr>
          <a:xfrm>
            <a:off x="4143372" y="5000636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625" y="500063"/>
            <a:ext cx="4056061" cy="600077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sz="1800" b="1" dirty="0" smtClean="0"/>
              <a:t>3. SEDENTER FORMLAR:</a:t>
            </a:r>
            <a:r>
              <a:rPr lang="tr-TR" sz="1800" dirty="0" smtClean="0"/>
              <a:t> Uygun zamanlarda, küçük mesafelerde yer değiştirme yeteneğinde olan organizmalara "</a:t>
            </a:r>
            <a:r>
              <a:rPr lang="tr-TR" sz="1800" dirty="0" err="1" smtClean="0"/>
              <a:t>sedenter</a:t>
            </a:r>
            <a:r>
              <a:rPr lang="tr-TR" sz="1800" dirty="0" smtClean="0"/>
              <a:t> form" adı verilir. Kendilerini bir yere tespit etmeden elverişli zamanlarda çok az yer değiştirebilen organizmalardır. Hem hareketli, hem sert </a:t>
            </a:r>
            <a:r>
              <a:rPr lang="tr-TR" sz="1800" dirty="0" err="1" smtClean="0"/>
              <a:t>substratlar</a:t>
            </a:r>
            <a:r>
              <a:rPr lang="tr-TR" sz="1800" dirty="0" smtClean="0"/>
              <a:t> üzerinde bulunabilirler. Bunlara örnek olarak </a:t>
            </a:r>
            <a:r>
              <a:rPr lang="tr-TR" sz="1800" dirty="0" err="1" smtClean="0"/>
              <a:t>Echinoidae</a:t>
            </a:r>
            <a:r>
              <a:rPr lang="tr-TR" sz="1800" dirty="0" smtClean="0"/>
              <a:t> ve </a:t>
            </a:r>
            <a:r>
              <a:rPr lang="tr-TR" sz="1800" dirty="0" err="1" smtClean="0"/>
              <a:t>Gastropoda</a:t>
            </a:r>
            <a:r>
              <a:rPr lang="tr-TR" sz="1800" dirty="0" smtClean="0"/>
              <a:t> türleri verilebilir.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3290466" cy="25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6000760" y="3286124"/>
            <a:ext cx="135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Gastropoda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000760" y="628652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Echinoidae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1142984"/>
            <a:ext cx="39290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b="1" dirty="0" smtClean="0"/>
              <a:t>4. KAZICI   FORMLAR: </a:t>
            </a:r>
            <a:r>
              <a:rPr lang="tr-TR" dirty="0" smtClean="0"/>
              <a:t>  Yumuşak   </a:t>
            </a:r>
            <a:r>
              <a:rPr lang="tr-TR" dirty="0" err="1" smtClean="0"/>
              <a:t>substratları</a:t>
            </a:r>
            <a:r>
              <a:rPr lang="tr-TR" dirty="0" smtClean="0"/>
              <a:t>   kendi   olanakları   ile   kazıp yerleşebilen    formlardır.    Kazma    işlemi    gruplara    göre    değişir.     Örneğin, </a:t>
            </a:r>
            <a:r>
              <a:rPr lang="tr-TR" dirty="0" err="1" smtClean="0"/>
              <a:t>Pelecypod'Iarda</a:t>
            </a:r>
            <a:r>
              <a:rPr lang="tr-TR" dirty="0" smtClean="0"/>
              <a:t>    ayağın    şişip    gevşemesiyle,    </a:t>
            </a:r>
            <a:r>
              <a:rPr lang="tr-TR" dirty="0" err="1" smtClean="0"/>
              <a:t>Polychaet'lerde</a:t>
            </a:r>
            <a:r>
              <a:rPr lang="tr-TR" dirty="0" smtClean="0"/>
              <a:t>,    </a:t>
            </a:r>
            <a:r>
              <a:rPr lang="tr-TR" dirty="0" err="1" smtClean="0"/>
              <a:t>Parapod</a:t>
            </a:r>
            <a:r>
              <a:rPr lang="tr-TR" dirty="0" smtClean="0"/>
              <a:t>' </a:t>
            </a:r>
            <a:r>
              <a:rPr lang="tr-TR" dirty="0" err="1" smtClean="0"/>
              <a:t>larla</a:t>
            </a:r>
            <a:r>
              <a:rPr lang="tr-TR" dirty="0" smtClean="0"/>
              <a:t> </a:t>
            </a:r>
            <a:r>
              <a:rPr lang="tr-TR" dirty="0" err="1" smtClean="0"/>
              <a:t>Crustacea'lerde</a:t>
            </a:r>
            <a:r>
              <a:rPr lang="tr-TR" dirty="0" smtClean="0"/>
              <a:t> göğüs ayaklarıyla sağlanır.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2952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000760" y="5072074"/>
            <a:ext cx="113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Parapoda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BENTİK BÖLGENİN CANLI TOPLULUKLARI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	</a:t>
            </a:r>
            <a:r>
              <a:rPr lang="tr-TR" dirty="0" err="1" smtClean="0"/>
              <a:t>Bentik</a:t>
            </a:r>
            <a:r>
              <a:rPr lang="tr-TR" dirty="0" smtClean="0"/>
              <a:t> </a:t>
            </a:r>
            <a:r>
              <a:rPr lang="tr-TR" dirty="0"/>
              <a:t>bölgede bulunan Flora ve Fauna'nın oluşturduğu topluluğa genel olarak </a:t>
            </a:r>
            <a:r>
              <a:rPr lang="tr-TR" b="1" dirty="0"/>
              <a:t>BENTOZ </a:t>
            </a:r>
            <a:r>
              <a:rPr lang="tr-TR" dirty="0"/>
              <a:t>denir. </a:t>
            </a:r>
            <a:endParaRPr lang="tr-T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	</a:t>
            </a:r>
            <a:r>
              <a:rPr lang="tr-TR" dirty="0" smtClean="0"/>
              <a:t>Denizlerde </a:t>
            </a:r>
            <a:r>
              <a:rPr lang="tr-TR" dirty="0" err="1"/>
              <a:t>Fitobentozu</a:t>
            </a:r>
            <a:r>
              <a:rPr lang="tr-TR" dirty="0"/>
              <a:t> dipte yaşayan alglerle bazı </a:t>
            </a:r>
            <a:r>
              <a:rPr lang="tr-TR" dirty="0" err="1"/>
              <a:t>Phaenorogam'lar</a:t>
            </a:r>
            <a:r>
              <a:rPr lang="tr-TR" dirty="0"/>
              <a:t> oluşturmaktadır. </a:t>
            </a:r>
            <a:r>
              <a:rPr lang="tr-TR" dirty="0" err="1"/>
              <a:t>Zoobentozu</a:t>
            </a:r>
            <a:r>
              <a:rPr lang="tr-TR" dirty="0"/>
              <a:t> ise zeminde yaşayan tüm fauna oluşturur. </a:t>
            </a:r>
            <a:endParaRPr lang="tr-T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dirty="0"/>
              <a:t>	</a:t>
            </a:r>
            <a:r>
              <a:rPr lang="tr-TR" dirty="0" err="1" smtClean="0"/>
              <a:t>Bentik</a:t>
            </a:r>
            <a:r>
              <a:rPr lang="tr-TR" dirty="0" smtClean="0"/>
              <a:t> </a:t>
            </a:r>
            <a:r>
              <a:rPr lang="tr-TR" dirty="0"/>
              <a:t>formlar </a:t>
            </a:r>
            <a:r>
              <a:rPr lang="tr-TR" dirty="0" smtClean="0"/>
              <a:t>boyları </a:t>
            </a:r>
            <a:r>
              <a:rPr lang="tr-TR" dirty="0"/>
              <a:t>yönünden de</a:t>
            </a:r>
            <a:r>
              <a:rPr lang="tr-TR" dirty="0" smtClean="0"/>
              <a:t>;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b="1" dirty="0" err="1" smtClean="0"/>
              <a:t>Mikrobentoz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b="1" dirty="0" err="1" smtClean="0"/>
              <a:t>Meiobentoz</a:t>
            </a:r>
            <a:endParaRPr lang="tr-TR" dirty="0"/>
          </a:p>
          <a:p>
            <a:pPr>
              <a:lnSpc>
                <a:spcPct val="170000"/>
              </a:lnSpc>
            </a:pPr>
            <a:r>
              <a:rPr lang="tr-TR" b="1" dirty="0" err="1" smtClean="0"/>
              <a:t>Makrobentoz</a:t>
            </a:r>
            <a:r>
              <a:rPr lang="tr-TR" b="1" dirty="0" smtClean="0"/>
              <a:t> </a:t>
            </a:r>
            <a:r>
              <a:rPr lang="tr-TR" dirty="0" smtClean="0"/>
              <a:t>olmak </a:t>
            </a:r>
            <a:r>
              <a:rPr lang="tr-TR" dirty="0"/>
              <a:t>üzere 3 gruba ayrılır.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307183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sz="1800" b="1" dirty="0" smtClean="0"/>
              <a:t>5.   DELİCİ FORMLAR:</a:t>
            </a:r>
            <a:r>
              <a:rPr lang="tr-TR" sz="1800" dirty="0" smtClean="0"/>
              <a:t> Bunlarda bir çeşit kazıcı formdur, ancak bunlar sadece sert </a:t>
            </a:r>
            <a:r>
              <a:rPr lang="tr-TR" sz="1800" dirty="0" err="1" smtClean="0"/>
              <a:t>substratlarda</a:t>
            </a:r>
            <a:r>
              <a:rPr lang="tr-TR" sz="1800" dirty="0" smtClean="0"/>
              <a:t> bulunurlar. Kendi içlerinde kaya deliciler ve odun deliciler olmak üzere 2'ye ayrılırlar. Kaya deliciler delme işini mekaniksel veya kimyasal olarak yapabilir. Bunlara örnek olarak, </a:t>
            </a:r>
            <a:r>
              <a:rPr lang="tr-TR" sz="1800" dirty="0" err="1" smtClean="0"/>
              <a:t>Pelecypod'lardan</a:t>
            </a:r>
            <a:r>
              <a:rPr lang="tr-TR" sz="1800" dirty="0" smtClean="0"/>
              <a:t> </a:t>
            </a:r>
            <a:r>
              <a:rPr lang="tr-TR" sz="1800" i="1" dirty="0" err="1" smtClean="0"/>
              <a:t>Patricola</a:t>
            </a:r>
            <a:r>
              <a:rPr lang="tr-TR" sz="1800" i="1" dirty="0" smtClean="0"/>
              <a:t>, </a:t>
            </a:r>
            <a:r>
              <a:rPr lang="tr-TR" sz="1800" i="1" dirty="0" err="1" smtClean="0"/>
              <a:t>Lithophaga</a:t>
            </a:r>
            <a:r>
              <a:rPr lang="tr-TR" sz="1800" i="1" dirty="0" smtClean="0"/>
              <a:t>, </a:t>
            </a:r>
            <a:r>
              <a:rPr lang="tr-TR" sz="1800" i="1" dirty="0" err="1" smtClean="0"/>
              <a:t>Pholas</a:t>
            </a:r>
            <a:r>
              <a:rPr lang="tr-TR" sz="1800" i="1" dirty="0" smtClean="0"/>
              <a:t> </a:t>
            </a:r>
            <a:r>
              <a:rPr lang="tr-TR" sz="1800" dirty="0" smtClean="0"/>
              <a:t>cinslerine ait türler; </a:t>
            </a:r>
            <a:r>
              <a:rPr lang="tr-TR" sz="1800" dirty="0" err="1" smtClean="0"/>
              <a:t>Polychaeta'dan</a:t>
            </a:r>
            <a:r>
              <a:rPr lang="tr-TR" sz="1800" dirty="0" smtClean="0"/>
              <a:t> </a:t>
            </a:r>
            <a:r>
              <a:rPr lang="tr-TR" sz="1800" i="1" dirty="0" err="1" smtClean="0"/>
              <a:t>Polydora</a:t>
            </a:r>
            <a:r>
              <a:rPr lang="tr-TR" sz="1800" i="1" dirty="0" smtClean="0"/>
              <a:t> </a:t>
            </a:r>
            <a:r>
              <a:rPr lang="tr-TR" sz="1800" dirty="0" smtClean="0"/>
              <a:t>türleri vb. gösterilebilir.  Odun deliciler ise delme işini mekaniksel olarak yaparlar. Bunlara da örnek olarak </a:t>
            </a:r>
            <a:r>
              <a:rPr lang="tr-TR" sz="1800" dirty="0" err="1" smtClean="0"/>
              <a:t>Gastropod'lardan</a:t>
            </a:r>
            <a:r>
              <a:rPr lang="tr-TR" sz="1800" dirty="0" smtClean="0"/>
              <a:t> </a:t>
            </a:r>
            <a:r>
              <a:rPr lang="tr-TR" sz="1800" dirty="0" err="1" smtClean="0"/>
              <a:t>Terebinidae</a:t>
            </a:r>
            <a:r>
              <a:rPr lang="tr-TR" sz="1800" dirty="0" smtClean="0"/>
              <a:t>  familyası  türleri,  </a:t>
            </a:r>
            <a:r>
              <a:rPr lang="tr-TR" sz="1800" dirty="0" err="1" smtClean="0"/>
              <a:t>İsopod'lardan</a:t>
            </a:r>
            <a:r>
              <a:rPr lang="tr-TR" sz="1800" dirty="0" smtClean="0"/>
              <a:t> </a:t>
            </a:r>
            <a:r>
              <a:rPr lang="tr-TR" sz="1800" i="1" dirty="0" err="1" smtClean="0"/>
              <a:t>Limnoria</a:t>
            </a:r>
            <a:r>
              <a:rPr lang="tr-TR" sz="1800" i="1" dirty="0" smtClean="0"/>
              <a:t> </a:t>
            </a:r>
            <a:r>
              <a:rPr lang="tr-TR" sz="1800" dirty="0" smtClean="0"/>
              <a:t>cinsi gösterilebilir.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tr-TR" sz="1800" dirty="0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tr-TR" sz="1800" dirty="0" smtClean="0"/>
          </a:p>
          <a:p>
            <a:pPr eaLnBrk="1" hangingPunct="1">
              <a:lnSpc>
                <a:spcPct val="150000"/>
              </a:lnSpc>
              <a:defRPr/>
            </a:pPr>
            <a:endParaRPr lang="tr-T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4048133" cy="26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3569771" cy="268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857356" y="6215082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/>
              <a:t>Lithophaga</a:t>
            </a:r>
            <a:r>
              <a:rPr lang="tr-TR" dirty="0" smtClean="0"/>
              <a:t> </a:t>
            </a:r>
            <a:r>
              <a:rPr lang="tr-TR" dirty="0" err="1" smtClean="0"/>
              <a:t>sp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357950" y="6286520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/>
              <a:t>Limnoria</a:t>
            </a:r>
            <a:r>
              <a:rPr lang="tr-TR" dirty="0" smtClean="0"/>
              <a:t> </a:t>
            </a:r>
            <a:r>
              <a:rPr lang="tr-TR" dirty="0" err="1" smtClean="0"/>
              <a:t>sp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14348" y="1428736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b="1" dirty="0" smtClean="0"/>
              <a:t>6.   SERBEST FORMLAR:</a:t>
            </a:r>
            <a:r>
              <a:rPr lang="tr-TR" dirty="0" smtClean="0"/>
              <a:t> Bu formların hareket ile ilgili bir </a:t>
            </a:r>
            <a:r>
              <a:rPr lang="tr-TR" dirty="0" err="1" smtClean="0"/>
              <a:t>organelleri</a:t>
            </a:r>
            <a:r>
              <a:rPr lang="tr-TR" dirty="0" smtClean="0"/>
              <a:t> yoktur, dalga ve diğer su hareketleri ile pasif olarak yer değiştirirler. Bu hareket şekli, </a:t>
            </a:r>
            <a:r>
              <a:rPr lang="tr-TR" dirty="0" err="1" smtClean="0"/>
              <a:t>littoraldeki</a:t>
            </a:r>
            <a:r>
              <a:rPr lang="tr-TR" dirty="0" smtClean="0"/>
              <a:t> türlerden izlenebilir. Derin denizlerde ise izlenemez.</a:t>
            </a:r>
          </a:p>
        </p:txBody>
      </p:sp>
      <p:pic>
        <p:nvPicPr>
          <p:cNvPr id="1027" name="Picture 3" descr="C:\Documents and Settings\pınar\Desktop\adsız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71612"/>
            <a:ext cx="458800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14282" y="214291"/>
            <a:ext cx="8786874" cy="25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b="1" dirty="0" smtClean="0"/>
              <a:t>7.   VAJİL  (HAREKETLİ)   TÜRLER: </a:t>
            </a:r>
            <a:r>
              <a:rPr lang="tr-TR" dirty="0" smtClean="0"/>
              <a:t>  Çok  uzun  mesafelerde  yer  değiştirme olanağına  sahip  </a:t>
            </a:r>
            <a:r>
              <a:rPr lang="tr-TR" dirty="0" err="1" smtClean="0"/>
              <a:t>bentik</a:t>
            </a:r>
            <a:r>
              <a:rPr lang="tr-TR" dirty="0" smtClean="0"/>
              <a:t>  formlardır. </a:t>
            </a:r>
            <a:r>
              <a:rPr lang="tr-TR" dirty="0" err="1" smtClean="0"/>
              <a:t>Vajil</a:t>
            </a:r>
            <a:r>
              <a:rPr lang="tr-TR" dirty="0" smtClean="0"/>
              <a:t>  formlar  genellikle  </a:t>
            </a:r>
            <a:r>
              <a:rPr lang="tr-TR" dirty="0" err="1" smtClean="0"/>
              <a:t>predatör</a:t>
            </a:r>
            <a:r>
              <a:rPr lang="tr-TR" dirty="0" smtClean="0"/>
              <a:t> olarak beslenen hayvanlardır. Bunlarda av yakalama çeşitli şekillerde olabilir. Örneğin: </a:t>
            </a:r>
            <a:r>
              <a:rPr lang="tr-TR" dirty="0" err="1" smtClean="0"/>
              <a:t>Scorpaena</a:t>
            </a:r>
            <a:r>
              <a:rPr lang="tr-TR" dirty="0" smtClean="0"/>
              <a:t> türleri avlarını bir bütün olarak yutarlar, </a:t>
            </a:r>
            <a:r>
              <a:rPr lang="tr-TR" dirty="0" err="1" smtClean="0"/>
              <a:t>Solea</a:t>
            </a:r>
            <a:r>
              <a:rPr lang="tr-TR" dirty="0" smtClean="0"/>
              <a:t> türleri </a:t>
            </a:r>
            <a:r>
              <a:rPr lang="tr-TR" dirty="0" err="1" smtClean="0"/>
              <a:t>sediment</a:t>
            </a:r>
            <a:r>
              <a:rPr lang="tr-TR" dirty="0" smtClean="0"/>
              <a:t> içindeki omurgasızları toplarlar. Bunların dışında balıklar, </a:t>
            </a:r>
            <a:r>
              <a:rPr lang="tr-TR" dirty="0" err="1" smtClean="0"/>
              <a:t>Decapod</a:t>
            </a:r>
            <a:r>
              <a:rPr lang="tr-TR" dirty="0" smtClean="0"/>
              <a:t>, </a:t>
            </a:r>
            <a:r>
              <a:rPr lang="tr-TR" dirty="0" err="1" smtClean="0"/>
              <a:t>Crustacea</a:t>
            </a:r>
            <a:r>
              <a:rPr lang="tr-TR" dirty="0" smtClean="0"/>
              <a:t>, </a:t>
            </a:r>
            <a:r>
              <a:rPr lang="tr-TR" dirty="0" err="1" smtClean="0"/>
              <a:t>Cephalopoda</a:t>
            </a:r>
            <a:r>
              <a:rPr lang="tr-TR" dirty="0" smtClean="0"/>
              <a:t> ve </a:t>
            </a:r>
            <a:r>
              <a:rPr lang="tr-TR" dirty="0" err="1" smtClean="0"/>
              <a:t>Opisthobranchia</a:t>
            </a:r>
            <a:r>
              <a:rPr lang="tr-TR" dirty="0" smtClean="0"/>
              <a:t> türleri gösterilebilir.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429136" cy="33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429004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1785918" y="6215082"/>
            <a:ext cx="124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Scorpaena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215074" y="621508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Decapoda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:\DENİZ BİO DERS NOTU\Ice_m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929322" y="1071546"/>
            <a:ext cx="231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Teşekkürler…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NİZ BİO DERS NOTU\plankton-nekton-benth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42296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600" b="1" dirty="0" smtClean="0"/>
              <a:t>MİKROBENTİK </a:t>
            </a:r>
            <a:r>
              <a:rPr lang="tr-TR" sz="2600" b="1" dirty="0"/>
              <a:t>FORMLAR: </a:t>
            </a:r>
            <a:r>
              <a:rPr lang="tr-TR" sz="2600" dirty="0"/>
              <a:t>Göz açıklığı 0,1 mm olan eleğin altında toplanan, boyları 1 mm den küçük organizmaların oluşturduğu topluluğa denir. Göz açıklığı 0,01 mm olan eleğin üstünde kalanlar </a:t>
            </a:r>
            <a:r>
              <a:rPr lang="tr-TR" sz="2600" b="1" dirty="0" err="1" smtClean="0"/>
              <a:t>Nannobentoz'u</a:t>
            </a:r>
            <a:r>
              <a:rPr lang="tr-TR" sz="2600" b="1" dirty="0" smtClean="0"/>
              <a:t>, </a:t>
            </a:r>
            <a:r>
              <a:rPr lang="tr-TR" sz="2600" dirty="0" smtClean="0"/>
              <a:t>altına </a:t>
            </a:r>
            <a:r>
              <a:rPr lang="tr-TR" sz="2600" dirty="0"/>
              <a:t>geçenlerde </a:t>
            </a:r>
            <a:r>
              <a:rPr lang="tr-TR" sz="2600" b="1" dirty="0" err="1"/>
              <a:t>Hippobentoz'u</a:t>
            </a:r>
            <a:r>
              <a:rPr lang="tr-TR" sz="2600" b="1" dirty="0"/>
              <a:t> </a:t>
            </a:r>
            <a:r>
              <a:rPr lang="tr-TR" sz="2600" dirty="0"/>
              <a:t>oluşturur. </a:t>
            </a:r>
            <a:r>
              <a:rPr lang="tr-TR" sz="2600" dirty="0" err="1"/>
              <a:t>Mikrobentozun</a:t>
            </a:r>
            <a:r>
              <a:rPr lang="tr-TR" sz="2600" dirty="0"/>
              <a:t> esasını bakteriler, mavi-yeşil algler, diyatomeler ve bazı </a:t>
            </a:r>
            <a:r>
              <a:rPr lang="tr-TR" sz="2600" dirty="0" err="1"/>
              <a:t>protozoa</a:t>
            </a:r>
            <a:r>
              <a:rPr lang="tr-TR" sz="2600" dirty="0"/>
              <a:t> (</a:t>
            </a:r>
            <a:r>
              <a:rPr lang="tr-TR" sz="2600" dirty="0" err="1"/>
              <a:t>Ciliat</a:t>
            </a:r>
            <a:r>
              <a:rPr lang="tr-TR" sz="2600" dirty="0"/>
              <a:t> ve </a:t>
            </a:r>
            <a:r>
              <a:rPr lang="tr-TR" sz="2600" dirty="0" err="1"/>
              <a:t>Foraminifer</a:t>
            </a:r>
            <a:r>
              <a:rPr lang="tr-TR" sz="2600" dirty="0"/>
              <a:t>) türleri oluşturur.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DENİZ BİO DERS NOTU\untitledfo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2738440" cy="2727486"/>
          </a:xfrm>
          <a:prstGeom prst="rect">
            <a:avLst/>
          </a:prstGeom>
          <a:noFill/>
        </p:spPr>
      </p:pic>
      <p:pic>
        <p:nvPicPr>
          <p:cNvPr id="2054" name="Picture 6" descr="E:\DENİZ BİO DERS NOTU\microcl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019554" cy="5551870"/>
          </a:xfrm>
          <a:prstGeom prst="rect">
            <a:avLst/>
          </a:prstGeom>
          <a:noFill/>
        </p:spPr>
      </p:pic>
      <p:pic>
        <p:nvPicPr>
          <p:cNvPr id="2055" name="Picture 7" descr="E:\DENİZ BİO DERS NOTU\cl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14686"/>
            <a:ext cx="3253755" cy="31480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Foraminifera</a:t>
            </a:r>
            <a:r>
              <a:rPr lang="tr-TR" sz="1600" dirty="0" smtClean="0"/>
              <a:t>, Kırmızı alg (</a:t>
            </a:r>
            <a:r>
              <a:rPr lang="tr-TR" sz="1600" dirty="0" err="1" smtClean="0"/>
              <a:t>used</a:t>
            </a:r>
            <a:r>
              <a:rPr lang="tr-TR" sz="1600" dirty="0" smtClean="0"/>
              <a:t> </a:t>
            </a:r>
            <a:r>
              <a:rPr lang="tr-TR" sz="1600" dirty="0" err="1" smtClean="0"/>
              <a:t>Confocal</a:t>
            </a:r>
            <a:r>
              <a:rPr lang="tr-TR" sz="1600" dirty="0" smtClean="0"/>
              <a:t> </a:t>
            </a:r>
            <a:r>
              <a:rPr lang="tr-TR" sz="1600" dirty="0" err="1" smtClean="0"/>
              <a:t>laser</a:t>
            </a:r>
            <a:r>
              <a:rPr lang="tr-TR" sz="1600" dirty="0" smtClean="0"/>
              <a:t> </a:t>
            </a:r>
            <a:r>
              <a:rPr lang="tr-TR" sz="1600" dirty="0" err="1" smtClean="0"/>
              <a:t>scanning</a:t>
            </a:r>
            <a:r>
              <a:rPr lang="tr-TR" sz="1600" dirty="0" smtClean="0"/>
              <a:t> </a:t>
            </a:r>
            <a:r>
              <a:rPr lang="tr-TR" sz="1600" dirty="0" err="1" smtClean="0"/>
              <a:t>microscopy</a:t>
            </a:r>
            <a:r>
              <a:rPr lang="tr-TR" sz="1600" dirty="0" smtClean="0"/>
              <a:t>),  Küçük </a:t>
            </a:r>
            <a:r>
              <a:rPr lang="tr-TR" sz="1600" dirty="0" err="1" smtClean="0"/>
              <a:t>bivalvia</a:t>
            </a:r>
            <a:r>
              <a:rPr lang="tr-TR" sz="1600" dirty="0" smtClean="0"/>
              <a:t> (</a:t>
            </a:r>
            <a:r>
              <a:rPr lang="tr-TR" sz="1600" i="1" dirty="0" err="1" smtClean="0"/>
              <a:t>Arthritica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sp</a:t>
            </a:r>
            <a:r>
              <a:rPr lang="tr-TR" sz="1600" i="1" dirty="0" smtClean="0"/>
              <a:t>.</a:t>
            </a:r>
            <a:r>
              <a:rPr lang="tr-TR" sz="1600" dirty="0" smtClean="0"/>
              <a:t>) </a:t>
            </a:r>
            <a:endParaRPr lang="tr-TR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ENİZ BİO DERS NOTU\I11-30-cyano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21700" cy="5715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000496" y="6357958"/>
            <a:ext cx="162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Cyanobacteria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92922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sz="2400" b="1" dirty="0"/>
              <a:t>MEİOBENTİK FORMLAR: </a:t>
            </a:r>
            <a:r>
              <a:rPr lang="tr-TR" sz="2400" dirty="0"/>
              <a:t>Göz açıklığı </a:t>
            </a:r>
            <a:r>
              <a:rPr lang="tr-TR" sz="2400" dirty="0" smtClean="0"/>
              <a:t>0,01 </a:t>
            </a:r>
            <a:r>
              <a:rPr lang="tr-TR" sz="2400" dirty="0" smtClean="0"/>
              <a:t>mm </a:t>
            </a:r>
            <a:r>
              <a:rPr lang="tr-TR" sz="2400" dirty="0"/>
              <a:t>olan eleğin üzerinde kalan ve boyları 1-2 mm arasında değişen organizmaların oluşturduğu topluluğa denir. </a:t>
            </a:r>
            <a:r>
              <a:rPr lang="tr-TR" sz="2400" dirty="0" err="1"/>
              <a:t>Meiobentozun</a:t>
            </a:r>
            <a:r>
              <a:rPr lang="tr-TR" sz="2400" dirty="0"/>
              <a:t> büyük bir bölümünü hayvanlar oluşturur. Bu nedenle </a:t>
            </a:r>
            <a:r>
              <a:rPr lang="tr-TR" sz="2400" dirty="0" err="1"/>
              <a:t>meiofauna</a:t>
            </a:r>
            <a:r>
              <a:rPr lang="tr-TR" sz="2400" dirty="0"/>
              <a:t> teriminin eşdeğeri olarak kabul edilir. </a:t>
            </a:r>
            <a:r>
              <a:rPr lang="tr-TR" sz="2400" dirty="0" err="1"/>
              <a:t>Meibentozu</a:t>
            </a:r>
            <a:r>
              <a:rPr lang="tr-TR" sz="2400" dirty="0"/>
              <a:t>; </a:t>
            </a:r>
            <a:r>
              <a:rPr lang="tr-TR" sz="2400" dirty="0" err="1"/>
              <a:t>Protozoa</a:t>
            </a:r>
            <a:r>
              <a:rPr lang="tr-TR" sz="2400" dirty="0"/>
              <a:t>, </a:t>
            </a:r>
            <a:r>
              <a:rPr lang="tr-TR" sz="2400" dirty="0" err="1"/>
              <a:t>Coelenterata</a:t>
            </a:r>
            <a:r>
              <a:rPr lang="tr-TR" sz="2400" dirty="0"/>
              <a:t>, </a:t>
            </a:r>
            <a:r>
              <a:rPr lang="tr-TR" sz="2400" dirty="0" err="1"/>
              <a:t>Platyhelminthes</a:t>
            </a:r>
            <a:r>
              <a:rPr lang="tr-TR" sz="2400" dirty="0"/>
              <a:t>, </a:t>
            </a:r>
            <a:r>
              <a:rPr lang="tr-TR" sz="2400" dirty="0" err="1"/>
              <a:t>Nemertinea</a:t>
            </a:r>
            <a:r>
              <a:rPr lang="tr-TR" sz="2400" dirty="0"/>
              <a:t>, </a:t>
            </a:r>
            <a:r>
              <a:rPr lang="tr-TR" sz="2400" dirty="0" err="1"/>
              <a:t>Aschelminthes</a:t>
            </a:r>
            <a:r>
              <a:rPr lang="tr-TR" sz="2400" dirty="0"/>
              <a:t>, </a:t>
            </a:r>
            <a:r>
              <a:rPr lang="tr-TR" sz="2400" dirty="0" err="1"/>
              <a:t>Bryozoa</a:t>
            </a:r>
            <a:r>
              <a:rPr lang="tr-TR" sz="2400" dirty="0"/>
              <a:t>, </a:t>
            </a:r>
            <a:r>
              <a:rPr lang="tr-TR" sz="2400" dirty="0" err="1"/>
              <a:t>Mollusca</a:t>
            </a:r>
            <a:r>
              <a:rPr lang="tr-TR" sz="2400" dirty="0"/>
              <a:t>, </a:t>
            </a:r>
            <a:r>
              <a:rPr lang="tr-TR" sz="2400" dirty="0" err="1"/>
              <a:t>Annelida</a:t>
            </a:r>
            <a:r>
              <a:rPr lang="tr-TR" sz="2400" dirty="0"/>
              <a:t>, </a:t>
            </a:r>
            <a:r>
              <a:rPr lang="tr-TR" sz="2400" dirty="0" err="1"/>
              <a:t>Arthropoda'ya</a:t>
            </a:r>
            <a:r>
              <a:rPr lang="tr-TR" sz="2400" dirty="0"/>
              <a:t> ait türler oluşturur.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NİZ BİO DERS NOTU\Bryozo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69717"/>
            <a:ext cx="3643338" cy="2892650"/>
          </a:xfrm>
          <a:prstGeom prst="rect">
            <a:avLst/>
          </a:prstGeom>
          <a:noFill/>
        </p:spPr>
      </p:pic>
      <p:pic>
        <p:nvPicPr>
          <p:cNvPr id="3077" name="Picture 5" descr="E:\DENİZ BİO DERS NOTU\bryoz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42852"/>
            <a:ext cx="4679607" cy="3286124"/>
          </a:xfrm>
          <a:prstGeom prst="rect">
            <a:avLst/>
          </a:prstGeom>
          <a:noFill/>
        </p:spPr>
      </p:pic>
      <p:pic>
        <p:nvPicPr>
          <p:cNvPr id="3078" name="Picture 6" descr="E:\DENİZ BİO DERS NOTU\Polysiphonia_nigrescens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3571876"/>
            <a:ext cx="4357719" cy="2924514"/>
          </a:xfrm>
          <a:prstGeom prst="rect">
            <a:avLst/>
          </a:prstGeom>
          <a:noFill/>
        </p:spPr>
      </p:pic>
      <p:pic>
        <p:nvPicPr>
          <p:cNvPr id="3079" name="Picture 7" descr="E:\DENİZ BİO DERS NOTU\diatomf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28"/>
            <a:ext cx="3731328" cy="278605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85720" y="648866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Kırmızı alg (</a:t>
            </a:r>
            <a:r>
              <a:rPr lang="tr-TR" i="1" dirty="0" err="1" smtClean="0"/>
              <a:t>Polysiphonia</a:t>
            </a:r>
            <a:r>
              <a:rPr lang="tr-TR" i="1" dirty="0" smtClean="0"/>
              <a:t> </a:t>
            </a:r>
            <a:r>
              <a:rPr lang="tr-TR" i="1" dirty="0" err="1" smtClean="0"/>
              <a:t>nigrescens</a:t>
            </a:r>
            <a:r>
              <a:rPr lang="tr-TR" i="1" dirty="0" smtClean="0"/>
              <a:t> </a:t>
            </a:r>
            <a:r>
              <a:rPr lang="tr-TR" dirty="0" smtClean="0"/>
              <a:t>) </a:t>
            </a:r>
            <a:r>
              <a:rPr lang="tr-TR" i="1" dirty="0" smtClean="0"/>
              <a:t>                 </a:t>
            </a:r>
            <a:r>
              <a:rPr lang="tr-TR" dirty="0" smtClean="0"/>
              <a:t>Yosun Hayvancıkları (</a:t>
            </a:r>
            <a:r>
              <a:rPr lang="tr-TR" dirty="0" err="1" smtClean="0"/>
              <a:t>Bryozoa</a:t>
            </a:r>
            <a:r>
              <a:rPr lang="tr-TR" dirty="0" smtClean="0"/>
              <a:t>) </a:t>
            </a:r>
            <a:endParaRPr lang="tr-TR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NİZ BİO DERS NOTU\177nudibranch_flabellina_affinis_in_free_fall_for_hib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958549" cy="3071834"/>
          </a:xfrm>
          <a:prstGeom prst="rect">
            <a:avLst/>
          </a:prstGeom>
          <a:noFill/>
        </p:spPr>
      </p:pic>
      <p:pic>
        <p:nvPicPr>
          <p:cNvPr id="4099" name="Picture 3" descr="E:\DENİZ BİO DERS NOTU\1-Bradford-nudibra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86190"/>
            <a:ext cx="3198654" cy="2557257"/>
          </a:xfrm>
          <a:prstGeom prst="rect">
            <a:avLst/>
          </a:prstGeom>
          <a:noFill/>
        </p:spPr>
      </p:pic>
      <p:pic>
        <p:nvPicPr>
          <p:cNvPr id="4100" name="Picture 4" descr="E:\DENİZ BİO DERS NOTU\D704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0838" y="285728"/>
            <a:ext cx="4623162" cy="3071834"/>
          </a:xfrm>
          <a:prstGeom prst="rect">
            <a:avLst/>
          </a:prstGeom>
          <a:noFill/>
        </p:spPr>
      </p:pic>
      <p:pic>
        <p:nvPicPr>
          <p:cNvPr id="51202" name="Picture 2" descr="http://www.islandream.com/wakatobi/flatworm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43248"/>
            <a:ext cx="3992028" cy="2994021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1071538" y="6357958"/>
            <a:ext cx="693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Deniz tavşanları (</a:t>
            </a:r>
            <a:r>
              <a:rPr lang="tr-TR" dirty="0" err="1" smtClean="0"/>
              <a:t>Nudibranchia</a:t>
            </a:r>
            <a:r>
              <a:rPr lang="tr-TR" dirty="0" smtClean="0"/>
              <a:t>) ve Yassı solucan (</a:t>
            </a:r>
            <a:r>
              <a:rPr lang="tr-TR" dirty="0" err="1" smtClean="0"/>
              <a:t>Platyhelminthes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sula">
  <a:themeElements>
    <a:clrScheme name="Pusula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Pus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s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DENİZ BİYOLOJİSİ</Template>
  <TotalTime>523</TotalTime>
  <Words>672</Words>
  <Application>Microsoft Office PowerPoint</Application>
  <PresentationFormat>Ekran Gösterisi (4:3)</PresentationFormat>
  <Paragraphs>51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Pusula</vt:lpstr>
      <vt:lpstr>Varsayılan Tasarım</vt:lpstr>
      <vt:lpstr>DENİZ BİYOLOJİSİ</vt:lpstr>
      <vt:lpstr>BENTİK BÖLGENİN CANLI TOPLULUKLARI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Company>TURBO A.Ş.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DENİZ BİYOLOJİSİ</dc:title>
  <dc:creator>Pınar</dc:creator>
  <cp:lastModifiedBy>fenfak</cp:lastModifiedBy>
  <cp:revision>47</cp:revision>
  <dcterms:created xsi:type="dcterms:W3CDTF">2010-09-21T17:42:19Z</dcterms:created>
  <dcterms:modified xsi:type="dcterms:W3CDTF">2011-10-18T05:50:56Z</dcterms:modified>
</cp:coreProperties>
</file>