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8" r:id="rId2"/>
  </p:sldMasterIdLst>
  <p:notesMasterIdLst>
    <p:notesMasterId r:id="rId26"/>
  </p:notesMasterIdLst>
  <p:sldIdLst>
    <p:sldId id="256" r:id="rId3"/>
    <p:sldId id="257" r:id="rId4"/>
    <p:sldId id="269" r:id="rId5"/>
    <p:sldId id="259" r:id="rId6"/>
    <p:sldId id="261" r:id="rId7"/>
    <p:sldId id="260" r:id="rId8"/>
    <p:sldId id="263" r:id="rId9"/>
    <p:sldId id="262" r:id="rId10"/>
    <p:sldId id="264" r:id="rId11"/>
    <p:sldId id="266" r:id="rId12"/>
    <p:sldId id="270" r:id="rId13"/>
    <p:sldId id="272" r:id="rId14"/>
    <p:sldId id="267" r:id="rId15"/>
    <p:sldId id="271" r:id="rId16"/>
    <p:sldId id="273" r:id="rId17"/>
    <p:sldId id="274" r:id="rId18"/>
    <p:sldId id="279" r:id="rId19"/>
    <p:sldId id="276" r:id="rId20"/>
    <p:sldId id="280" r:id="rId21"/>
    <p:sldId id="277" r:id="rId22"/>
    <p:sldId id="281" r:id="rId23"/>
    <p:sldId id="282" r:id="rId24"/>
    <p:sldId id="275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4BF46-4EAB-446C-8813-DD49FD48A9C5}" type="datetimeFigureOut">
              <a:rPr lang="tr-TR" smtClean="0"/>
              <a:pPr/>
              <a:t>18.10.2011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F2819C-725E-4B51-9A2A-3E95F10970E9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F2819C-725E-4B51-9A2A-3E95F10970E9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F2819C-725E-4B51-9A2A-3E95F10970E9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F2819C-725E-4B51-9A2A-3E95F10970E9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</p:grpSp>
        <p:grpSp>
          <p:nvGrpSpPr>
            <p:cNvPr id="4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</p:grpSp>
      </p:grpSp>
      <p:sp>
        <p:nvSpPr>
          <p:cNvPr id="225433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225434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67E2ABBE-735E-451C-AB85-18AAFB038A91}" type="datetimeFigureOut">
              <a:rPr lang="tr-TR" smtClean="0"/>
              <a:pPr/>
              <a:t>18.10.2011</a:t>
            </a:fld>
            <a:endParaRPr lang="tr-TR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F7FF526D-1F57-46F5-95E2-5F16E26AC0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E2ABBE-735E-451C-AB85-18AAFB038A91}" type="datetimeFigureOut">
              <a:rPr lang="tr-TR" smtClean="0"/>
              <a:pPr/>
              <a:t>18.10.2011</a:t>
            </a:fld>
            <a:endParaRPr lang="tr-TR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FF526D-1F57-46F5-95E2-5F16E26AC0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E2ABBE-735E-451C-AB85-18AAFB038A91}" type="datetimeFigureOut">
              <a:rPr lang="tr-TR" smtClean="0"/>
              <a:pPr/>
              <a:t>18.10.2011</a:t>
            </a:fld>
            <a:endParaRPr lang="tr-TR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FF526D-1F57-46F5-95E2-5F16E26AC0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E2ABBE-735E-451C-AB85-18AAFB038A91}" type="datetimeFigureOut">
              <a:rPr lang="tr-TR" smtClean="0"/>
              <a:pPr/>
              <a:t>18.10.2011</a:t>
            </a:fld>
            <a:endParaRPr lang="tr-TR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FF526D-1F57-46F5-95E2-5F16E26AC0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194175" cy="2173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25888"/>
            <a:ext cx="4194175" cy="21732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E2ABBE-735E-451C-AB85-18AAFB038A91}" type="datetimeFigureOut">
              <a:rPr lang="tr-TR" smtClean="0"/>
              <a:pPr/>
              <a:t>18.10.2011</a:t>
            </a:fld>
            <a:endParaRPr lang="tr-TR"/>
          </a:p>
        </p:txBody>
      </p:sp>
      <p:sp>
        <p:nvSpPr>
          <p:cNvPr id="7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FF526D-1F57-46F5-95E2-5F16E26AC0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Başlık, Metin Üzerind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01625" y="1600200"/>
            <a:ext cx="4194175" cy="2173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194175" cy="2173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half" idx="3"/>
          </p:nvPr>
        </p:nvSpPr>
        <p:spPr>
          <a:xfrm>
            <a:off x="301625" y="3925888"/>
            <a:ext cx="8540750" cy="21732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E2ABBE-735E-451C-AB85-18AAFB038A91}" type="datetimeFigureOut">
              <a:rPr lang="tr-TR" smtClean="0"/>
              <a:pPr/>
              <a:t>18.10.2011</a:t>
            </a:fld>
            <a:endParaRPr lang="tr-TR"/>
          </a:p>
        </p:txBody>
      </p:sp>
      <p:sp>
        <p:nvSpPr>
          <p:cNvPr id="7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FF526D-1F57-46F5-95E2-5F16E26AC0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Başlık ve İçerik Üzerind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8540750" cy="2173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301625" y="3925888"/>
            <a:ext cx="8540750" cy="21732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E2ABBE-735E-451C-AB85-18AAFB038A91}" type="datetimeFigureOut">
              <a:rPr lang="tr-TR" smtClean="0"/>
              <a:pPr/>
              <a:t>18.10.2011</a:t>
            </a:fld>
            <a:endParaRPr lang="tr-TR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FF526D-1F57-46F5-95E2-5F16E26AC0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72197-849A-4BAC-8BA0-E6C05190CE3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65D8E-AD31-4F54-B95C-F974819B9F3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D4258-DE65-4F8B-B9F0-4EA6442F1E2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51FD3-1C2E-4EDF-8A5C-03290F48D54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E2ABBE-735E-451C-AB85-18AAFB038A91}" type="datetimeFigureOut">
              <a:rPr lang="tr-TR" smtClean="0"/>
              <a:pPr/>
              <a:t>18.10.2011</a:t>
            </a:fld>
            <a:endParaRPr lang="tr-TR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FF526D-1F57-46F5-95E2-5F16E26AC0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BED83-9442-4CF1-ACB0-3CD2F17E4F2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6CCB52-D508-4770-8A53-6D37B25B04D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A761C-F4A5-4B01-8B37-35DC883A676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5C0DC-8C4C-49A6-89D6-2C07AC2B249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EA4C6-D52C-4ACB-9E28-58C60B58AE5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A7B95-F113-4FCD-86C8-E48C624A8D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2A98C-1F04-4512-95CC-8F3A5AED013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8AB184-F36C-438D-8E07-507EAFB810A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E2ABBE-735E-451C-AB85-18AAFB038A91}" type="datetimeFigureOut">
              <a:rPr lang="tr-TR" smtClean="0"/>
              <a:pPr/>
              <a:t>18.10.2011</a:t>
            </a:fld>
            <a:endParaRPr lang="tr-TR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FF526D-1F57-46F5-95E2-5F16E26AC0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E2ABBE-735E-451C-AB85-18AAFB038A91}" type="datetimeFigureOut">
              <a:rPr lang="tr-TR" smtClean="0"/>
              <a:pPr/>
              <a:t>18.10.2011</a:t>
            </a:fld>
            <a:endParaRPr lang="tr-TR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FF526D-1F57-46F5-95E2-5F16E26AC0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E2ABBE-735E-451C-AB85-18AAFB038A91}" type="datetimeFigureOut">
              <a:rPr lang="tr-TR" smtClean="0"/>
              <a:pPr/>
              <a:t>18.10.2011</a:t>
            </a:fld>
            <a:endParaRPr lang="tr-TR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FF526D-1F57-46F5-95E2-5F16E26AC0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E2ABBE-735E-451C-AB85-18AAFB038A91}" type="datetimeFigureOut">
              <a:rPr lang="tr-TR" smtClean="0"/>
              <a:pPr/>
              <a:t>18.10.2011</a:t>
            </a:fld>
            <a:endParaRPr lang="tr-TR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FF526D-1F57-46F5-95E2-5F16E26AC0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E2ABBE-735E-451C-AB85-18AAFB038A91}" type="datetimeFigureOut">
              <a:rPr lang="tr-TR" smtClean="0"/>
              <a:pPr/>
              <a:t>18.10.2011</a:t>
            </a:fld>
            <a:endParaRPr lang="tr-TR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FF526D-1F57-46F5-95E2-5F16E26AC0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E2ABBE-735E-451C-AB85-18AAFB038A91}" type="datetimeFigureOut">
              <a:rPr lang="tr-TR" smtClean="0"/>
              <a:pPr/>
              <a:t>18.10.2011</a:t>
            </a:fld>
            <a:endParaRPr lang="tr-TR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FF526D-1F57-46F5-95E2-5F16E26AC0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E2ABBE-735E-451C-AB85-18AAFB038A91}" type="datetimeFigureOut">
              <a:rPr lang="tr-TR" smtClean="0"/>
              <a:pPr/>
              <a:t>18.10.2011</a:t>
            </a:fld>
            <a:endParaRPr lang="tr-TR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FF526D-1F57-46F5-95E2-5F16E26AC0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224260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61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62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63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64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65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66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67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68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69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70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71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72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</p:grpSp>
        <p:grpSp>
          <p:nvGrpSpPr>
            <p:cNvPr id="4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224274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75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76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77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78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79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80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81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82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83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84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85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86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87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88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89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90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91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92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93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94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95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96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97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98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299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00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01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02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03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04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05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06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07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08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09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10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11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12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13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14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15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16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17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18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19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20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21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22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23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24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25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26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27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28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29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30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31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32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33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34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35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36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37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38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39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40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41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42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43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44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45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46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47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48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49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50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51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52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53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54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55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56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57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58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59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60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61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62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63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64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65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66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67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68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69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70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71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72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73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74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75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76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77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78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79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80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81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82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83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84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85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86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87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88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89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90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91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92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93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94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95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96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97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98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399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400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401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402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403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404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405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406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407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  <p:sp>
            <p:nvSpPr>
              <p:cNvPr id="224408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tr-TR">
                  <a:latin typeface="+mn-lt"/>
                </a:endParaRPr>
              </a:p>
            </p:txBody>
          </p:sp>
        </p:grpSp>
      </p:grpSp>
      <p:sp>
        <p:nvSpPr>
          <p:cNvPr id="224409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24410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000" smtClean="0">
                <a:latin typeface="+mn-lt"/>
              </a:defRPr>
            </a:lvl1pPr>
          </a:lstStyle>
          <a:p>
            <a:fld id="{67E2ABBE-735E-451C-AB85-18AAFB038A91}" type="datetimeFigureOut">
              <a:rPr lang="tr-TR" smtClean="0"/>
              <a:pPr/>
              <a:t>18.10.2011</a:t>
            </a:fld>
            <a:endParaRPr lang="tr-TR"/>
          </a:p>
        </p:txBody>
      </p:sp>
      <p:sp>
        <p:nvSpPr>
          <p:cNvPr id="224411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 smtClean="0"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224412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smtClean="0">
                <a:latin typeface="+mn-lt"/>
              </a:defRPr>
            </a:lvl1pPr>
          </a:lstStyle>
          <a:p>
            <a:fld id="{F7FF526D-1F57-46F5-95E2-5F16E26AC04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4413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283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83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83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A2F990E1-E239-46DE-92E3-E80911CD5DA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DENİZ BİO DERS NOTU\narwhalDM0509_800x5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7265" y="0"/>
            <a:ext cx="9221265" cy="6858000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ctrTitle" sz="quarter"/>
          </p:nvPr>
        </p:nvSpPr>
        <p:spPr>
          <a:xfrm>
            <a:off x="357158" y="3357562"/>
            <a:ext cx="7772400" cy="1470025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</a:rPr>
              <a:t>DENİZ BİYOLOJİSİ</a:t>
            </a:r>
            <a:endParaRPr lang="tr-TR" sz="4000" b="1" dirty="0">
              <a:solidFill>
                <a:schemeClr val="bg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sz="quarter" idx="1"/>
          </p:nvPr>
        </p:nvSpPr>
        <p:spPr>
          <a:xfrm>
            <a:off x="1214414" y="5105400"/>
            <a:ext cx="6400800" cy="1752600"/>
          </a:xfrm>
        </p:spPr>
        <p:txBody>
          <a:bodyPr>
            <a:noAutofit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Prof. Dr. Ahmet ALTINDAĞ</a:t>
            </a:r>
          </a:p>
          <a:p>
            <a:r>
              <a:rPr lang="tr-TR" sz="2800" dirty="0" smtClean="0">
                <a:solidFill>
                  <a:schemeClr val="bg1"/>
                </a:solidFill>
              </a:rPr>
              <a:t>Ankara Üniversitesi</a:t>
            </a:r>
          </a:p>
          <a:p>
            <a:r>
              <a:rPr lang="tr-TR" sz="2800" dirty="0" smtClean="0">
                <a:solidFill>
                  <a:schemeClr val="bg1"/>
                </a:solidFill>
              </a:rPr>
              <a:t>Hidrobiyoloji ABD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tr-TR" b="1" dirty="0"/>
              <a:t>MAKROBENTİK FORMLAR: </a:t>
            </a:r>
            <a:r>
              <a:rPr lang="tr-TR" dirty="0" smtClean="0"/>
              <a:t>Göz </a:t>
            </a:r>
            <a:r>
              <a:rPr lang="tr-TR" dirty="0"/>
              <a:t>açıklığı 2 mm olan eleğin üzerinde kalan 2 mm den büyük </a:t>
            </a:r>
            <a:r>
              <a:rPr lang="tr-TR" dirty="0" err="1" smtClean="0"/>
              <a:t>oganizmaların</a:t>
            </a:r>
            <a:r>
              <a:rPr lang="tr-TR" dirty="0" smtClean="0"/>
              <a:t> </a:t>
            </a:r>
            <a:r>
              <a:rPr lang="tr-TR" dirty="0"/>
              <a:t>oluşturduğu topluluğa denir. </a:t>
            </a:r>
            <a:r>
              <a:rPr lang="tr-TR" dirty="0" smtClean="0"/>
              <a:t>Boyları </a:t>
            </a:r>
            <a:r>
              <a:rPr lang="tr-TR" dirty="0"/>
              <a:t>2-25 mm arasında değişen formlar </a:t>
            </a:r>
            <a:r>
              <a:rPr lang="tr-TR" dirty="0" err="1"/>
              <a:t>Megabentozu</a:t>
            </a:r>
            <a:r>
              <a:rPr lang="tr-TR" dirty="0"/>
              <a:t>, 25 mm üzerinde olanlarda </a:t>
            </a:r>
            <a:r>
              <a:rPr lang="tr-TR" dirty="0" err="1"/>
              <a:t>Megistobentozu</a:t>
            </a:r>
            <a:r>
              <a:rPr lang="tr-TR" dirty="0"/>
              <a:t> oluşturur. </a:t>
            </a:r>
            <a:r>
              <a:rPr lang="tr-TR" dirty="0" err="1"/>
              <a:t>Makrobentoz'u</a:t>
            </a:r>
            <a:r>
              <a:rPr lang="tr-TR" dirty="0"/>
              <a:t> Algler, Deniz </a:t>
            </a:r>
            <a:r>
              <a:rPr lang="tr-TR" dirty="0" err="1" smtClean="0"/>
              <a:t>fanerogamları</a:t>
            </a:r>
            <a:r>
              <a:rPr lang="tr-TR" dirty="0"/>
              <a:t>, </a:t>
            </a:r>
            <a:r>
              <a:rPr lang="tr-TR" dirty="0" err="1"/>
              <a:t>Porifera</a:t>
            </a:r>
            <a:r>
              <a:rPr lang="tr-TR" dirty="0"/>
              <a:t>, </a:t>
            </a:r>
            <a:r>
              <a:rPr lang="tr-TR" dirty="0" err="1"/>
              <a:t>Coelenterata</a:t>
            </a:r>
            <a:r>
              <a:rPr lang="tr-TR" dirty="0"/>
              <a:t>, </a:t>
            </a:r>
            <a:r>
              <a:rPr lang="tr-TR" dirty="0" err="1"/>
              <a:t>Platyhelminthes</a:t>
            </a:r>
            <a:r>
              <a:rPr lang="tr-TR" dirty="0"/>
              <a:t>, </a:t>
            </a:r>
            <a:r>
              <a:rPr lang="tr-TR" dirty="0" err="1"/>
              <a:t>Bryozoa</a:t>
            </a:r>
            <a:r>
              <a:rPr lang="tr-TR" dirty="0"/>
              <a:t>, </a:t>
            </a:r>
            <a:r>
              <a:rPr lang="tr-TR" dirty="0" err="1"/>
              <a:t>Mollusca</a:t>
            </a:r>
            <a:r>
              <a:rPr lang="tr-TR" dirty="0"/>
              <a:t>, </a:t>
            </a:r>
            <a:r>
              <a:rPr lang="tr-TR" dirty="0" err="1"/>
              <a:t>Annelida</a:t>
            </a:r>
            <a:r>
              <a:rPr lang="tr-TR" dirty="0"/>
              <a:t>, </a:t>
            </a:r>
            <a:r>
              <a:rPr lang="tr-TR" dirty="0" err="1"/>
              <a:t>Arthropoda</a:t>
            </a:r>
            <a:r>
              <a:rPr lang="tr-TR" dirty="0"/>
              <a:t>, </a:t>
            </a:r>
            <a:r>
              <a:rPr lang="tr-TR" dirty="0" err="1"/>
              <a:t>Echinodermata</a:t>
            </a:r>
            <a:r>
              <a:rPr lang="tr-TR" dirty="0"/>
              <a:t>, </a:t>
            </a:r>
            <a:r>
              <a:rPr lang="tr-TR" dirty="0" err="1" smtClean="0"/>
              <a:t>Chordata</a:t>
            </a:r>
            <a:r>
              <a:rPr lang="tr-TR" dirty="0" smtClean="0"/>
              <a:t> </a:t>
            </a:r>
            <a:r>
              <a:rPr lang="tr-TR" dirty="0"/>
              <a:t>oluşturur.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DENİZ BİO DERS NOTU\bivalvia0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42852"/>
            <a:ext cx="3143880" cy="3540633"/>
          </a:xfrm>
          <a:prstGeom prst="rect">
            <a:avLst/>
          </a:prstGeom>
          <a:noFill/>
        </p:spPr>
      </p:pic>
      <p:pic>
        <p:nvPicPr>
          <p:cNvPr id="9219" name="Picture 3" descr="E:\DENİZ BİO DERS NOTU\LimaScab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42852"/>
            <a:ext cx="3619497" cy="2716752"/>
          </a:xfrm>
          <a:prstGeom prst="rect">
            <a:avLst/>
          </a:prstGeom>
          <a:noFill/>
        </p:spPr>
      </p:pic>
      <p:pic>
        <p:nvPicPr>
          <p:cNvPr id="9220" name="Picture 4" descr="E:\DENİZ BİO DERS NOTU\JJ_E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2857496"/>
            <a:ext cx="3238496" cy="3448999"/>
          </a:xfrm>
          <a:prstGeom prst="rect">
            <a:avLst/>
          </a:prstGeom>
          <a:noFill/>
        </p:spPr>
      </p:pic>
      <p:pic>
        <p:nvPicPr>
          <p:cNvPr id="9221" name="Picture 5" descr="E:\DENİZ BİO DERS NOTU\green-sea-anemon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8" y="3714752"/>
            <a:ext cx="3357586" cy="2518190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3643306" y="6357958"/>
            <a:ext cx="2227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Bivalvialar</a:t>
            </a:r>
            <a:r>
              <a:rPr lang="tr-TR" dirty="0" smtClean="0"/>
              <a:t>,  Anemon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DENİZ BİO DERS NOTU\Holothuria-hill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7" y="285728"/>
            <a:ext cx="3238523" cy="2428892"/>
          </a:xfrm>
          <a:prstGeom prst="rect">
            <a:avLst/>
          </a:prstGeom>
          <a:noFill/>
        </p:spPr>
      </p:pic>
      <p:pic>
        <p:nvPicPr>
          <p:cNvPr id="11267" name="Picture 3" descr="E:\DENİZ BİO DERS NOTU\holothuroide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214290"/>
            <a:ext cx="3378177" cy="2533633"/>
          </a:xfrm>
          <a:prstGeom prst="rect">
            <a:avLst/>
          </a:prstGeom>
          <a:noFill/>
        </p:spPr>
      </p:pic>
      <p:pic>
        <p:nvPicPr>
          <p:cNvPr id="11268" name="Picture 4" descr="E:\DENİZ BİO DERS NOTU\123karavid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4783" y="2786059"/>
            <a:ext cx="4667282" cy="3500462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0" y="6357958"/>
            <a:ext cx="9358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Deniz hıyarları(</a:t>
            </a:r>
            <a:r>
              <a:rPr lang="tr-TR" dirty="0" err="1" smtClean="0"/>
              <a:t>Holothuroidea</a:t>
            </a:r>
            <a:r>
              <a:rPr lang="tr-TR" dirty="0" smtClean="0"/>
              <a:t>), </a:t>
            </a:r>
            <a:r>
              <a:rPr lang="tr-TR" dirty="0" err="1" smtClean="0"/>
              <a:t>Karavida</a:t>
            </a:r>
            <a:r>
              <a:rPr lang="tr-TR" dirty="0" smtClean="0"/>
              <a:t> (</a:t>
            </a:r>
            <a:r>
              <a:rPr lang="tr-TR" i="1" dirty="0" err="1" smtClean="0"/>
              <a:t>Scyllarides</a:t>
            </a:r>
            <a:r>
              <a:rPr lang="tr-TR" i="1" dirty="0" smtClean="0"/>
              <a:t> </a:t>
            </a:r>
            <a:r>
              <a:rPr lang="tr-TR" i="1" dirty="0" err="1" smtClean="0"/>
              <a:t>latus</a:t>
            </a:r>
            <a:r>
              <a:rPr lang="tr-TR" dirty="0" smtClean="0"/>
              <a:t>), Deniz Salyangozu (</a:t>
            </a:r>
            <a:r>
              <a:rPr lang="tr-TR" i="1" dirty="0" err="1" smtClean="0"/>
              <a:t>Murex</a:t>
            </a:r>
            <a:r>
              <a:rPr lang="tr-TR" dirty="0" smtClean="0"/>
              <a:t> </a:t>
            </a:r>
            <a:r>
              <a:rPr lang="tr-TR" dirty="0" err="1" smtClean="0"/>
              <a:t>sp</a:t>
            </a:r>
            <a:r>
              <a:rPr lang="tr-TR" dirty="0" smtClean="0"/>
              <a:t>.) </a:t>
            </a:r>
            <a:endParaRPr lang="tr-TR" dirty="0"/>
          </a:p>
        </p:txBody>
      </p:sp>
      <p:pic>
        <p:nvPicPr>
          <p:cNvPr id="6146" name="Picture 2" descr="http://www.starfish.ch/Fotos/molluscs-Weichtiere/shells-Schnecken/Murex-tribulus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2928934"/>
            <a:ext cx="3714776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DENİZ BİO DERS NOTU\6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57166"/>
            <a:ext cx="5052666" cy="6000792"/>
          </a:xfrm>
          <a:prstGeom prst="rect">
            <a:avLst/>
          </a:prstGeom>
          <a:noFill/>
        </p:spPr>
      </p:pic>
      <p:pic>
        <p:nvPicPr>
          <p:cNvPr id="8195" name="Picture 3" descr="E:\DENİZ BİO DERS NOTU\fish-pe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357166"/>
            <a:ext cx="3143272" cy="1931542"/>
          </a:xfrm>
          <a:prstGeom prst="rect">
            <a:avLst/>
          </a:prstGeom>
          <a:noFill/>
        </p:spPr>
      </p:pic>
      <p:pic>
        <p:nvPicPr>
          <p:cNvPr id="8196" name="Picture 4" descr="E:\DENİZ BİO DERS NOTU\scmaxu2kalkan1gy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2285992"/>
            <a:ext cx="3143272" cy="2090987"/>
          </a:xfrm>
          <a:prstGeom prst="rect">
            <a:avLst/>
          </a:prstGeom>
          <a:noFill/>
        </p:spPr>
      </p:pic>
      <p:pic>
        <p:nvPicPr>
          <p:cNvPr id="5" name="Picture 5" descr="E:\DENİZ BİO DERS NOTU\Dactylopterus%20volitans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4429132"/>
            <a:ext cx="3143272" cy="1931387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0" y="6357958"/>
            <a:ext cx="9098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Trakonya</a:t>
            </a:r>
            <a:r>
              <a:rPr lang="tr-TR" dirty="0" smtClean="0"/>
              <a:t> (</a:t>
            </a:r>
            <a:r>
              <a:rPr lang="tr-TR" i="1" dirty="0" err="1" smtClean="0"/>
              <a:t>Trachinus</a:t>
            </a:r>
            <a:r>
              <a:rPr lang="tr-TR" i="1" dirty="0" smtClean="0"/>
              <a:t> </a:t>
            </a:r>
            <a:r>
              <a:rPr lang="tr-TR" i="1" dirty="0" err="1" smtClean="0"/>
              <a:t>draco</a:t>
            </a:r>
            <a:r>
              <a:rPr lang="tr-TR" dirty="0" smtClean="0"/>
              <a:t>), Kalkan (</a:t>
            </a:r>
            <a:r>
              <a:rPr lang="tr-TR" i="1" dirty="0" err="1" smtClean="0"/>
              <a:t>Psetta</a:t>
            </a:r>
            <a:r>
              <a:rPr lang="tr-TR" dirty="0" smtClean="0"/>
              <a:t> </a:t>
            </a:r>
            <a:r>
              <a:rPr lang="tr-TR" dirty="0" err="1" smtClean="0"/>
              <a:t>sp</a:t>
            </a:r>
            <a:r>
              <a:rPr lang="tr-TR" dirty="0" smtClean="0"/>
              <a:t>.), Kırlangıç Balığı (</a:t>
            </a:r>
            <a:r>
              <a:rPr lang="tr-TR" i="1" dirty="0" err="1" smtClean="0"/>
              <a:t>Dactylopterus</a:t>
            </a:r>
            <a:r>
              <a:rPr lang="tr-TR" i="1" dirty="0" smtClean="0"/>
              <a:t> </a:t>
            </a:r>
            <a:r>
              <a:rPr lang="tr-TR" i="1" dirty="0" err="1" smtClean="0"/>
              <a:t>volitans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DENİZ BİO DERS NOTU\11138154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84662"/>
            <a:ext cx="3929090" cy="5701858"/>
          </a:xfrm>
          <a:prstGeom prst="rect">
            <a:avLst/>
          </a:prstGeom>
          <a:noFill/>
        </p:spPr>
      </p:pic>
      <p:pic>
        <p:nvPicPr>
          <p:cNvPr id="10243" name="Picture 3" descr="E:\DENİZ BİO DERS NOTU\Ursca_u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571480"/>
            <a:ext cx="4681521" cy="2857520"/>
          </a:xfrm>
          <a:prstGeom prst="rect">
            <a:avLst/>
          </a:prstGeom>
          <a:noFill/>
        </p:spPr>
      </p:pic>
      <p:pic>
        <p:nvPicPr>
          <p:cNvPr id="10244" name="Picture 4" descr="E:\DENİZ BİO DERS NOTU\Uranoscopus_scaber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714752"/>
            <a:ext cx="3571900" cy="2375314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1928794" y="6357958"/>
            <a:ext cx="485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err="1" smtClean="0"/>
              <a:t>Göğebakan</a:t>
            </a:r>
            <a:r>
              <a:rPr lang="tr-TR" dirty="0" smtClean="0"/>
              <a:t> (</a:t>
            </a:r>
            <a:r>
              <a:rPr lang="tr-TR" i="1" dirty="0" err="1" smtClean="0"/>
              <a:t>Uranoscopus</a:t>
            </a:r>
            <a:r>
              <a:rPr lang="tr-TR" i="1" dirty="0" smtClean="0"/>
              <a:t> </a:t>
            </a:r>
            <a:r>
              <a:rPr lang="tr-TR" i="1" dirty="0" err="1" smtClean="0"/>
              <a:t>scaber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78647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tr-TR" b="1" dirty="0"/>
              <a:t>MAKROBENTİK FORMLARIN BİYOEKOLOJİK ÖZELLİKLERİ</a:t>
            </a:r>
            <a:endParaRPr lang="tr-TR" dirty="0"/>
          </a:p>
          <a:p>
            <a:pPr marL="0" indent="0">
              <a:lnSpc>
                <a:spcPct val="160000"/>
              </a:lnSpc>
              <a:buNone/>
            </a:pPr>
            <a:r>
              <a:rPr lang="tr-TR" dirty="0" err="1"/>
              <a:t>Makrobentozu</a:t>
            </a:r>
            <a:r>
              <a:rPr lang="tr-TR" dirty="0"/>
              <a:t> oluşturan bitkisel ve hayvansal organizmalar çeşitli yapı ve şekillerdedir. </a:t>
            </a:r>
            <a:r>
              <a:rPr lang="tr-TR" dirty="0" err="1"/>
              <a:t>Makrobentozu</a:t>
            </a:r>
            <a:r>
              <a:rPr lang="tr-TR" dirty="0"/>
              <a:t> oluşturan organizmalar yaşantı şekillerine göre 6 bölümde incelenir</a:t>
            </a:r>
            <a:r>
              <a:rPr lang="tr-TR" dirty="0" smtClean="0"/>
              <a:t>. Bunlar;</a:t>
            </a:r>
            <a:r>
              <a:rPr lang="tr-TR" dirty="0"/>
              <a:t> </a:t>
            </a:r>
          </a:p>
          <a:p>
            <a:pPr marL="514350" lvl="0" indent="-514350">
              <a:lnSpc>
                <a:spcPct val="160000"/>
              </a:lnSpc>
              <a:buFont typeface="+mj-lt"/>
              <a:buAutoNum type="arabicPeriod"/>
            </a:pPr>
            <a:r>
              <a:rPr lang="tr-TR" b="1" dirty="0"/>
              <a:t>TEK BAŞINA SERBEST YAŞANTI</a:t>
            </a:r>
            <a:endParaRPr lang="tr-TR" dirty="0"/>
          </a:p>
          <a:p>
            <a:pPr marL="514350" lvl="0" indent="-514350">
              <a:lnSpc>
                <a:spcPct val="160000"/>
              </a:lnSpc>
              <a:buFont typeface="+mj-lt"/>
              <a:buAutoNum type="arabicPeriod"/>
            </a:pPr>
            <a:r>
              <a:rPr lang="tr-TR" b="1" dirty="0"/>
              <a:t>TOPLU HALDE SERBEST YAŞANTI</a:t>
            </a:r>
            <a:endParaRPr lang="tr-TR" dirty="0"/>
          </a:p>
          <a:p>
            <a:pPr marL="514350" lvl="0" indent="-514350">
              <a:lnSpc>
                <a:spcPct val="160000"/>
              </a:lnSpc>
              <a:buFont typeface="+mj-lt"/>
              <a:buAutoNum type="arabicPeriod"/>
            </a:pPr>
            <a:r>
              <a:rPr lang="tr-TR" b="1" dirty="0"/>
              <a:t>KOLONİ HALDE YAŞAMA</a:t>
            </a:r>
            <a:endParaRPr lang="tr-TR" dirty="0"/>
          </a:p>
          <a:p>
            <a:pPr marL="514350" lvl="0" indent="-514350">
              <a:lnSpc>
                <a:spcPct val="160000"/>
              </a:lnSpc>
              <a:buFont typeface="+mj-lt"/>
              <a:buAutoNum type="arabicPeriod"/>
            </a:pPr>
            <a:r>
              <a:rPr lang="tr-TR" b="1" dirty="0"/>
              <a:t>SİMBİYOTİK </a:t>
            </a:r>
            <a:r>
              <a:rPr lang="tr-TR" b="1" dirty="0" smtClean="0"/>
              <a:t>YAŞANTI</a:t>
            </a:r>
            <a:endParaRPr lang="tr-TR" dirty="0" smtClean="0"/>
          </a:p>
          <a:p>
            <a:pPr marL="514350" lvl="0" indent="-514350">
              <a:lnSpc>
                <a:spcPct val="160000"/>
              </a:lnSpc>
              <a:buFont typeface="+mj-lt"/>
              <a:buAutoNum type="arabicPeriod"/>
            </a:pPr>
            <a:r>
              <a:rPr lang="tr-TR" b="1" dirty="0" smtClean="0"/>
              <a:t>KOMMENSAL YAŞANTI</a:t>
            </a:r>
            <a:endParaRPr lang="tr-TR" dirty="0" smtClean="0"/>
          </a:p>
          <a:p>
            <a:pPr marL="514350" lvl="0" indent="-514350">
              <a:lnSpc>
                <a:spcPct val="160000"/>
              </a:lnSpc>
              <a:buFont typeface="+mj-lt"/>
              <a:buAutoNum type="arabicPeriod"/>
            </a:pPr>
            <a:r>
              <a:rPr lang="tr-TR" b="1" dirty="0" smtClean="0"/>
              <a:t>PARAZİT </a:t>
            </a:r>
            <a:r>
              <a:rPr lang="tr-TR" b="1" dirty="0"/>
              <a:t>YAŞANTI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1285884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tr-TR" dirty="0" smtClean="0"/>
              <a:t>	</a:t>
            </a:r>
            <a:r>
              <a:rPr lang="tr-TR" dirty="0" err="1" smtClean="0"/>
              <a:t>Bentik</a:t>
            </a:r>
            <a:r>
              <a:rPr lang="tr-TR" dirty="0" smtClean="0"/>
              <a:t> </a:t>
            </a:r>
            <a:r>
              <a:rPr lang="tr-TR" dirty="0"/>
              <a:t>formların ayrıca </a:t>
            </a:r>
            <a:r>
              <a:rPr lang="tr-TR" dirty="0" err="1"/>
              <a:t>substratumla</a:t>
            </a:r>
            <a:r>
              <a:rPr lang="tr-TR" dirty="0"/>
              <a:t> olan ilişkileri de çok önemlidir. Bu özellikleri yönünden </a:t>
            </a:r>
            <a:r>
              <a:rPr lang="tr-TR" dirty="0" err="1"/>
              <a:t>bentik</a:t>
            </a:r>
            <a:r>
              <a:rPr lang="tr-TR" dirty="0"/>
              <a:t> formlar 7 biyolojik grupta toplanır</a:t>
            </a:r>
            <a:r>
              <a:rPr lang="tr-TR" dirty="0" smtClean="0"/>
              <a:t>;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285720" y="1928802"/>
            <a:ext cx="371477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tr-TR" b="1" dirty="0" smtClean="0"/>
              <a:t>SESİL FORMLAR: </a:t>
            </a:r>
            <a:r>
              <a:rPr lang="tr-TR" dirty="0" smtClean="0"/>
              <a:t>Sert bir </a:t>
            </a:r>
            <a:r>
              <a:rPr lang="tr-TR" dirty="0" err="1" smtClean="0"/>
              <a:t>substrat</a:t>
            </a:r>
            <a:r>
              <a:rPr lang="tr-TR" dirty="0" smtClean="0"/>
              <a:t> üzerine kendilerini tespit ederek yaşayan organizmalardır.   Morfolojileri   ve   kendilerini   tespit   şekilleri   çok   değişiktir.</a:t>
            </a:r>
            <a:br>
              <a:rPr lang="tr-TR" dirty="0" smtClean="0"/>
            </a:br>
            <a:r>
              <a:rPr lang="tr-TR" dirty="0" err="1" smtClean="0"/>
              <a:t>Porifera</a:t>
            </a:r>
            <a:r>
              <a:rPr lang="tr-TR" dirty="0" smtClean="0"/>
              <a:t>, </a:t>
            </a:r>
            <a:r>
              <a:rPr lang="tr-TR" dirty="0" err="1" smtClean="0"/>
              <a:t>Pelecypoda</a:t>
            </a:r>
            <a:r>
              <a:rPr lang="tr-TR" dirty="0" smtClean="0"/>
              <a:t>, </a:t>
            </a:r>
            <a:r>
              <a:rPr lang="tr-TR" dirty="0" err="1" smtClean="0"/>
              <a:t>Bryozoa</a:t>
            </a:r>
            <a:r>
              <a:rPr lang="tr-TR" dirty="0" smtClean="0"/>
              <a:t>, </a:t>
            </a:r>
            <a:r>
              <a:rPr lang="tr-TR" dirty="0" err="1" smtClean="0"/>
              <a:t>Polychaeta</a:t>
            </a:r>
            <a:r>
              <a:rPr lang="tr-TR" dirty="0" smtClean="0"/>
              <a:t> türlerinin çoğu </a:t>
            </a:r>
            <a:r>
              <a:rPr lang="tr-TR" dirty="0" err="1" smtClean="0"/>
              <a:t>sesil</a:t>
            </a:r>
            <a:r>
              <a:rPr lang="tr-TR" dirty="0" smtClean="0"/>
              <a:t> olarak yaşar.</a:t>
            </a:r>
          </a:p>
          <a:p>
            <a:endParaRPr lang="tr-TR" dirty="0"/>
          </a:p>
        </p:txBody>
      </p:sp>
      <p:pic>
        <p:nvPicPr>
          <p:cNvPr id="2050" name="Picture 2" descr="http://www.starfish.ch/Fotos/worms-Wuermer/annelida-Ringelwurm/Sabellastarte-sp2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785926"/>
            <a:ext cx="3375416" cy="4429156"/>
          </a:xfrm>
          <a:prstGeom prst="rect">
            <a:avLst/>
          </a:prstGeom>
          <a:noFill/>
        </p:spPr>
      </p:pic>
      <p:sp>
        <p:nvSpPr>
          <p:cNvPr id="7" name="6 Metin kutusu"/>
          <p:cNvSpPr txBox="1"/>
          <p:nvPr/>
        </p:nvSpPr>
        <p:spPr>
          <a:xfrm>
            <a:off x="5286380" y="6215082"/>
            <a:ext cx="2570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Tüplü kurt (</a:t>
            </a:r>
            <a:r>
              <a:rPr lang="tr-TR" dirty="0" err="1" smtClean="0"/>
              <a:t>Polychaeta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357158" y="571480"/>
            <a:ext cx="4286280" cy="527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70000"/>
              </a:lnSpc>
            </a:pPr>
            <a:r>
              <a:rPr lang="tr-TR" b="1" dirty="0" smtClean="0"/>
              <a:t>PİVATON FORMLAR: </a:t>
            </a:r>
            <a:r>
              <a:rPr lang="tr-TR" dirty="0" smtClean="0"/>
              <a:t>Hareketli </a:t>
            </a:r>
            <a:r>
              <a:rPr lang="tr-TR" dirty="0" err="1" smtClean="0"/>
              <a:t>substratlar</a:t>
            </a:r>
            <a:r>
              <a:rPr lang="tr-TR" dirty="0" smtClean="0"/>
              <a:t> üzerine kendilerini tespit ederek yaşayan organizmalardır. Bu organizmalar kendilerini tespit ettikleri yüzeylerinde, kopmamalarını sağlamak için bir dip kısım (kaide) içerirler. Örnek olarak birçok </a:t>
            </a:r>
            <a:r>
              <a:rPr lang="tr-TR" dirty="0" err="1" smtClean="0"/>
              <a:t>Actinaria</a:t>
            </a:r>
            <a:r>
              <a:rPr lang="tr-TR" dirty="0" smtClean="0"/>
              <a:t>,   </a:t>
            </a:r>
            <a:r>
              <a:rPr lang="tr-TR" dirty="0" err="1" smtClean="0"/>
              <a:t>Pennatularia</a:t>
            </a:r>
            <a:r>
              <a:rPr lang="tr-TR" dirty="0" smtClean="0"/>
              <a:t>   ve   bazı   </a:t>
            </a:r>
            <a:r>
              <a:rPr lang="tr-TR" dirty="0" err="1" smtClean="0"/>
              <a:t>Polychaeta</a:t>
            </a:r>
            <a:r>
              <a:rPr lang="tr-TR" dirty="0" smtClean="0"/>
              <a:t>  türleri   gösterilebilir.   Yumuşak </a:t>
            </a:r>
            <a:r>
              <a:rPr lang="tr-TR" dirty="0" err="1" smtClean="0"/>
              <a:t>substratumdaki</a:t>
            </a:r>
            <a:r>
              <a:rPr lang="tr-TR" dirty="0" smtClean="0"/>
              <a:t>, (Kum, çamur) hareketsiz formlara </a:t>
            </a:r>
            <a:r>
              <a:rPr lang="tr-TR" dirty="0" err="1" smtClean="0"/>
              <a:t>Pivaton</a:t>
            </a:r>
            <a:r>
              <a:rPr lang="tr-TR" dirty="0" smtClean="0"/>
              <a:t> form denir.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500042"/>
            <a:ext cx="426323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7 Düz Ok Bağlayıcısı"/>
          <p:cNvCxnSpPr/>
          <p:nvPr/>
        </p:nvCxnSpPr>
        <p:spPr>
          <a:xfrm flipV="1">
            <a:off x="3857620" y="1714488"/>
            <a:ext cx="3000396" cy="285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3214686"/>
            <a:ext cx="3132503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4" name="13 Düz Ok Bağlayıcısı"/>
          <p:cNvCxnSpPr/>
          <p:nvPr/>
        </p:nvCxnSpPr>
        <p:spPr>
          <a:xfrm>
            <a:off x="4143372" y="5000636"/>
            <a:ext cx="307183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1625" y="500063"/>
            <a:ext cx="4056061" cy="6000771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Arial" charset="0"/>
              <a:buNone/>
              <a:defRPr/>
            </a:pPr>
            <a:r>
              <a:rPr lang="tr-TR" sz="1800" b="1" dirty="0" smtClean="0"/>
              <a:t>3. SEDENTER FORMLAR:</a:t>
            </a:r>
            <a:r>
              <a:rPr lang="tr-TR" sz="1800" dirty="0" smtClean="0"/>
              <a:t> Uygun zamanlarda, küçük mesafelerde yer değiştirme yeteneğinde olan organizmalara "</a:t>
            </a:r>
            <a:r>
              <a:rPr lang="tr-TR" sz="1800" dirty="0" err="1" smtClean="0"/>
              <a:t>sedenter</a:t>
            </a:r>
            <a:r>
              <a:rPr lang="tr-TR" sz="1800" dirty="0" smtClean="0"/>
              <a:t> form" adı verilir. Kendilerini bir yere tespit etmeden elverişli zamanlarda çok az yer değiştirebilen organizmalardır. Hem hareketli, hem sert </a:t>
            </a:r>
            <a:r>
              <a:rPr lang="tr-TR" sz="1800" dirty="0" err="1" smtClean="0"/>
              <a:t>substratlar</a:t>
            </a:r>
            <a:r>
              <a:rPr lang="tr-TR" sz="1800" dirty="0" smtClean="0"/>
              <a:t> üzerinde bulunabilirler. Bunlara örnek olarak </a:t>
            </a:r>
            <a:r>
              <a:rPr lang="tr-TR" sz="1800" dirty="0" err="1" smtClean="0"/>
              <a:t>Echinoidae</a:t>
            </a:r>
            <a:r>
              <a:rPr lang="tr-TR" sz="1800" dirty="0" smtClean="0"/>
              <a:t> ve </a:t>
            </a:r>
            <a:r>
              <a:rPr lang="tr-TR" sz="1800" dirty="0" err="1" smtClean="0"/>
              <a:t>Gastropoda</a:t>
            </a:r>
            <a:r>
              <a:rPr lang="tr-TR" sz="1800" dirty="0" smtClean="0"/>
              <a:t> türleri verilebilir.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7166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714752"/>
            <a:ext cx="3290466" cy="2519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6000760" y="3286124"/>
            <a:ext cx="135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Gastropoda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6000760" y="6286520"/>
            <a:ext cx="1279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Echinoidae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85720" y="1142984"/>
            <a:ext cx="392909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b="1" dirty="0" smtClean="0"/>
              <a:t>4. KAZICI   FORMLAR: </a:t>
            </a:r>
            <a:r>
              <a:rPr lang="tr-TR" dirty="0" smtClean="0"/>
              <a:t>  Yumuşak   </a:t>
            </a:r>
            <a:r>
              <a:rPr lang="tr-TR" dirty="0" err="1" smtClean="0"/>
              <a:t>substratları</a:t>
            </a:r>
            <a:r>
              <a:rPr lang="tr-TR" dirty="0" smtClean="0"/>
              <a:t>   kendi   olanakları   ile   kazıp yerleşebilen    formlardır.    Kazma    işlemi    gruplara    göre    değişir.     Örneğin, </a:t>
            </a:r>
            <a:r>
              <a:rPr lang="tr-TR" dirty="0" err="1" smtClean="0"/>
              <a:t>Pelecypod'Iarda</a:t>
            </a:r>
            <a:r>
              <a:rPr lang="tr-TR" dirty="0" smtClean="0"/>
              <a:t>    ayağın    şişip    gevşemesiyle,    </a:t>
            </a:r>
            <a:r>
              <a:rPr lang="tr-TR" dirty="0" err="1" smtClean="0"/>
              <a:t>Polychaet'lerde</a:t>
            </a:r>
            <a:r>
              <a:rPr lang="tr-TR" dirty="0" smtClean="0"/>
              <a:t>,    </a:t>
            </a:r>
            <a:r>
              <a:rPr lang="tr-TR" dirty="0" err="1" smtClean="0"/>
              <a:t>Parapod</a:t>
            </a:r>
            <a:r>
              <a:rPr lang="tr-TR" dirty="0" smtClean="0"/>
              <a:t>' </a:t>
            </a:r>
            <a:r>
              <a:rPr lang="tr-TR" dirty="0" err="1" smtClean="0"/>
              <a:t>larla</a:t>
            </a:r>
            <a:r>
              <a:rPr lang="tr-TR" dirty="0" smtClean="0"/>
              <a:t> </a:t>
            </a:r>
            <a:r>
              <a:rPr lang="tr-TR" dirty="0" err="1" smtClean="0"/>
              <a:t>Crustacea'lerde</a:t>
            </a:r>
            <a:r>
              <a:rPr lang="tr-TR" dirty="0" smtClean="0"/>
              <a:t> göğüs ayaklarıyla sağlanır.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1357298"/>
            <a:ext cx="429522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Metin kutusu"/>
          <p:cNvSpPr txBox="1"/>
          <p:nvPr/>
        </p:nvSpPr>
        <p:spPr>
          <a:xfrm>
            <a:off x="6000760" y="5072074"/>
            <a:ext cx="113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Parapoda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BENTİK BÖLGENİN CANLI TOPLULUKLARI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tr-TR" dirty="0" smtClean="0"/>
              <a:t>	</a:t>
            </a:r>
            <a:r>
              <a:rPr lang="tr-TR" dirty="0" err="1" smtClean="0"/>
              <a:t>Bentik</a:t>
            </a:r>
            <a:r>
              <a:rPr lang="tr-TR" dirty="0" smtClean="0"/>
              <a:t> </a:t>
            </a:r>
            <a:r>
              <a:rPr lang="tr-TR" dirty="0"/>
              <a:t>bölgede bulunan Flora ve Fauna'nın oluşturduğu topluluğa genel olarak </a:t>
            </a:r>
            <a:r>
              <a:rPr lang="tr-TR" b="1" dirty="0"/>
              <a:t>BENTOZ </a:t>
            </a:r>
            <a:r>
              <a:rPr lang="tr-TR" dirty="0"/>
              <a:t>denir. </a:t>
            </a:r>
            <a:endParaRPr lang="tr-TR" dirty="0" smtClean="0"/>
          </a:p>
          <a:p>
            <a:pPr marL="0" indent="0">
              <a:lnSpc>
                <a:spcPct val="170000"/>
              </a:lnSpc>
              <a:buNone/>
            </a:pPr>
            <a:r>
              <a:rPr lang="tr-TR" dirty="0"/>
              <a:t>	</a:t>
            </a:r>
            <a:r>
              <a:rPr lang="tr-TR" dirty="0" smtClean="0"/>
              <a:t>Denizlerde </a:t>
            </a:r>
            <a:r>
              <a:rPr lang="tr-TR" dirty="0" err="1"/>
              <a:t>Fitobentozu</a:t>
            </a:r>
            <a:r>
              <a:rPr lang="tr-TR" dirty="0"/>
              <a:t> dipte yaşayan alglerle bazı </a:t>
            </a:r>
            <a:r>
              <a:rPr lang="tr-TR" dirty="0" err="1"/>
              <a:t>Phaenorogam'lar</a:t>
            </a:r>
            <a:r>
              <a:rPr lang="tr-TR" dirty="0"/>
              <a:t> oluşturmaktadır. </a:t>
            </a:r>
            <a:r>
              <a:rPr lang="tr-TR" dirty="0" err="1"/>
              <a:t>Zoobentozu</a:t>
            </a:r>
            <a:r>
              <a:rPr lang="tr-TR" dirty="0"/>
              <a:t> ise zeminde yaşayan tüm fauna oluşturur. </a:t>
            </a:r>
            <a:endParaRPr lang="tr-TR" dirty="0" smtClean="0"/>
          </a:p>
          <a:p>
            <a:pPr marL="0" indent="0">
              <a:lnSpc>
                <a:spcPct val="170000"/>
              </a:lnSpc>
              <a:buNone/>
            </a:pPr>
            <a:r>
              <a:rPr lang="tr-TR" dirty="0"/>
              <a:t>	</a:t>
            </a:r>
            <a:r>
              <a:rPr lang="tr-TR" dirty="0" err="1" smtClean="0"/>
              <a:t>Bentik</a:t>
            </a:r>
            <a:r>
              <a:rPr lang="tr-TR" dirty="0" smtClean="0"/>
              <a:t> </a:t>
            </a:r>
            <a:r>
              <a:rPr lang="tr-TR" dirty="0"/>
              <a:t>formlar </a:t>
            </a:r>
            <a:r>
              <a:rPr lang="tr-TR" dirty="0" smtClean="0"/>
              <a:t>boyları </a:t>
            </a:r>
            <a:r>
              <a:rPr lang="tr-TR" dirty="0"/>
              <a:t>yönünden de</a:t>
            </a:r>
            <a:r>
              <a:rPr lang="tr-TR" dirty="0" smtClean="0"/>
              <a:t>;</a:t>
            </a:r>
            <a:endParaRPr lang="tr-TR" dirty="0"/>
          </a:p>
          <a:p>
            <a:pPr>
              <a:lnSpc>
                <a:spcPct val="170000"/>
              </a:lnSpc>
            </a:pPr>
            <a:r>
              <a:rPr lang="tr-TR" b="1" dirty="0" err="1" smtClean="0"/>
              <a:t>Mikrobentoz</a:t>
            </a:r>
            <a:endParaRPr lang="tr-TR" dirty="0"/>
          </a:p>
          <a:p>
            <a:pPr>
              <a:lnSpc>
                <a:spcPct val="170000"/>
              </a:lnSpc>
            </a:pPr>
            <a:r>
              <a:rPr lang="tr-TR" b="1" dirty="0" err="1" smtClean="0"/>
              <a:t>Meiobentoz</a:t>
            </a:r>
            <a:endParaRPr lang="tr-TR" dirty="0"/>
          </a:p>
          <a:p>
            <a:pPr>
              <a:lnSpc>
                <a:spcPct val="170000"/>
              </a:lnSpc>
            </a:pPr>
            <a:r>
              <a:rPr lang="tr-TR" b="1" dirty="0" err="1" smtClean="0"/>
              <a:t>Makrobentoz</a:t>
            </a:r>
            <a:r>
              <a:rPr lang="tr-TR" b="1" dirty="0" smtClean="0"/>
              <a:t> </a:t>
            </a:r>
            <a:r>
              <a:rPr lang="tr-TR" dirty="0" smtClean="0"/>
              <a:t>olmak </a:t>
            </a:r>
            <a:r>
              <a:rPr lang="tr-TR" dirty="0"/>
              <a:t>üzere 3 gruba ayrılır.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42852"/>
            <a:ext cx="8715436" cy="3071834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Arial" charset="0"/>
              <a:buNone/>
              <a:defRPr/>
            </a:pPr>
            <a:r>
              <a:rPr lang="tr-TR" sz="1800" b="1" dirty="0" smtClean="0"/>
              <a:t>5.   DELİCİ FORMLAR:</a:t>
            </a:r>
            <a:r>
              <a:rPr lang="tr-TR" sz="1800" dirty="0" smtClean="0"/>
              <a:t> Bunlarda bir çeşit kazıcı formdur, ancak bunlar sadece sert </a:t>
            </a:r>
            <a:r>
              <a:rPr lang="tr-TR" sz="1800" dirty="0" err="1" smtClean="0"/>
              <a:t>substratlarda</a:t>
            </a:r>
            <a:r>
              <a:rPr lang="tr-TR" sz="1800" dirty="0" smtClean="0"/>
              <a:t> bulunurlar. Kendi içlerinde kaya deliciler ve odun deliciler olmak üzere 2'ye ayrılırlar. Kaya deliciler delme işini mekaniksel veya kimyasal olarak yapabilir. Bunlara örnek olarak, </a:t>
            </a:r>
            <a:r>
              <a:rPr lang="tr-TR" sz="1800" dirty="0" err="1" smtClean="0"/>
              <a:t>Pelecypod'lardan</a:t>
            </a:r>
            <a:r>
              <a:rPr lang="tr-TR" sz="1800" dirty="0" smtClean="0"/>
              <a:t> </a:t>
            </a:r>
            <a:r>
              <a:rPr lang="tr-TR" sz="1800" i="1" dirty="0" err="1" smtClean="0"/>
              <a:t>Patricola</a:t>
            </a:r>
            <a:r>
              <a:rPr lang="tr-TR" sz="1800" i="1" dirty="0" smtClean="0"/>
              <a:t>, </a:t>
            </a:r>
            <a:r>
              <a:rPr lang="tr-TR" sz="1800" i="1" dirty="0" err="1" smtClean="0"/>
              <a:t>Lithophaga</a:t>
            </a:r>
            <a:r>
              <a:rPr lang="tr-TR" sz="1800" i="1" dirty="0" smtClean="0"/>
              <a:t>, </a:t>
            </a:r>
            <a:r>
              <a:rPr lang="tr-TR" sz="1800" i="1" dirty="0" err="1" smtClean="0"/>
              <a:t>Pholas</a:t>
            </a:r>
            <a:r>
              <a:rPr lang="tr-TR" sz="1800" i="1" dirty="0" smtClean="0"/>
              <a:t> </a:t>
            </a:r>
            <a:r>
              <a:rPr lang="tr-TR" sz="1800" dirty="0" smtClean="0"/>
              <a:t>cinslerine ait türler; </a:t>
            </a:r>
            <a:r>
              <a:rPr lang="tr-TR" sz="1800" dirty="0" err="1" smtClean="0"/>
              <a:t>Polychaeta'dan</a:t>
            </a:r>
            <a:r>
              <a:rPr lang="tr-TR" sz="1800" dirty="0" smtClean="0"/>
              <a:t> </a:t>
            </a:r>
            <a:r>
              <a:rPr lang="tr-TR" sz="1800" i="1" dirty="0" err="1" smtClean="0"/>
              <a:t>Polydora</a:t>
            </a:r>
            <a:r>
              <a:rPr lang="tr-TR" sz="1800" i="1" dirty="0" smtClean="0"/>
              <a:t> </a:t>
            </a:r>
            <a:r>
              <a:rPr lang="tr-TR" sz="1800" dirty="0" smtClean="0"/>
              <a:t>türleri vb. gösterilebilir.  Odun deliciler ise delme işini mekaniksel olarak yaparlar. Bunlara da örnek olarak </a:t>
            </a:r>
            <a:r>
              <a:rPr lang="tr-TR" sz="1800" dirty="0" err="1" smtClean="0"/>
              <a:t>Gastropod'lardan</a:t>
            </a:r>
            <a:r>
              <a:rPr lang="tr-TR" sz="1800" dirty="0" smtClean="0"/>
              <a:t> </a:t>
            </a:r>
            <a:r>
              <a:rPr lang="tr-TR" sz="1800" dirty="0" err="1" smtClean="0"/>
              <a:t>Terebinidae</a:t>
            </a:r>
            <a:r>
              <a:rPr lang="tr-TR" sz="1800" dirty="0" smtClean="0"/>
              <a:t>  familyası  türleri,  </a:t>
            </a:r>
            <a:r>
              <a:rPr lang="tr-TR" sz="1800" dirty="0" err="1" smtClean="0"/>
              <a:t>İsopod'lardan</a:t>
            </a:r>
            <a:r>
              <a:rPr lang="tr-TR" sz="1800" dirty="0" smtClean="0"/>
              <a:t> </a:t>
            </a:r>
            <a:r>
              <a:rPr lang="tr-TR" sz="1800" i="1" dirty="0" err="1" smtClean="0"/>
              <a:t>Limnoria</a:t>
            </a:r>
            <a:r>
              <a:rPr lang="tr-TR" sz="1800" i="1" dirty="0" smtClean="0"/>
              <a:t> </a:t>
            </a:r>
            <a:r>
              <a:rPr lang="tr-TR" sz="1800" dirty="0" smtClean="0"/>
              <a:t>cinsi gösterilebilir.</a:t>
            </a:r>
          </a:p>
          <a:p>
            <a:pPr eaLnBrk="1" hangingPunct="1">
              <a:lnSpc>
                <a:spcPct val="150000"/>
              </a:lnSpc>
              <a:buFont typeface="Arial" charset="0"/>
              <a:buNone/>
              <a:defRPr/>
            </a:pPr>
            <a:endParaRPr lang="tr-TR" sz="1800" dirty="0" smtClean="0"/>
          </a:p>
          <a:p>
            <a:pPr eaLnBrk="1" hangingPunct="1">
              <a:lnSpc>
                <a:spcPct val="150000"/>
              </a:lnSpc>
              <a:buFont typeface="Arial" charset="0"/>
              <a:buNone/>
              <a:defRPr/>
            </a:pPr>
            <a:endParaRPr lang="tr-TR" sz="1800" dirty="0" smtClean="0"/>
          </a:p>
          <a:p>
            <a:pPr eaLnBrk="1" hangingPunct="1">
              <a:lnSpc>
                <a:spcPct val="150000"/>
              </a:lnSpc>
              <a:defRPr/>
            </a:pPr>
            <a:endParaRPr lang="tr-TR" sz="1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500438"/>
            <a:ext cx="4048133" cy="26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500438"/>
            <a:ext cx="3569771" cy="2681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1857356" y="6215082"/>
            <a:ext cx="1683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 err="1" smtClean="0"/>
              <a:t>Lithophaga</a:t>
            </a:r>
            <a:r>
              <a:rPr lang="tr-TR" dirty="0" smtClean="0"/>
              <a:t> </a:t>
            </a:r>
            <a:r>
              <a:rPr lang="tr-TR" dirty="0" err="1" smtClean="0"/>
              <a:t>sp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6" name="5 Metin kutusu"/>
          <p:cNvSpPr txBox="1"/>
          <p:nvPr/>
        </p:nvSpPr>
        <p:spPr>
          <a:xfrm>
            <a:off x="6357950" y="6286520"/>
            <a:ext cx="1429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 err="1" smtClean="0"/>
              <a:t>Limnoria</a:t>
            </a:r>
            <a:r>
              <a:rPr lang="tr-TR" dirty="0" smtClean="0"/>
              <a:t> </a:t>
            </a:r>
            <a:r>
              <a:rPr lang="tr-TR" dirty="0" err="1" smtClean="0"/>
              <a:t>sp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714348" y="1428736"/>
            <a:ext cx="33575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b="1" dirty="0" smtClean="0"/>
              <a:t>6.   SERBEST FORMLAR:</a:t>
            </a:r>
            <a:r>
              <a:rPr lang="tr-TR" dirty="0" smtClean="0"/>
              <a:t> Bu formların hareket ile ilgili bir </a:t>
            </a:r>
            <a:r>
              <a:rPr lang="tr-TR" dirty="0" err="1" smtClean="0"/>
              <a:t>organelleri</a:t>
            </a:r>
            <a:r>
              <a:rPr lang="tr-TR" dirty="0" smtClean="0"/>
              <a:t> yoktur, dalga ve diğer su hareketleri ile pasif olarak yer değiştirirler. Bu hareket şekli, </a:t>
            </a:r>
            <a:r>
              <a:rPr lang="tr-TR" dirty="0" err="1" smtClean="0"/>
              <a:t>littoraldeki</a:t>
            </a:r>
            <a:r>
              <a:rPr lang="tr-TR" dirty="0" smtClean="0"/>
              <a:t> türlerden izlenebilir. Derin denizlerde ise izlenemez.</a:t>
            </a:r>
          </a:p>
        </p:txBody>
      </p:sp>
      <p:pic>
        <p:nvPicPr>
          <p:cNvPr id="1027" name="Picture 3" descr="C:\Documents and Settings\pınar\Desktop\adsız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1571612"/>
            <a:ext cx="4588006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14282" y="214291"/>
            <a:ext cx="8786874" cy="2571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b="1" dirty="0" smtClean="0"/>
              <a:t>7.   VAJİL  (HAREKETLİ)   TÜRLER: </a:t>
            </a:r>
            <a:r>
              <a:rPr lang="tr-TR" dirty="0" smtClean="0"/>
              <a:t>  Çok  uzun  mesafelerde  yer  değiştirme olanağına  sahip  </a:t>
            </a:r>
            <a:r>
              <a:rPr lang="tr-TR" dirty="0" err="1" smtClean="0"/>
              <a:t>bentik</a:t>
            </a:r>
            <a:r>
              <a:rPr lang="tr-TR" dirty="0" smtClean="0"/>
              <a:t>  formlardır. </a:t>
            </a:r>
            <a:r>
              <a:rPr lang="tr-TR" dirty="0" err="1" smtClean="0"/>
              <a:t>Vajil</a:t>
            </a:r>
            <a:r>
              <a:rPr lang="tr-TR" dirty="0" smtClean="0"/>
              <a:t>  formlar  genellikle  </a:t>
            </a:r>
            <a:r>
              <a:rPr lang="tr-TR" dirty="0" err="1" smtClean="0"/>
              <a:t>predatör</a:t>
            </a:r>
            <a:r>
              <a:rPr lang="tr-TR" dirty="0" smtClean="0"/>
              <a:t> olarak beslenen hayvanlardır. Bunlarda av yakalama çeşitli şekillerde olabilir. Örneğin: </a:t>
            </a:r>
            <a:r>
              <a:rPr lang="tr-TR" dirty="0" err="1" smtClean="0"/>
              <a:t>Scorpaena</a:t>
            </a:r>
            <a:r>
              <a:rPr lang="tr-TR" dirty="0" smtClean="0"/>
              <a:t> türleri avlarını bir bütün olarak yutarlar, </a:t>
            </a:r>
            <a:r>
              <a:rPr lang="tr-TR" dirty="0" err="1" smtClean="0"/>
              <a:t>Solea</a:t>
            </a:r>
            <a:r>
              <a:rPr lang="tr-TR" dirty="0" smtClean="0"/>
              <a:t> türleri </a:t>
            </a:r>
            <a:r>
              <a:rPr lang="tr-TR" dirty="0" err="1" smtClean="0"/>
              <a:t>sediment</a:t>
            </a:r>
            <a:r>
              <a:rPr lang="tr-TR" dirty="0" smtClean="0"/>
              <a:t> içindeki omurgasızları toplarlar. Bunların dışında balıklar, </a:t>
            </a:r>
            <a:r>
              <a:rPr lang="tr-TR" dirty="0" err="1" smtClean="0"/>
              <a:t>Decapod</a:t>
            </a:r>
            <a:r>
              <a:rPr lang="tr-TR" dirty="0" smtClean="0"/>
              <a:t>, </a:t>
            </a:r>
            <a:r>
              <a:rPr lang="tr-TR" dirty="0" err="1" smtClean="0"/>
              <a:t>Crustacea</a:t>
            </a:r>
            <a:r>
              <a:rPr lang="tr-TR" dirty="0" smtClean="0"/>
              <a:t>, </a:t>
            </a:r>
            <a:r>
              <a:rPr lang="tr-TR" dirty="0" err="1" smtClean="0"/>
              <a:t>Cephalopoda</a:t>
            </a:r>
            <a:r>
              <a:rPr lang="tr-TR" dirty="0" smtClean="0"/>
              <a:t> ve </a:t>
            </a:r>
            <a:r>
              <a:rPr lang="tr-TR" dirty="0" err="1" smtClean="0"/>
              <a:t>Opisthobranchia</a:t>
            </a:r>
            <a:r>
              <a:rPr lang="tr-TR" dirty="0" smtClean="0"/>
              <a:t> türleri gösterilebilir.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496"/>
            <a:ext cx="4429136" cy="3321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714620"/>
            <a:ext cx="3429004" cy="3429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Metin kutusu"/>
          <p:cNvSpPr txBox="1"/>
          <p:nvPr/>
        </p:nvSpPr>
        <p:spPr>
          <a:xfrm>
            <a:off x="1785918" y="6215082"/>
            <a:ext cx="1249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Scorpaena</a:t>
            </a:r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6215074" y="6215082"/>
            <a:ext cx="1194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Decapoda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E:\DENİZ BİO DERS NOTU\Ice_mounta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5929322" y="1071546"/>
            <a:ext cx="2316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Teşekkürler…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DENİZ BİO DERS NOTU\plankton-nekton-benth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642918"/>
            <a:ext cx="6422962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600" b="1" dirty="0" smtClean="0"/>
              <a:t>MİKROBENTİK </a:t>
            </a:r>
            <a:r>
              <a:rPr lang="tr-TR" sz="2600" b="1" dirty="0"/>
              <a:t>FORMLAR: </a:t>
            </a:r>
            <a:r>
              <a:rPr lang="tr-TR" sz="2600" dirty="0"/>
              <a:t>Göz açıklığı 0,1 mm olan eleğin altında toplanan, boyları 1 mm den küçük organizmaların oluşturduğu topluluğa denir. Göz açıklığı 0,01 mm olan eleğin üstünde kalanlar </a:t>
            </a:r>
            <a:r>
              <a:rPr lang="tr-TR" sz="2600" b="1" dirty="0" err="1" smtClean="0"/>
              <a:t>Nannobentoz'u</a:t>
            </a:r>
            <a:r>
              <a:rPr lang="tr-TR" sz="2600" b="1" dirty="0" smtClean="0"/>
              <a:t>, </a:t>
            </a:r>
            <a:r>
              <a:rPr lang="tr-TR" sz="2600" dirty="0" smtClean="0"/>
              <a:t>altına </a:t>
            </a:r>
            <a:r>
              <a:rPr lang="tr-TR" sz="2600" dirty="0"/>
              <a:t>geçenlerde </a:t>
            </a:r>
            <a:r>
              <a:rPr lang="tr-TR" sz="2600" b="1" dirty="0" err="1"/>
              <a:t>Hippobentoz'u</a:t>
            </a:r>
            <a:r>
              <a:rPr lang="tr-TR" sz="2600" b="1" dirty="0"/>
              <a:t> </a:t>
            </a:r>
            <a:r>
              <a:rPr lang="tr-TR" sz="2600" dirty="0"/>
              <a:t>oluşturur. </a:t>
            </a:r>
            <a:r>
              <a:rPr lang="tr-TR" sz="2600" dirty="0" err="1"/>
              <a:t>Mikrobentozun</a:t>
            </a:r>
            <a:r>
              <a:rPr lang="tr-TR" sz="2600" dirty="0"/>
              <a:t> esasını bakteriler, mavi-yeşil algler, diyatomeler ve bazı </a:t>
            </a:r>
            <a:r>
              <a:rPr lang="tr-TR" sz="2600" dirty="0" err="1"/>
              <a:t>protozoa</a:t>
            </a:r>
            <a:r>
              <a:rPr lang="tr-TR" sz="2600" dirty="0"/>
              <a:t> (</a:t>
            </a:r>
            <a:r>
              <a:rPr lang="tr-TR" sz="2600" dirty="0" err="1"/>
              <a:t>Ciliat</a:t>
            </a:r>
            <a:r>
              <a:rPr lang="tr-TR" sz="2600" dirty="0"/>
              <a:t> ve </a:t>
            </a:r>
            <a:r>
              <a:rPr lang="tr-TR" sz="2600" dirty="0" err="1"/>
              <a:t>Foraminifer</a:t>
            </a:r>
            <a:r>
              <a:rPr lang="tr-TR" sz="2600" dirty="0"/>
              <a:t>) türleri oluşturur.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E:\DENİZ BİO DERS NOTU\untitledfor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357166"/>
            <a:ext cx="2738440" cy="2727486"/>
          </a:xfrm>
          <a:prstGeom prst="rect">
            <a:avLst/>
          </a:prstGeom>
          <a:noFill/>
        </p:spPr>
      </p:pic>
      <p:pic>
        <p:nvPicPr>
          <p:cNvPr id="2054" name="Picture 6" descr="E:\DENİZ BİO DERS NOTU\microclam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500042"/>
            <a:ext cx="4019554" cy="5551870"/>
          </a:xfrm>
          <a:prstGeom prst="rect">
            <a:avLst/>
          </a:prstGeom>
          <a:noFill/>
        </p:spPr>
      </p:pic>
      <p:pic>
        <p:nvPicPr>
          <p:cNvPr id="2055" name="Picture 7" descr="E:\DENİZ BİO DERS NOTU\cls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214686"/>
            <a:ext cx="3253755" cy="3148008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0" y="6357958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err="1" smtClean="0"/>
              <a:t>Foraminifera</a:t>
            </a:r>
            <a:r>
              <a:rPr lang="tr-TR" sz="1600" dirty="0" smtClean="0"/>
              <a:t>, Kırmızı alg (</a:t>
            </a:r>
            <a:r>
              <a:rPr lang="tr-TR" sz="1600" dirty="0" err="1" smtClean="0"/>
              <a:t>used</a:t>
            </a:r>
            <a:r>
              <a:rPr lang="tr-TR" sz="1600" dirty="0" smtClean="0"/>
              <a:t> </a:t>
            </a:r>
            <a:r>
              <a:rPr lang="tr-TR" sz="1600" dirty="0" err="1" smtClean="0"/>
              <a:t>Confocal</a:t>
            </a:r>
            <a:r>
              <a:rPr lang="tr-TR" sz="1600" dirty="0" smtClean="0"/>
              <a:t> </a:t>
            </a:r>
            <a:r>
              <a:rPr lang="tr-TR" sz="1600" dirty="0" err="1" smtClean="0"/>
              <a:t>laser</a:t>
            </a:r>
            <a:r>
              <a:rPr lang="tr-TR" sz="1600" dirty="0" smtClean="0"/>
              <a:t> </a:t>
            </a:r>
            <a:r>
              <a:rPr lang="tr-TR" sz="1600" dirty="0" err="1" smtClean="0"/>
              <a:t>scanning</a:t>
            </a:r>
            <a:r>
              <a:rPr lang="tr-TR" sz="1600" dirty="0" smtClean="0"/>
              <a:t> </a:t>
            </a:r>
            <a:r>
              <a:rPr lang="tr-TR" sz="1600" dirty="0" err="1" smtClean="0"/>
              <a:t>microscopy</a:t>
            </a:r>
            <a:r>
              <a:rPr lang="tr-TR" sz="1600" dirty="0" smtClean="0"/>
              <a:t>),  Küçük </a:t>
            </a:r>
            <a:r>
              <a:rPr lang="tr-TR" sz="1600" dirty="0" err="1" smtClean="0"/>
              <a:t>bivalvia</a:t>
            </a:r>
            <a:r>
              <a:rPr lang="tr-TR" sz="1600" dirty="0" smtClean="0"/>
              <a:t> (</a:t>
            </a:r>
            <a:r>
              <a:rPr lang="tr-TR" sz="1600" i="1" dirty="0" err="1" smtClean="0"/>
              <a:t>Arthritica</a:t>
            </a:r>
            <a:r>
              <a:rPr lang="tr-TR" sz="1600" i="1" dirty="0" smtClean="0"/>
              <a:t> </a:t>
            </a:r>
            <a:r>
              <a:rPr lang="tr-TR" sz="1600" i="1" dirty="0" err="1" smtClean="0"/>
              <a:t>sp</a:t>
            </a:r>
            <a:r>
              <a:rPr lang="tr-TR" sz="1600" i="1" dirty="0" smtClean="0"/>
              <a:t>.</a:t>
            </a:r>
            <a:r>
              <a:rPr lang="tr-TR" sz="1600" dirty="0" smtClean="0"/>
              <a:t>) </a:t>
            </a:r>
            <a:endParaRPr lang="tr-TR" sz="16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DENİZ BİO DERS NOTU\I11-30-cyanobacter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8604"/>
            <a:ext cx="8521700" cy="5715000"/>
          </a:xfrm>
          <a:prstGeom prst="rect">
            <a:avLst/>
          </a:prstGeom>
          <a:noFill/>
        </p:spPr>
      </p:pic>
      <p:sp>
        <p:nvSpPr>
          <p:cNvPr id="3" name="2 Metin kutusu"/>
          <p:cNvSpPr txBox="1"/>
          <p:nvPr/>
        </p:nvSpPr>
        <p:spPr>
          <a:xfrm>
            <a:off x="4000496" y="6357958"/>
            <a:ext cx="1621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Cyanobacteria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785794"/>
            <a:ext cx="8229600" cy="492922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tr-TR" sz="2400" b="1" dirty="0"/>
              <a:t>MEİOBENTİK FORMLAR: </a:t>
            </a:r>
            <a:r>
              <a:rPr lang="tr-TR" sz="2400" dirty="0"/>
              <a:t>Göz açıklığı </a:t>
            </a:r>
            <a:r>
              <a:rPr lang="tr-TR" sz="2400" dirty="0" smtClean="0"/>
              <a:t>0,01 </a:t>
            </a:r>
            <a:r>
              <a:rPr lang="tr-TR" sz="2400" dirty="0" smtClean="0"/>
              <a:t>mm </a:t>
            </a:r>
            <a:r>
              <a:rPr lang="tr-TR" sz="2400" dirty="0"/>
              <a:t>olan eleğin üzerinde kalan ve boyları 1-2 mm arasında değişen organizmaların oluşturduğu topluluğa denir. </a:t>
            </a:r>
            <a:r>
              <a:rPr lang="tr-TR" sz="2400" dirty="0" err="1"/>
              <a:t>Meiobentozun</a:t>
            </a:r>
            <a:r>
              <a:rPr lang="tr-TR" sz="2400" dirty="0"/>
              <a:t> büyük bir bölümünü hayvanlar oluşturur. Bu nedenle </a:t>
            </a:r>
            <a:r>
              <a:rPr lang="tr-TR" sz="2400" dirty="0" err="1"/>
              <a:t>meiofauna</a:t>
            </a:r>
            <a:r>
              <a:rPr lang="tr-TR" sz="2400" dirty="0"/>
              <a:t> teriminin eşdeğeri olarak kabul edilir. </a:t>
            </a:r>
            <a:r>
              <a:rPr lang="tr-TR" sz="2400" dirty="0" err="1"/>
              <a:t>Meibentozu</a:t>
            </a:r>
            <a:r>
              <a:rPr lang="tr-TR" sz="2400" dirty="0"/>
              <a:t>; </a:t>
            </a:r>
            <a:r>
              <a:rPr lang="tr-TR" sz="2400" dirty="0" err="1"/>
              <a:t>Protozoa</a:t>
            </a:r>
            <a:r>
              <a:rPr lang="tr-TR" sz="2400" dirty="0"/>
              <a:t>, </a:t>
            </a:r>
            <a:r>
              <a:rPr lang="tr-TR" sz="2400" dirty="0" err="1"/>
              <a:t>Coelenterata</a:t>
            </a:r>
            <a:r>
              <a:rPr lang="tr-TR" sz="2400" dirty="0"/>
              <a:t>, </a:t>
            </a:r>
            <a:r>
              <a:rPr lang="tr-TR" sz="2400" dirty="0" err="1"/>
              <a:t>Platyhelminthes</a:t>
            </a:r>
            <a:r>
              <a:rPr lang="tr-TR" sz="2400" dirty="0"/>
              <a:t>, </a:t>
            </a:r>
            <a:r>
              <a:rPr lang="tr-TR" sz="2400" dirty="0" err="1"/>
              <a:t>Nemertinea</a:t>
            </a:r>
            <a:r>
              <a:rPr lang="tr-TR" sz="2400" dirty="0"/>
              <a:t>, </a:t>
            </a:r>
            <a:r>
              <a:rPr lang="tr-TR" sz="2400" dirty="0" err="1"/>
              <a:t>Aschelminthes</a:t>
            </a:r>
            <a:r>
              <a:rPr lang="tr-TR" sz="2400" dirty="0"/>
              <a:t>, </a:t>
            </a:r>
            <a:r>
              <a:rPr lang="tr-TR" sz="2400" dirty="0" err="1"/>
              <a:t>Bryozoa</a:t>
            </a:r>
            <a:r>
              <a:rPr lang="tr-TR" sz="2400" dirty="0"/>
              <a:t>, </a:t>
            </a:r>
            <a:r>
              <a:rPr lang="tr-TR" sz="2400" dirty="0" err="1"/>
              <a:t>Mollusca</a:t>
            </a:r>
            <a:r>
              <a:rPr lang="tr-TR" sz="2400" dirty="0"/>
              <a:t>, </a:t>
            </a:r>
            <a:r>
              <a:rPr lang="tr-TR" sz="2400" dirty="0" err="1"/>
              <a:t>Annelida</a:t>
            </a:r>
            <a:r>
              <a:rPr lang="tr-TR" sz="2400" dirty="0"/>
              <a:t>, </a:t>
            </a:r>
            <a:r>
              <a:rPr lang="tr-TR" sz="2400" dirty="0" err="1"/>
              <a:t>Arthropoda'ya</a:t>
            </a:r>
            <a:r>
              <a:rPr lang="tr-TR" sz="2400" dirty="0"/>
              <a:t> ait türler oluşturur.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DENİZ BİO DERS NOTU\Bryozoa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569717"/>
            <a:ext cx="3643338" cy="2892650"/>
          </a:xfrm>
          <a:prstGeom prst="rect">
            <a:avLst/>
          </a:prstGeom>
          <a:noFill/>
        </p:spPr>
      </p:pic>
      <p:pic>
        <p:nvPicPr>
          <p:cNvPr id="3077" name="Picture 5" descr="E:\DENİZ BİO DERS NOTU\bryozo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142852"/>
            <a:ext cx="4679607" cy="3286124"/>
          </a:xfrm>
          <a:prstGeom prst="rect">
            <a:avLst/>
          </a:prstGeom>
          <a:noFill/>
        </p:spPr>
      </p:pic>
      <p:pic>
        <p:nvPicPr>
          <p:cNvPr id="3078" name="Picture 6" descr="E:\DENİZ BİO DERS NOTU\Polysiphonia_nigrescens4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3" y="3571876"/>
            <a:ext cx="4357719" cy="2924514"/>
          </a:xfrm>
          <a:prstGeom prst="rect">
            <a:avLst/>
          </a:prstGeom>
          <a:noFill/>
        </p:spPr>
      </p:pic>
      <p:pic>
        <p:nvPicPr>
          <p:cNvPr id="3079" name="Picture 7" descr="E:\DENİZ BİO DERS NOTU\diatomfa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285728"/>
            <a:ext cx="3731328" cy="2786058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285720" y="6488668"/>
            <a:ext cx="8572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Kırmızı alg (</a:t>
            </a:r>
            <a:r>
              <a:rPr lang="tr-TR" i="1" dirty="0" err="1" smtClean="0"/>
              <a:t>Polysiphonia</a:t>
            </a:r>
            <a:r>
              <a:rPr lang="tr-TR" i="1" dirty="0" smtClean="0"/>
              <a:t> </a:t>
            </a:r>
            <a:r>
              <a:rPr lang="tr-TR" i="1" dirty="0" err="1" smtClean="0"/>
              <a:t>nigrescens</a:t>
            </a:r>
            <a:r>
              <a:rPr lang="tr-TR" i="1" dirty="0" smtClean="0"/>
              <a:t> </a:t>
            </a:r>
            <a:r>
              <a:rPr lang="tr-TR" dirty="0" smtClean="0"/>
              <a:t>) </a:t>
            </a:r>
            <a:r>
              <a:rPr lang="tr-TR" i="1" dirty="0" smtClean="0"/>
              <a:t>                 </a:t>
            </a:r>
            <a:r>
              <a:rPr lang="tr-TR" dirty="0" smtClean="0"/>
              <a:t>Yosun Hayvancıkları (</a:t>
            </a:r>
            <a:r>
              <a:rPr lang="tr-TR" dirty="0" err="1" smtClean="0"/>
              <a:t>Bryozoa</a:t>
            </a:r>
            <a:r>
              <a:rPr lang="tr-TR" dirty="0" smtClean="0"/>
              <a:t>) </a:t>
            </a:r>
            <a:endParaRPr lang="tr-TR" i="1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DENİZ BİO DERS NOTU\177nudibranch_flabellina_affinis_in_free_fall_for_hibs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3958549" cy="3071834"/>
          </a:xfrm>
          <a:prstGeom prst="rect">
            <a:avLst/>
          </a:prstGeom>
          <a:noFill/>
        </p:spPr>
      </p:pic>
      <p:pic>
        <p:nvPicPr>
          <p:cNvPr id="4099" name="Picture 3" descr="E:\DENİZ BİO DERS NOTU\1-Bradford-nudibranc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3786190"/>
            <a:ext cx="3198654" cy="2557257"/>
          </a:xfrm>
          <a:prstGeom prst="rect">
            <a:avLst/>
          </a:prstGeom>
          <a:noFill/>
        </p:spPr>
      </p:pic>
      <p:pic>
        <p:nvPicPr>
          <p:cNvPr id="4100" name="Picture 4" descr="E:\DENİZ BİO DERS NOTU\D7040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0838" y="285728"/>
            <a:ext cx="4623162" cy="3071834"/>
          </a:xfrm>
          <a:prstGeom prst="rect">
            <a:avLst/>
          </a:prstGeom>
          <a:noFill/>
        </p:spPr>
      </p:pic>
      <p:pic>
        <p:nvPicPr>
          <p:cNvPr id="51202" name="Picture 2" descr="http://www.islandream.com/wakatobi/flatworm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143248"/>
            <a:ext cx="3992028" cy="2994021"/>
          </a:xfrm>
          <a:prstGeom prst="rect">
            <a:avLst/>
          </a:prstGeom>
          <a:noFill/>
        </p:spPr>
      </p:pic>
      <p:sp>
        <p:nvSpPr>
          <p:cNvPr id="9" name="8 Metin kutusu"/>
          <p:cNvSpPr txBox="1"/>
          <p:nvPr/>
        </p:nvSpPr>
        <p:spPr>
          <a:xfrm>
            <a:off x="1071538" y="6357958"/>
            <a:ext cx="6936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Deniz tavşanları (</a:t>
            </a:r>
            <a:r>
              <a:rPr lang="tr-TR" dirty="0" err="1" smtClean="0"/>
              <a:t>Nudibranchia</a:t>
            </a:r>
            <a:r>
              <a:rPr lang="tr-TR" dirty="0" smtClean="0"/>
              <a:t>) ve Yassı solucan (</a:t>
            </a:r>
            <a:r>
              <a:rPr lang="tr-TR" dirty="0" err="1" smtClean="0"/>
              <a:t>Platyhelminthes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sula">
  <a:themeElements>
    <a:clrScheme name="Pusula 9">
      <a:dk1>
        <a:srgbClr val="000000"/>
      </a:dk1>
      <a:lt1>
        <a:srgbClr val="FFFFFF"/>
      </a:lt1>
      <a:dk2>
        <a:srgbClr val="000000"/>
      </a:dk2>
      <a:lt2>
        <a:srgbClr val="FEFEFE"/>
      </a:lt2>
      <a:accent1>
        <a:srgbClr val="E1E1FF"/>
      </a:accent1>
      <a:accent2>
        <a:srgbClr val="D9FFF8"/>
      </a:accent2>
      <a:accent3>
        <a:srgbClr val="FFFFFF"/>
      </a:accent3>
      <a:accent4>
        <a:srgbClr val="000000"/>
      </a:accent4>
      <a:accent5>
        <a:srgbClr val="EEEEFF"/>
      </a:accent5>
      <a:accent6>
        <a:srgbClr val="C4E7E1"/>
      </a:accent6>
      <a:hlink>
        <a:srgbClr val="9966FF"/>
      </a:hlink>
      <a:folHlink>
        <a:srgbClr val="666699"/>
      </a:folHlink>
    </a:clrScheme>
    <a:fontScheme name="Pusul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usula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sula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sula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DENİZ BİYOLOJİSİ</Template>
  <TotalTime>523</TotalTime>
  <Words>672</Words>
  <Application>Microsoft Office PowerPoint</Application>
  <PresentationFormat>Ekran Gösterisi (4:3)</PresentationFormat>
  <Paragraphs>51</Paragraphs>
  <Slides>23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23</vt:i4>
      </vt:variant>
    </vt:vector>
  </HeadingPairs>
  <TitlesOfParts>
    <vt:vector size="25" baseType="lpstr">
      <vt:lpstr>Pusula</vt:lpstr>
      <vt:lpstr>Varsayılan Tasarım</vt:lpstr>
      <vt:lpstr>DENİZ BİYOLOJİSİ</vt:lpstr>
      <vt:lpstr>BENTİK BÖLGENİN CANLI TOPLULUKLARI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</vt:vector>
  </TitlesOfParts>
  <Company>TURBO A.Ş.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DENİZ BİYOLOJİSİ</dc:title>
  <dc:creator>Pınar</dc:creator>
  <cp:lastModifiedBy>fenfak</cp:lastModifiedBy>
  <cp:revision>47</cp:revision>
  <dcterms:created xsi:type="dcterms:W3CDTF">2010-09-21T17:42:19Z</dcterms:created>
  <dcterms:modified xsi:type="dcterms:W3CDTF">2011-10-18T05:50:56Z</dcterms:modified>
</cp:coreProperties>
</file>