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26"/>
  </p:handoutMasterIdLst>
  <p:sldIdLst>
    <p:sldId id="256" r:id="rId2"/>
    <p:sldId id="269" r:id="rId3"/>
    <p:sldId id="307" r:id="rId4"/>
    <p:sldId id="308" r:id="rId5"/>
    <p:sldId id="309" r:id="rId6"/>
    <p:sldId id="302" r:id="rId7"/>
    <p:sldId id="310" r:id="rId8"/>
    <p:sldId id="311" r:id="rId9"/>
    <p:sldId id="312" r:id="rId10"/>
    <p:sldId id="313" r:id="rId11"/>
    <p:sldId id="314" r:id="rId12"/>
    <p:sldId id="305" r:id="rId13"/>
    <p:sldId id="306" r:id="rId14"/>
    <p:sldId id="315" r:id="rId15"/>
    <p:sldId id="316" r:id="rId16"/>
    <p:sldId id="317" r:id="rId17"/>
    <p:sldId id="318" r:id="rId18"/>
    <p:sldId id="319" r:id="rId19"/>
    <p:sldId id="320" r:id="rId20"/>
    <p:sldId id="321" r:id="rId21"/>
    <p:sldId id="322" r:id="rId22"/>
    <p:sldId id="323" r:id="rId23"/>
    <p:sldId id="303" r:id="rId24"/>
    <p:sldId id="304" r:id="rId2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BDB3BF4-87D4-4038-BC2F-3B9B522DE893}" type="datetimeFigureOut">
              <a:rPr lang="tr-TR" smtClean="0"/>
              <a:pPr/>
              <a:t>03.10.2016</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17741D22-D706-4ECE-8E6B-E63A4CB1296F}" type="slidenum">
              <a:rPr lang="tr-TR" smtClean="0"/>
              <a:pPr/>
              <a:t>‹#›</a:t>
            </a:fld>
            <a:endParaRPr lang="tr-TR"/>
          </a:p>
        </p:txBody>
      </p:sp>
    </p:spTree>
    <p:extLst>
      <p:ext uri="{BB962C8B-B14F-4D97-AF65-F5344CB8AC3E}">
        <p14:creationId xmlns:p14="http://schemas.microsoft.com/office/powerpoint/2010/main" val="3830286659"/>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22CA2A2-9DB0-4B8B-8079-98281EE82CFC}" type="datetimeFigureOut">
              <a:rPr lang="tr-TR" smtClean="0"/>
              <a:pPr/>
              <a:t>03.10.2016</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70E8CE1-F95C-473D-8901-F08C373964D5}"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22CA2A2-9DB0-4B8B-8079-98281EE82CFC}" type="datetimeFigureOut">
              <a:rPr lang="tr-TR" smtClean="0"/>
              <a:pPr/>
              <a:t>03.10.2016</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70E8CE1-F95C-473D-8901-F08C373964D5}"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22CA2A2-9DB0-4B8B-8079-98281EE82CFC}" type="datetimeFigureOut">
              <a:rPr lang="tr-TR" smtClean="0"/>
              <a:pPr/>
              <a:t>03.10.2016</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70E8CE1-F95C-473D-8901-F08C373964D5}"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22CA2A2-9DB0-4B8B-8079-98281EE82CFC}" type="datetimeFigureOut">
              <a:rPr lang="tr-TR" smtClean="0"/>
              <a:pPr/>
              <a:t>03.10.2016</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70E8CE1-F95C-473D-8901-F08C373964D5}"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22CA2A2-9DB0-4B8B-8079-98281EE82CFC}" type="datetimeFigureOut">
              <a:rPr lang="tr-TR" smtClean="0"/>
              <a:pPr/>
              <a:t>03.10.2016</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70E8CE1-F95C-473D-8901-F08C373964D5}"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22CA2A2-9DB0-4B8B-8079-98281EE82CFC}" type="datetimeFigureOut">
              <a:rPr lang="tr-TR" smtClean="0"/>
              <a:pPr/>
              <a:t>03.10.2016</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270E8CE1-F95C-473D-8901-F08C373964D5}"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22CA2A2-9DB0-4B8B-8079-98281EE82CFC}" type="datetimeFigureOut">
              <a:rPr lang="tr-TR" smtClean="0"/>
              <a:pPr/>
              <a:t>03.10.2016</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270E8CE1-F95C-473D-8901-F08C373964D5}"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22CA2A2-9DB0-4B8B-8079-98281EE82CFC}" type="datetimeFigureOut">
              <a:rPr lang="tr-TR" smtClean="0"/>
              <a:pPr/>
              <a:t>03.10.2016</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270E8CE1-F95C-473D-8901-F08C373964D5}"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22CA2A2-9DB0-4B8B-8079-98281EE82CFC}" type="datetimeFigureOut">
              <a:rPr lang="tr-TR" smtClean="0"/>
              <a:pPr/>
              <a:t>03.10.2016</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270E8CE1-F95C-473D-8901-F08C373964D5}"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22CA2A2-9DB0-4B8B-8079-98281EE82CFC}" type="datetimeFigureOut">
              <a:rPr lang="tr-TR" smtClean="0"/>
              <a:pPr/>
              <a:t>03.10.2016</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270E8CE1-F95C-473D-8901-F08C373964D5}"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22CA2A2-9DB0-4B8B-8079-98281EE82CFC}" type="datetimeFigureOut">
              <a:rPr lang="tr-TR" smtClean="0"/>
              <a:pPr/>
              <a:t>03.10.2016</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270E8CE1-F95C-473D-8901-F08C373964D5}"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22CA2A2-9DB0-4B8B-8079-98281EE82CFC}" type="datetimeFigureOut">
              <a:rPr lang="tr-TR" smtClean="0"/>
              <a:pPr/>
              <a:t>03.10.2016</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70E8CE1-F95C-473D-8901-F08C373964D5}"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785786" y="2357430"/>
            <a:ext cx="7772400" cy="1470025"/>
          </a:xfrm>
        </p:spPr>
        <p:txBody>
          <a:bodyPr>
            <a:normAutofit/>
          </a:bodyPr>
          <a:lstStyle/>
          <a:p>
            <a:r>
              <a:rPr lang="tr-TR" sz="4000" b="1" dirty="0" smtClean="0">
                <a:solidFill>
                  <a:srgbClr val="C00000"/>
                </a:solidFill>
              </a:rPr>
              <a:t>KIRSAL TURİZM NEDİR?</a:t>
            </a:r>
            <a:endParaRPr lang="tr-TR" sz="4000" dirty="0">
              <a:solidFill>
                <a:srgbClr val="C00000"/>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rgbClr val="FF0000"/>
                </a:solidFill>
              </a:rPr>
              <a:t>Kırsal Turizmin Önemi</a:t>
            </a:r>
            <a:endParaRPr lang="tr-TR" dirty="0"/>
          </a:p>
        </p:txBody>
      </p:sp>
      <p:sp>
        <p:nvSpPr>
          <p:cNvPr id="3" name="2 İçerik Yer Tutucusu"/>
          <p:cNvSpPr>
            <a:spLocks noGrp="1"/>
          </p:cNvSpPr>
          <p:nvPr>
            <p:ph idx="1"/>
          </p:nvPr>
        </p:nvSpPr>
        <p:spPr/>
        <p:txBody>
          <a:bodyPr>
            <a:normAutofit fontScale="85000" lnSpcReduction="20000"/>
          </a:bodyPr>
          <a:lstStyle/>
          <a:p>
            <a:r>
              <a:rPr lang="tr-TR" dirty="0" smtClean="0"/>
              <a:t>Kırsal turizm sanat, folklor, festival, tiyatro gibi aktivitelerin kalitesinin yükselmesine olanak sağlar. Faaliyetleri destekler ve bunların sürdürülmesi için kaynak yaratır. </a:t>
            </a:r>
          </a:p>
          <a:p>
            <a:r>
              <a:rPr lang="tr-TR" dirty="0" smtClean="0"/>
              <a:t>Yerel insanlara ekonomik açıdan doğrudan katkısı olmayacak yapıtlar için piyasa ve ekonomik değer oluşturur. Küçük firmalar için fırsatlar ortaya çıkarır. </a:t>
            </a:r>
          </a:p>
          <a:p>
            <a:r>
              <a:rPr lang="tr-TR" dirty="0" smtClean="0"/>
              <a:t>Kırsal alanlardaki turizm arz kaynaklarına bağlı olarak yöreye olan turizm talebinin artması sonucunda çok amaçlı aktivitelerin ortaya çıkmasına neden olmaktadır.  </a:t>
            </a:r>
          </a:p>
          <a:p>
            <a:r>
              <a:rPr lang="tr-TR" dirty="0" smtClean="0"/>
              <a:t>Kırsal kesimde yaşayan çiftçiler, turizm sayesinde gelir seviyelerini arttırmaktadır.</a:t>
            </a:r>
            <a:endParaRPr lang="tr-TR" b="1"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rgbClr val="FF0000"/>
                </a:solidFill>
              </a:rPr>
              <a:t>Kırsal Turizmin Önemi</a:t>
            </a:r>
            <a:endParaRPr lang="tr-TR" dirty="0"/>
          </a:p>
        </p:txBody>
      </p:sp>
      <p:sp>
        <p:nvSpPr>
          <p:cNvPr id="3" name="2 İçerik Yer Tutucusu"/>
          <p:cNvSpPr>
            <a:spLocks noGrp="1"/>
          </p:cNvSpPr>
          <p:nvPr>
            <p:ph idx="1"/>
          </p:nvPr>
        </p:nvSpPr>
        <p:spPr/>
        <p:txBody>
          <a:bodyPr>
            <a:normAutofit lnSpcReduction="10000"/>
          </a:bodyPr>
          <a:lstStyle/>
          <a:p>
            <a:r>
              <a:rPr lang="tr-TR" dirty="0" smtClean="0"/>
              <a:t>Kırsal turizm turizmi geleneksel kıyı turizminin egemenliğinden kurtarmakla kırsal yörelerin dinlendirici özelliğinden yararlanmaya olanak sağlamaktadır.</a:t>
            </a:r>
          </a:p>
          <a:p>
            <a:r>
              <a:rPr lang="tr-TR" dirty="0" smtClean="0"/>
              <a:t>Kırsal turizm bir ülkenin veya yörenin tanıtılmasında önemli bir araçtır.</a:t>
            </a:r>
          </a:p>
          <a:p>
            <a:r>
              <a:rPr lang="tr-TR" dirty="0" smtClean="0"/>
              <a:t>Kırsal alanlarda turizmin gelişmesi aynı zamanda sağlık hizmetlerinin de gelişmesini olumlu yönde etkilemektedir.</a:t>
            </a:r>
            <a:endParaRPr lang="tr-TR" b="1"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800" b="1" dirty="0" smtClean="0">
                <a:solidFill>
                  <a:srgbClr val="FF0000"/>
                </a:solidFill>
              </a:rPr>
              <a:t>Kırsal Turizmde hangi faaliyetlere ilgi duyulur…</a:t>
            </a:r>
            <a:endParaRPr lang="tr-TR" sz="2800" b="1" dirty="0">
              <a:solidFill>
                <a:srgbClr val="FF0000"/>
              </a:solidFill>
            </a:endParaRPr>
          </a:p>
        </p:txBody>
      </p:sp>
      <p:sp>
        <p:nvSpPr>
          <p:cNvPr id="3" name="2 İçerik Yer Tutucusu"/>
          <p:cNvSpPr>
            <a:spLocks noGrp="1"/>
          </p:cNvSpPr>
          <p:nvPr>
            <p:ph idx="1"/>
          </p:nvPr>
        </p:nvSpPr>
        <p:spPr>
          <a:xfrm>
            <a:off x="428596" y="1357298"/>
            <a:ext cx="8229600" cy="4525963"/>
          </a:xfrm>
        </p:spPr>
        <p:txBody>
          <a:bodyPr>
            <a:noAutofit/>
          </a:bodyPr>
          <a:lstStyle/>
          <a:p>
            <a:r>
              <a:rPr lang="tr-TR" sz="2400" b="1" dirty="0" smtClean="0"/>
              <a:t>Tarıma dayalı işler</a:t>
            </a:r>
          </a:p>
          <a:p>
            <a:r>
              <a:rPr lang="tr-TR" sz="2400" b="1" dirty="0" smtClean="0"/>
              <a:t>Yerel el sanatları</a:t>
            </a:r>
          </a:p>
          <a:p>
            <a:r>
              <a:rPr lang="tr-TR" sz="2400" b="1" dirty="0" smtClean="0"/>
              <a:t>Yerel müzeleri, tarihsel-kültürel yerleri ziyaret</a:t>
            </a:r>
          </a:p>
          <a:p>
            <a:r>
              <a:rPr lang="tr-TR" sz="2400" b="1" dirty="0" smtClean="0"/>
              <a:t>Milli parkları, doğal güzellikleri, ilginç oluşumları ziyaret</a:t>
            </a:r>
          </a:p>
          <a:p>
            <a:r>
              <a:rPr lang="tr-TR" sz="2400" b="1" dirty="0" smtClean="0"/>
              <a:t>Yakın çevre turları (yürüyerek, atlı, bisikletli)</a:t>
            </a:r>
          </a:p>
          <a:p>
            <a:r>
              <a:rPr lang="tr-TR" sz="2400" b="1" dirty="0" smtClean="0"/>
              <a:t>Piknik</a:t>
            </a:r>
          </a:p>
          <a:p>
            <a:r>
              <a:rPr lang="tr-TR" sz="2400" b="1" dirty="0" smtClean="0"/>
              <a:t>Sportif etkinlikler (balıkçılık, bisiklet, at binme)</a:t>
            </a:r>
          </a:p>
          <a:p>
            <a:r>
              <a:rPr lang="tr-TR" sz="2400" b="1" dirty="0" smtClean="0"/>
              <a:t>Hobi kursları</a:t>
            </a:r>
          </a:p>
          <a:p>
            <a:r>
              <a:rPr lang="tr-TR" sz="2400" b="1" dirty="0" smtClean="0"/>
              <a:t>Geleneksel gösterileri izleme (köy düğünü, hasat şenliği)</a:t>
            </a:r>
          </a:p>
          <a:p>
            <a:r>
              <a:rPr lang="tr-TR" sz="2400" b="1" dirty="0" smtClean="0"/>
              <a:t>Bilimsel incelemeler</a:t>
            </a:r>
          </a:p>
          <a:p>
            <a:r>
              <a:rPr lang="tr-TR" sz="2400" b="1" dirty="0" smtClean="0"/>
              <a:t>Yeni yerleri keşfetme </a:t>
            </a:r>
            <a:endParaRPr lang="tr-TR" sz="2400" b="1"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00042"/>
            <a:ext cx="8229600" cy="917596"/>
          </a:xfrm>
        </p:spPr>
        <p:txBody>
          <a:bodyPr>
            <a:normAutofit fontScale="90000"/>
          </a:bodyPr>
          <a:lstStyle/>
          <a:p>
            <a:r>
              <a:rPr lang="tr-TR" b="1" dirty="0" smtClean="0">
                <a:solidFill>
                  <a:srgbClr val="FF0000"/>
                </a:solidFill>
              </a:rPr>
              <a:t>Kırsal turizm çeşitleri</a:t>
            </a:r>
            <a:r>
              <a:rPr lang="tr-TR" b="1" dirty="0" smtClean="0"/>
              <a:t/>
            </a:r>
            <a:br>
              <a:rPr lang="tr-TR" b="1" dirty="0" smtClean="0"/>
            </a:br>
            <a:endParaRPr lang="tr-TR" dirty="0"/>
          </a:p>
        </p:txBody>
      </p:sp>
      <p:sp>
        <p:nvSpPr>
          <p:cNvPr id="3" name="2 İçerik Yer Tutucusu"/>
          <p:cNvSpPr>
            <a:spLocks noGrp="1"/>
          </p:cNvSpPr>
          <p:nvPr>
            <p:ph idx="1"/>
          </p:nvPr>
        </p:nvSpPr>
        <p:spPr>
          <a:xfrm>
            <a:off x="500034" y="1643050"/>
            <a:ext cx="8229600" cy="4525963"/>
          </a:xfrm>
        </p:spPr>
        <p:txBody>
          <a:bodyPr>
            <a:normAutofit fontScale="70000" lnSpcReduction="20000"/>
          </a:bodyPr>
          <a:lstStyle/>
          <a:p>
            <a:r>
              <a:rPr lang="tr-TR" b="1" dirty="0" smtClean="0">
                <a:solidFill>
                  <a:srgbClr val="FF0000"/>
                </a:solidFill>
              </a:rPr>
              <a:t>Deniz Turizmi; </a:t>
            </a:r>
            <a:r>
              <a:rPr lang="tr-TR" b="1" dirty="0" smtClean="0"/>
              <a:t>yüzme,  olta balıkçılığı, rüzgar sörfü, dalış…… </a:t>
            </a:r>
          </a:p>
          <a:p>
            <a:r>
              <a:rPr lang="tr-TR" b="1" dirty="0" smtClean="0">
                <a:solidFill>
                  <a:srgbClr val="FF0000"/>
                </a:solidFill>
              </a:rPr>
              <a:t>Doğa Turizmi; </a:t>
            </a:r>
            <a:r>
              <a:rPr lang="tr-TR" b="1" dirty="0" smtClean="0"/>
              <a:t>yamaç paraşütü, sportif doğa yürüyüşü, atlı doğa yürüyüşü, piknik, kampçılık </a:t>
            </a:r>
          </a:p>
          <a:p>
            <a:r>
              <a:rPr lang="tr-TR" b="1" dirty="0" smtClean="0">
                <a:solidFill>
                  <a:srgbClr val="FF0000"/>
                </a:solidFill>
              </a:rPr>
              <a:t>Tarımsal turizm; </a:t>
            </a:r>
            <a:r>
              <a:rPr lang="tr-TR" b="1" dirty="0" smtClean="0"/>
              <a:t>şarapçılık etkinliklerine katılma , bağ bozumu, ipekböcekçiliği etkinliklerine katılma , arıcılık etkinliklerine katılma, zeytincilik etkinliklerine katılma, meyvecilik etkinliklerine katılma, tıbbi  ve aromatik bitkileri  toplama,  	</a:t>
            </a:r>
          </a:p>
          <a:p>
            <a:r>
              <a:rPr lang="tr-TR" b="1" dirty="0" smtClean="0">
                <a:solidFill>
                  <a:srgbClr val="FF0000"/>
                </a:solidFill>
              </a:rPr>
              <a:t>Kültür turizmi;  </a:t>
            </a:r>
            <a:r>
              <a:rPr lang="tr-TR" b="1" dirty="0" smtClean="0"/>
              <a:t>geleneksel mimari dokuyu izleme, geleneksel yaşam biçimini izleme, yöresel yemekleri tatma, geleneksel tören, panayır, düğün gibi etkinlikleri izleme </a:t>
            </a:r>
          </a:p>
          <a:p>
            <a:r>
              <a:rPr lang="tr-TR" b="1" dirty="0" err="1" smtClean="0">
                <a:solidFill>
                  <a:srgbClr val="FF0000"/>
                </a:solidFill>
              </a:rPr>
              <a:t>Biyoçeşitlilik</a:t>
            </a:r>
            <a:r>
              <a:rPr lang="tr-TR" b="1" dirty="0" smtClean="0">
                <a:solidFill>
                  <a:srgbClr val="FF0000"/>
                </a:solidFill>
              </a:rPr>
              <a:t> turizmi; </a:t>
            </a:r>
            <a:r>
              <a:rPr lang="tr-TR" b="1" dirty="0" smtClean="0"/>
              <a:t>endemik türleri görme, yaban hayatı görme, yetişme sezonunu yerinde ziyaret</a:t>
            </a:r>
          </a:p>
          <a:p>
            <a:r>
              <a:rPr lang="tr-TR" b="1" dirty="0" smtClean="0">
                <a:solidFill>
                  <a:srgbClr val="FF0000"/>
                </a:solidFill>
              </a:rPr>
              <a:t>Yaşlı turizmi; </a:t>
            </a:r>
            <a:r>
              <a:rPr lang="tr-TR" b="1" dirty="0" smtClean="0"/>
              <a:t>termal turizm, yaşlı köyü, hasret giderme……</a:t>
            </a:r>
          </a:p>
          <a:p>
            <a:r>
              <a:rPr lang="tr-TR" b="1" dirty="0" smtClean="0">
                <a:solidFill>
                  <a:srgbClr val="FF0000"/>
                </a:solidFill>
              </a:rPr>
              <a:t>İnanç turizmi; </a:t>
            </a:r>
            <a:r>
              <a:rPr lang="tr-TR" b="1" dirty="0" smtClean="0"/>
              <a:t>farklı inançları tanıma, kanaat önderlerini ziyaret, türbe-eski ibadet yerlerini ziyaret vb..</a:t>
            </a:r>
          </a:p>
          <a:p>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00034" y="2357430"/>
            <a:ext cx="8229600" cy="1143000"/>
          </a:xfrm>
        </p:spPr>
        <p:txBody>
          <a:bodyPr>
            <a:normAutofit fontScale="90000"/>
          </a:bodyPr>
          <a:lstStyle/>
          <a:p>
            <a:r>
              <a:rPr lang="tr-TR" dirty="0" smtClean="0">
                <a:solidFill>
                  <a:srgbClr val="FF0000"/>
                </a:solidFill>
              </a:rPr>
              <a:t>Kırsal Turizmin Ekonomik Etkileri…………………..</a:t>
            </a:r>
            <a:endParaRPr lang="tr-TR" dirty="0">
              <a:solidFill>
                <a:srgbClr val="FF0000"/>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rgbClr val="FF0000"/>
                </a:solidFill>
              </a:rPr>
              <a:t>Kırsal Turizmin Ekonomik Etkileri</a:t>
            </a:r>
            <a:endParaRPr lang="tr-TR" dirty="0">
              <a:solidFill>
                <a:srgbClr val="FF0000"/>
              </a:solidFill>
            </a:endParaRPr>
          </a:p>
        </p:txBody>
      </p:sp>
      <p:sp>
        <p:nvSpPr>
          <p:cNvPr id="3" name="2 İçerik Yer Tutucusu"/>
          <p:cNvSpPr>
            <a:spLocks noGrp="1"/>
          </p:cNvSpPr>
          <p:nvPr>
            <p:ph idx="1"/>
          </p:nvPr>
        </p:nvSpPr>
        <p:spPr/>
        <p:txBody>
          <a:bodyPr>
            <a:normAutofit fontScale="70000" lnSpcReduction="20000"/>
          </a:bodyPr>
          <a:lstStyle/>
          <a:p>
            <a:r>
              <a:rPr lang="tr-TR" b="1" dirty="0" smtClean="0"/>
              <a:t>İşsizliğin azaltılması</a:t>
            </a:r>
          </a:p>
          <a:p>
            <a:r>
              <a:rPr lang="tr-TR" b="1" dirty="0" smtClean="0"/>
              <a:t>Kente göçün azaltılması</a:t>
            </a:r>
          </a:p>
          <a:p>
            <a:r>
              <a:rPr lang="tr-TR" b="1" dirty="0" smtClean="0"/>
              <a:t>Farklı gelir alanlarının oluşması</a:t>
            </a:r>
          </a:p>
          <a:p>
            <a:r>
              <a:rPr lang="tr-TR" b="1" dirty="0" smtClean="0"/>
              <a:t>Kadın işgücünün değerlendirilmesi</a:t>
            </a:r>
          </a:p>
          <a:p>
            <a:r>
              <a:rPr lang="tr-TR" b="1" dirty="0" smtClean="0"/>
              <a:t>Aile işgücünün değerlendirilmesi</a:t>
            </a:r>
          </a:p>
          <a:p>
            <a:r>
              <a:rPr lang="tr-TR" b="1" dirty="0" smtClean="0"/>
              <a:t>Yoksulluğun azaltılması</a:t>
            </a:r>
          </a:p>
          <a:p>
            <a:r>
              <a:rPr lang="tr-TR" b="1" dirty="0" smtClean="0"/>
              <a:t>Tarım ürünlerinin değerlendirilmesi</a:t>
            </a:r>
          </a:p>
          <a:p>
            <a:r>
              <a:rPr lang="tr-TR" b="1" dirty="0" smtClean="0"/>
              <a:t>Turizm yatırımlarının artması</a:t>
            </a:r>
          </a:p>
          <a:p>
            <a:r>
              <a:rPr lang="tr-TR" b="1" dirty="0" smtClean="0"/>
              <a:t>Yerel-kırsal refahın artması</a:t>
            </a:r>
          </a:p>
          <a:p>
            <a:r>
              <a:rPr lang="tr-TR" b="1" dirty="0" smtClean="0"/>
              <a:t>Fiziksel altyapının iyileşmesi</a:t>
            </a:r>
          </a:p>
          <a:p>
            <a:r>
              <a:rPr lang="tr-TR" b="1" dirty="0" smtClean="0"/>
              <a:t>Diğer sektörlerin gelişimine ortam sağlaması</a:t>
            </a:r>
          </a:p>
          <a:p>
            <a:r>
              <a:rPr lang="tr-TR" b="1" dirty="0" smtClean="0"/>
              <a:t>…………………………………….</a:t>
            </a:r>
            <a:endParaRPr lang="tr-TR" b="1"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00034" y="2214554"/>
            <a:ext cx="8229600" cy="1143000"/>
          </a:xfrm>
        </p:spPr>
        <p:txBody>
          <a:bodyPr>
            <a:normAutofit fontScale="90000"/>
          </a:bodyPr>
          <a:lstStyle/>
          <a:p>
            <a:r>
              <a:rPr lang="tr-TR" dirty="0" smtClean="0">
                <a:solidFill>
                  <a:srgbClr val="FF0000"/>
                </a:solidFill>
              </a:rPr>
              <a:t>Kırsal Turizmin Sosyal Etkileri……………………….</a:t>
            </a:r>
            <a:endParaRPr lang="tr-TR" dirty="0">
              <a:solidFill>
                <a:srgbClr val="FF0000"/>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rgbClr val="FF0000"/>
                </a:solidFill>
              </a:rPr>
              <a:t>Kırsal Turizmin Sosyal Etkileri</a:t>
            </a:r>
            <a:endParaRPr lang="tr-TR" dirty="0">
              <a:solidFill>
                <a:srgbClr val="FF0000"/>
              </a:solidFill>
            </a:endParaRPr>
          </a:p>
        </p:txBody>
      </p:sp>
      <p:sp>
        <p:nvSpPr>
          <p:cNvPr id="3" name="2 İçerik Yer Tutucusu"/>
          <p:cNvSpPr>
            <a:spLocks noGrp="1"/>
          </p:cNvSpPr>
          <p:nvPr>
            <p:ph idx="1"/>
          </p:nvPr>
        </p:nvSpPr>
        <p:spPr/>
        <p:txBody>
          <a:bodyPr>
            <a:normAutofit fontScale="92500" lnSpcReduction="10000"/>
          </a:bodyPr>
          <a:lstStyle/>
          <a:p>
            <a:r>
              <a:rPr lang="tr-TR" sz="2400" b="1" dirty="0" smtClean="0"/>
              <a:t>Kent ile kırsal yöre arasındaki yaşam ve davranış farkları ortadan kalkabilir. </a:t>
            </a:r>
            <a:r>
              <a:rPr lang="tr-TR" sz="2400" b="1" dirty="0" smtClean="0">
                <a:solidFill>
                  <a:srgbClr val="FF0000"/>
                </a:solidFill>
              </a:rPr>
              <a:t>(+,-??)</a:t>
            </a:r>
          </a:p>
          <a:p>
            <a:r>
              <a:rPr lang="tr-TR" sz="2400" b="1" dirty="0" smtClean="0"/>
              <a:t>Kadının ailedeki ve toplumdaki statüsü güçlenir.</a:t>
            </a:r>
          </a:p>
          <a:p>
            <a:r>
              <a:rPr lang="tr-TR" sz="2400" b="1" dirty="0" smtClean="0"/>
              <a:t>İstihdam edilen kişilerin mesleki bilgi ve becerileri artar.</a:t>
            </a:r>
          </a:p>
          <a:p>
            <a:r>
              <a:rPr lang="tr-TR" sz="2400" b="1" dirty="0" smtClean="0"/>
              <a:t>Turistlerin yerel halkın yaşam alanları ile iç içe konaklamaları sonucunda sosyal bir etkileşim, dostluk doğabilir.</a:t>
            </a:r>
          </a:p>
          <a:p>
            <a:r>
              <a:rPr lang="tr-TR" sz="2400" b="1" dirty="0" smtClean="0"/>
              <a:t>Göçün azalmasıyla kentlerde sorunlar azalabilir.</a:t>
            </a:r>
          </a:p>
          <a:p>
            <a:r>
              <a:rPr lang="tr-TR" sz="2400" b="1" dirty="0" smtClean="0"/>
              <a:t>Yerel halkın tüketim alışkanlıklarının ve beslenme biçimlerinin değişmesine neden olabilir. </a:t>
            </a:r>
            <a:r>
              <a:rPr lang="tr-TR" sz="2400" b="1" dirty="0" smtClean="0">
                <a:solidFill>
                  <a:srgbClr val="FF0000"/>
                </a:solidFill>
              </a:rPr>
              <a:t>(+,-??)</a:t>
            </a:r>
            <a:endParaRPr lang="tr-TR" sz="2400" b="1" dirty="0" smtClean="0"/>
          </a:p>
          <a:p>
            <a:r>
              <a:rPr lang="tr-TR" sz="2400" b="1" dirty="0" smtClean="0"/>
              <a:t>Yerel kimlik güçlenebilir, korunabilir.</a:t>
            </a:r>
          </a:p>
          <a:p>
            <a:r>
              <a:rPr lang="tr-TR" sz="2400" b="1" dirty="0" smtClean="0"/>
              <a:t>Yeni bilgi edinimi hızlanır. </a:t>
            </a:r>
          </a:p>
          <a:p>
            <a:r>
              <a:rPr lang="tr-TR" sz="2400" b="1" dirty="0" smtClean="0"/>
              <a:t>…………………………………….</a:t>
            </a:r>
            <a:endParaRPr lang="tr-TR" sz="2400" b="1"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00034" y="2357430"/>
            <a:ext cx="8229600" cy="1143000"/>
          </a:xfrm>
        </p:spPr>
        <p:txBody>
          <a:bodyPr>
            <a:normAutofit fontScale="90000"/>
          </a:bodyPr>
          <a:lstStyle/>
          <a:p>
            <a:r>
              <a:rPr lang="tr-TR" dirty="0" smtClean="0">
                <a:solidFill>
                  <a:srgbClr val="FF0000"/>
                </a:solidFill>
              </a:rPr>
              <a:t>Kırsal Turizmin Kültürel Etkileri…………………..</a:t>
            </a:r>
            <a:endParaRPr lang="tr-TR" dirty="0">
              <a:solidFill>
                <a:srgbClr val="FF0000"/>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rgbClr val="FF0000"/>
                </a:solidFill>
              </a:rPr>
              <a:t>Kırsal Turizmin Kültürel Etkileri</a:t>
            </a:r>
            <a:endParaRPr lang="tr-TR" dirty="0"/>
          </a:p>
        </p:txBody>
      </p:sp>
      <p:sp>
        <p:nvSpPr>
          <p:cNvPr id="3" name="2 İçerik Yer Tutucusu"/>
          <p:cNvSpPr>
            <a:spLocks noGrp="1"/>
          </p:cNvSpPr>
          <p:nvPr>
            <p:ph idx="1"/>
          </p:nvPr>
        </p:nvSpPr>
        <p:spPr/>
        <p:txBody>
          <a:bodyPr>
            <a:normAutofit fontScale="70000" lnSpcReduction="20000"/>
          </a:bodyPr>
          <a:lstStyle/>
          <a:p>
            <a:r>
              <a:rPr lang="tr-TR" b="1" dirty="0" smtClean="0"/>
              <a:t>Yöredeki kültürel varlıklar koruma altına alınmakta, yerel halk ve turistler yörenin tarihi ve kültürü hakkında bilgi sahibi olmaktadır.</a:t>
            </a:r>
          </a:p>
          <a:p>
            <a:r>
              <a:rPr lang="tr-TR" b="1" dirty="0" smtClean="0"/>
              <a:t>Turizmden elde edilen gelirler kültürel anlamda çekiciliğe sahip yapıların uygun şekilde restore edilmesine katkı sağlamaktadır.</a:t>
            </a:r>
          </a:p>
          <a:p>
            <a:r>
              <a:rPr lang="tr-TR" b="1" dirty="0" smtClean="0"/>
              <a:t>Yöre halkının ve turistlerin kültür yapısında ve yaşam tarzında çift yönlü bir etkileşim olmakta, iki taraf arasında oluşan dostluğa bağlı olarak giyim kuşam, yemek kültürü, gelenek görenekler gibi kültürel bileşenlerin alışverişi sonucunda kültürlerin zenginleşmesi sonucu doğmaktadır.</a:t>
            </a:r>
          </a:p>
          <a:p>
            <a:r>
              <a:rPr lang="tr-TR" b="1" dirty="0" smtClean="0"/>
              <a:t>Kırsal turizm, yörede hem kültürel mirasın, hem de geleneksel mimari yapının korunmasını olumlu yönde etkilemektedir.</a:t>
            </a:r>
          </a:p>
          <a:p>
            <a:r>
              <a:rPr lang="tr-TR" b="1" dirty="0" smtClean="0"/>
              <a:t>Kırsal turizm, doğal çevrenin ve kültürel mirasın korunmasına katkıda bulunur.</a:t>
            </a:r>
          </a:p>
          <a:p>
            <a:r>
              <a:rPr lang="tr-TR" b="1" dirty="0" smtClean="0"/>
              <a:t>Turizm sayesinde kırsal alanlarda çevre bilinci gelişir.</a:t>
            </a:r>
            <a:endParaRPr lang="tr-TR"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200" b="1" dirty="0" smtClean="0">
                <a:solidFill>
                  <a:srgbClr val="FF0000"/>
                </a:solidFill>
              </a:rPr>
              <a:t>Kırsal Turizm</a:t>
            </a:r>
            <a:endParaRPr lang="tr-TR" sz="3200" b="1" dirty="0">
              <a:solidFill>
                <a:srgbClr val="FF0000"/>
              </a:solidFill>
            </a:endParaRPr>
          </a:p>
        </p:txBody>
      </p:sp>
      <p:sp>
        <p:nvSpPr>
          <p:cNvPr id="3" name="2 İçerik Yer Tutucusu"/>
          <p:cNvSpPr>
            <a:spLocks noGrp="1"/>
          </p:cNvSpPr>
          <p:nvPr>
            <p:ph idx="1"/>
          </p:nvPr>
        </p:nvSpPr>
        <p:spPr/>
        <p:txBody>
          <a:bodyPr>
            <a:normAutofit/>
          </a:bodyPr>
          <a:lstStyle/>
          <a:p>
            <a:r>
              <a:rPr lang="tr-TR" dirty="0" smtClean="0">
                <a:solidFill>
                  <a:srgbClr val="FF0000"/>
                </a:solidFill>
              </a:rPr>
              <a:t>Kırsal turizm; </a:t>
            </a:r>
            <a:r>
              <a:rPr lang="tr-TR" dirty="0" err="1" smtClean="0"/>
              <a:t>sosyo</a:t>
            </a:r>
            <a:r>
              <a:rPr lang="tr-TR" dirty="0" smtClean="0"/>
              <a:t>-ekonomik durumun gelişmesi, büyük şehirlerde hayat tıkanıklığı, hava kirliliği, gürültü ve stresten kaçmak kırsal turizmin ortaya çıkmasında etkili olmuş ve bir çıkış yolu olarak kırlarda dinlenmeye karşı bir ilgi doğmuştur..</a:t>
            </a:r>
            <a:endParaRPr lang="tr-T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00034" y="2357430"/>
            <a:ext cx="8229600" cy="1143000"/>
          </a:xfrm>
        </p:spPr>
        <p:txBody>
          <a:bodyPr>
            <a:normAutofit fontScale="90000"/>
          </a:bodyPr>
          <a:lstStyle/>
          <a:p>
            <a:r>
              <a:rPr lang="tr-TR" dirty="0" smtClean="0">
                <a:solidFill>
                  <a:srgbClr val="FF0000"/>
                </a:solidFill>
              </a:rPr>
              <a:t>Kırsal Turizmin Olumsuz Etkileri…………………..</a:t>
            </a:r>
            <a:endParaRPr lang="tr-TR" dirty="0">
              <a:solidFill>
                <a:srgbClr val="FF0000"/>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rgbClr val="FF0000"/>
                </a:solidFill>
              </a:rPr>
              <a:t>Kırsal Turizmin Olumsuz Etkileri</a:t>
            </a:r>
            <a:endParaRPr lang="tr-TR" dirty="0"/>
          </a:p>
        </p:txBody>
      </p:sp>
      <p:sp>
        <p:nvSpPr>
          <p:cNvPr id="3" name="2 İçerik Yer Tutucusu"/>
          <p:cNvSpPr>
            <a:spLocks noGrp="1"/>
          </p:cNvSpPr>
          <p:nvPr>
            <p:ph idx="1"/>
          </p:nvPr>
        </p:nvSpPr>
        <p:spPr/>
        <p:txBody>
          <a:bodyPr>
            <a:normAutofit fontScale="62500" lnSpcReduction="20000"/>
          </a:bodyPr>
          <a:lstStyle/>
          <a:p>
            <a:r>
              <a:rPr lang="tr-TR" b="1" dirty="0" smtClean="0"/>
              <a:t>Kırsal turizmin plansız gelişimi, tarımsal alanların azalmasına yol açmaktadır.</a:t>
            </a:r>
          </a:p>
          <a:p>
            <a:r>
              <a:rPr lang="tr-TR" b="1" dirty="0" smtClean="0"/>
              <a:t>Kırsal turizm nedeniyle arazi ve diğer gayri menkul fiyatlarında spekülatif artışlar olabilmektedir. </a:t>
            </a:r>
          </a:p>
          <a:p>
            <a:r>
              <a:rPr lang="tr-TR" b="1" dirty="0" smtClean="0"/>
              <a:t>Kırsal alanların aşırı ve yoğun kullanımı, tarımsal alanları, doğal ve kültürel sit alanlarının tahribine yol açarak ekolojik dengeyi bozabilmektedir.</a:t>
            </a:r>
          </a:p>
          <a:p>
            <a:r>
              <a:rPr lang="tr-TR" b="1" dirty="0" smtClean="0"/>
              <a:t>Aile içi ilişkilere zarar verebilmektedir.</a:t>
            </a:r>
          </a:p>
          <a:p>
            <a:r>
              <a:rPr lang="tr-TR" b="1" dirty="0" smtClean="0"/>
              <a:t>Haksız ve yıkıcı rekabet ortaya çıkabilmektedir. </a:t>
            </a:r>
          </a:p>
          <a:p>
            <a:r>
              <a:rPr lang="tr-TR" b="1" dirty="0" smtClean="0"/>
              <a:t>Kırsal alanların aşırı kalabalık olması, çekiciliklerin azalmasına ve otantikliğin kaybolmasına neden olmaktadır.</a:t>
            </a:r>
          </a:p>
          <a:p>
            <a:r>
              <a:rPr lang="tr-TR" b="1" dirty="0" smtClean="0"/>
              <a:t>Kırsal yörelerde turizmin gelişmesi sosyal ve kültürel açıdan tarım yörelerine özgü gelenek ve göreneklerin kaybolmasına sebep olabilmektedir.</a:t>
            </a:r>
          </a:p>
          <a:p>
            <a:r>
              <a:rPr lang="tr-TR" b="1" dirty="0" smtClean="0"/>
              <a:t>Aşırı ziyaretçi akımı doğal çevre yapısını tahrip ederek, hayvan türlerini dışlayıp ekosistemin bozulmasına sebep olmaktadır.</a:t>
            </a:r>
            <a:endParaRPr lang="tr-TR" b="1"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rgbClr val="FF0000"/>
                </a:solidFill>
              </a:rPr>
              <a:t>Kırsal Turizmin Olumsuz Etkileri</a:t>
            </a:r>
            <a:endParaRPr lang="tr-TR" dirty="0"/>
          </a:p>
        </p:txBody>
      </p:sp>
      <p:sp>
        <p:nvSpPr>
          <p:cNvPr id="3" name="2 İçerik Yer Tutucusu"/>
          <p:cNvSpPr>
            <a:spLocks noGrp="1"/>
          </p:cNvSpPr>
          <p:nvPr>
            <p:ph idx="1"/>
          </p:nvPr>
        </p:nvSpPr>
        <p:spPr/>
        <p:txBody>
          <a:bodyPr>
            <a:normAutofit fontScale="92500" lnSpcReduction="20000"/>
          </a:bodyPr>
          <a:lstStyle/>
          <a:p>
            <a:r>
              <a:rPr lang="tr-TR" dirty="0" smtClean="0"/>
              <a:t>Kültürün ticari bir turist hareketine dönüşmesi, doğal konukseverliğin kötüye kullanılması toplumun yerel değer ve kimliğini tahrip edebilmektedir.</a:t>
            </a:r>
          </a:p>
          <a:p>
            <a:r>
              <a:rPr lang="tr-TR" dirty="0" smtClean="0"/>
              <a:t>Altyapının iyileştirilmesi ile de doğal çevrenin yapaylaştırılması gibi bir tehlike oluşmaktadır.</a:t>
            </a:r>
          </a:p>
          <a:p>
            <a:r>
              <a:rPr lang="tr-TR" dirty="0" smtClean="0"/>
              <a:t>Tatlı su kaynaklarının aşırı kullanımı, ormanların yok edilmesi, toprak erozyonu, biyolojik çeşitliliğin tahribi, kültürel mirasın zarar görmesi, hava ulaşımının ve kalabalığın yarattığı ses kirliliği gibi olumsuz çevresel etkiler görülebilmektedir. </a:t>
            </a:r>
            <a:endParaRPr lang="tr-TR" b="1"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28596" y="1928802"/>
            <a:ext cx="8229600" cy="2286016"/>
          </a:xfrm>
        </p:spPr>
        <p:txBody>
          <a:bodyPr>
            <a:normAutofit/>
          </a:bodyPr>
          <a:lstStyle/>
          <a:p>
            <a:r>
              <a:rPr lang="tr-TR" sz="2800" b="1" dirty="0" smtClean="0">
                <a:solidFill>
                  <a:srgbClr val="FF0000"/>
                </a:solidFill>
              </a:rPr>
              <a:t>Kırsal turizme ilginin artmasında ve yaygınlaşmasında etkili olan faktörler……….</a:t>
            </a:r>
            <a:endParaRPr lang="tr-TR" sz="2800" b="1" dirty="0">
              <a:solidFill>
                <a:srgbClr val="FF0000"/>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800" b="1" dirty="0" smtClean="0">
                <a:solidFill>
                  <a:srgbClr val="FF0000"/>
                </a:solidFill>
              </a:rPr>
              <a:t>Kırsal turizme ilginin artmasında ve yaygınlaşmasında etkili olan faktörler;</a:t>
            </a:r>
            <a:endParaRPr lang="tr-TR" sz="2800" dirty="0"/>
          </a:p>
        </p:txBody>
      </p:sp>
      <p:sp>
        <p:nvSpPr>
          <p:cNvPr id="3" name="2 İçerik Yer Tutucusu"/>
          <p:cNvSpPr>
            <a:spLocks noGrp="1"/>
          </p:cNvSpPr>
          <p:nvPr>
            <p:ph idx="1"/>
          </p:nvPr>
        </p:nvSpPr>
        <p:spPr/>
        <p:txBody>
          <a:bodyPr>
            <a:normAutofit fontScale="77500" lnSpcReduction="20000"/>
          </a:bodyPr>
          <a:lstStyle/>
          <a:p>
            <a:r>
              <a:rPr lang="tr-TR" b="1" dirty="0" smtClean="0"/>
              <a:t>Aktif tatillere ve özel ilgi turlarına eğilimin artması.</a:t>
            </a:r>
          </a:p>
          <a:p>
            <a:r>
              <a:rPr lang="tr-TR" b="1" dirty="0" smtClean="0"/>
              <a:t>Kentsel yaşamın sınırlayıcı ve kurallarla dolu ortamından uzaklaşma isteği.</a:t>
            </a:r>
          </a:p>
          <a:p>
            <a:r>
              <a:rPr lang="tr-TR" b="1" dirty="0" smtClean="0"/>
              <a:t>Deniz kıyılarının her konuda birbirine benzemesi, </a:t>
            </a:r>
          </a:p>
          <a:p>
            <a:r>
              <a:rPr lang="tr-TR" b="1" dirty="0" smtClean="0"/>
              <a:t>Gelişmiş ülkelerde yaşlanmış kentsel nüfus oranının artması, onların da kırsal alanların sağlık verici ortamlarını tercih etmeleri.</a:t>
            </a:r>
          </a:p>
          <a:p>
            <a:r>
              <a:rPr lang="tr-TR" b="1" dirty="0" smtClean="0"/>
              <a:t>Kırsal alanların çok sayıda </a:t>
            </a:r>
            <a:r>
              <a:rPr lang="tr-TR" b="1" dirty="0" err="1" smtClean="0"/>
              <a:t>rekreasyonel</a:t>
            </a:r>
            <a:r>
              <a:rPr lang="tr-TR" b="1" dirty="0" smtClean="0"/>
              <a:t> etkinlik için uygun ortamlara sahip olması.</a:t>
            </a:r>
          </a:p>
          <a:p>
            <a:r>
              <a:rPr lang="tr-TR" b="1" dirty="0" smtClean="0"/>
              <a:t>Kırsal turizmin, diğer turizm türlerine göre daha ucuza mal olması.</a:t>
            </a:r>
          </a:p>
          <a:p>
            <a:r>
              <a:rPr lang="tr-TR" b="1" dirty="0" smtClean="0"/>
              <a:t>Dünyada çevre koruma bilincinin yaygınlaşmasıyla, korunmuş alanlara ilginin artması. </a:t>
            </a:r>
            <a:endParaRPr lang="tr-TR" b="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28596" y="1142984"/>
            <a:ext cx="8229600" cy="4525963"/>
          </a:xfrm>
        </p:spPr>
        <p:txBody>
          <a:bodyPr/>
          <a:lstStyle/>
          <a:p>
            <a:r>
              <a:rPr lang="tr-TR" dirty="0" smtClean="0">
                <a:solidFill>
                  <a:srgbClr val="FF0000"/>
                </a:solidFill>
              </a:rPr>
              <a:t>Kırsal turizm</a:t>
            </a:r>
            <a:r>
              <a:rPr lang="tr-TR" dirty="0" smtClean="0"/>
              <a:t>, özellikle kır yaşamının yoğun ve  tarımsal faaliyetlerin yoğun olduğu yörelerde tarım faaliyetlerinin yanı sıra turizm sektörüne bağlı olarak gelişen yeni bir turizm çeşididir. Gerçekleştirildiği alana göre çiftlik turizmi, köy turizmi, yayla turizmi, tarım turizmi gibi farklı isimlerle de anılan kırsal turizm kavramını açıklamak için birçok farklı tanım oluşturulmuştur. </a:t>
            </a:r>
            <a:endParaRPr lang="tr-T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00034" y="1214422"/>
            <a:ext cx="8229600" cy="4525963"/>
          </a:xfrm>
        </p:spPr>
        <p:txBody>
          <a:bodyPr/>
          <a:lstStyle/>
          <a:p>
            <a:r>
              <a:rPr lang="tr-TR" dirty="0" smtClean="0">
                <a:solidFill>
                  <a:srgbClr val="FF0000"/>
                </a:solidFill>
              </a:rPr>
              <a:t>Avrupa Birliği tarafından yapılan çalışmalarda kırsal turizm; </a:t>
            </a:r>
            <a:r>
              <a:rPr lang="tr-TR" dirty="0" smtClean="0"/>
              <a:t>“</a:t>
            </a:r>
            <a:r>
              <a:rPr lang="tr-TR" i="1" dirty="0" smtClean="0"/>
              <a:t>Tarımsal ya da yerel değerlerle iç içe bulunarak hoşça zaman geçirmek amacında olan turistlere, beklentileri doğrultusunda konaklama, yiyecek, içecek ve diğer hizmetleri veren küçük ölçekli işletmelerin yer aldığı küçük yerleşimlerde gerçekleştirilen faaliyetler bütünü” olarak tanımlanmaktadır. </a:t>
            </a:r>
            <a:endParaRPr lang="tr-T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92500" lnSpcReduction="20000"/>
          </a:bodyPr>
          <a:lstStyle/>
          <a:p>
            <a:r>
              <a:rPr lang="tr-TR" dirty="0" smtClean="0">
                <a:solidFill>
                  <a:srgbClr val="FF0000"/>
                </a:solidFill>
              </a:rPr>
              <a:t>Soykan (2006) göre kırsal turizm; </a:t>
            </a:r>
            <a:r>
              <a:rPr lang="tr-TR" dirty="0" smtClean="0"/>
              <a:t>kişilerin doğal ortamlarda dinlenmek ve değişik kültürlerle bir arada olmak amacıyla bir kırsal yerleşmeye gidip, orada konaklamaları ve o yöreye özgü etkinlikleri izlemeleri ya da katılmalarıyla gerçekleşen bir turizm türüdür. </a:t>
            </a:r>
          </a:p>
          <a:p>
            <a:r>
              <a:rPr lang="tr-TR" dirty="0" smtClean="0"/>
              <a:t>Kırsal turizmde, hizmet sağlayanlar, ziyaretçilerle kişisel iletişime yardım ederler ve ziyaretçilerin ziyaret edilen yerdeki atmosferi test etmesi ve kırsal ürünleri denemelerini mümkün kılmalarına yardımcı olurlar.</a:t>
            </a:r>
            <a:endParaRPr lang="tr-T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200" b="1" dirty="0" smtClean="0">
                <a:solidFill>
                  <a:srgbClr val="FF0000"/>
                </a:solidFill>
              </a:rPr>
              <a:t>Özetle Kırsal Turizm;</a:t>
            </a:r>
            <a:endParaRPr lang="tr-TR" sz="3200" b="1" dirty="0">
              <a:solidFill>
                <a:srgbClr val="FF0000"/>
              </a:solidFill>
            </a:endParaRPr>
          </a:p>
        </p:txBody>
      </p:sp>
      <p:sp>
        <p:nvSpPr>
          <p:cNvPr id="3" name="2 İçerik Yer Tutucusu"/>
          <p:cNvSpPr>
            <a:spLocks noGrp="1"/>
          </p:cNvSpPr>
          <p:nvPr>
            <p:ph idx="1"/>
          </p:nvPr>
        </p:nvSpPr>
        <p:spPr/>
        <p:txBody>
          <a:bodyPr>
            <a:normAutofit/>
          </a:bodyPr>
          <a:lstStyle/>
          <a:p>
            <a:r>
              <a:rPr lang="tr-TR" sz="2800" b="1" dirty="0" smtClean="0">
                <a:solidFill>
                  <a:srgbClr val="FF0000"/>
                </a:solidFill>
              </a:rPr>
              <a:t>Kırsal turizm</a:t>
            </a:r>
            <a:r>
              <a:rPr lang="tr-TR" sz="2800" b="1" dirty="0" smtClean="0"/>
              <a:t>, insanların devamlı ikamet ettikleri yerler dışındaki kırsal yörelere ziyaretleri, buralarda tarım üreticilerinin ürettikleri mal ve hizmetleri, yörenin doğal dokusuna uygun mekanlarda talep ederek ve yörede para arttırma arzularını minimize ederek geçici konaklamalarından doğan olaylar ve ilişkilerin bütünü olarak tanımlanabilmektedir.</a:t>
            </a:r>
            <a:endParaRPr lang="tr-TR" sz="2800" b="1"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rgbClr val="FF0000"/>
                </a:solidFill>
              </a:rPr>
              <a:t>Kırsal Turizmin Önemi</a:t>
            </a:r>
            <a:endParaRPr lang="tr-TR" dirty="0">
              <a:solidFill>
                <a:srgbClr val="FF0000"/>
              </a:solidFill>
            </a:endParaRPr>
          </a:p>
        </p:txBody>
      </p:sp>
      <p:sp>
        <p:nvSpPr>
          <p:cNvPr id="3" name="2 İçerik Yer Tutucusu"/>
          <p:cNvSpPr>
            <a:spLocks noGrp="1"/>
          </p:cNvSpPr>
          <p:nvPr>
            <p:ph idx="1"/>
          </p:nvPr>
        </p:nvSpPr>
        <p:spPr/>
        <p:txBody>
          <a:bodyPr/>
          <a:lstStyle/>
          <a:p>
            <a:pPr>
              <a:buNone/>
            </a:pPr>
            <a:r>
              <a:rPr lang="tr-TR" dirty="0" smtClean="0">
                <a:solidFill>
                  <a:srgbClr val="FF0000"/>
                </a:solidFill>
              </a:rPr>
              <a:t>Kırsal turizm, </a:t>
            </a:r>
            <a:r>
              <a:rPr lang="tr-TR" dirty="0" smtClean="0"/>
              <a:t>kırsal alanlardaki temel ekonomiyi tamamlayıcı, yerel ürünlerin kullanımını destekleyici ve yerel etkinliklere katılımı sağlayıcı bir rol oynamaktadır.</a:t>
            </a:r>
          </a:p>
          <a:p>
            <a:pPr>
              <a:buNone/>
            </a:pPr>
            <a:r>
              <a:rPr lang="tr-TR" dirty="0" smtClean="0"/>
              <a:t>……………………????</a:t>
            </a:r>
            <a:endParaRPr lang="tr-T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rgbClr val="FF0000"/>
                </a:solidFill>
              </a:rPr>
              <a:t>Kırsal Turizmin Önemi</a:t>
            </a:r>
            <a:endParaRPr lang="tr-TR" dirty="0"/>
          </a:p>
        </p:txBody>
      </p:sp>
      <p:sp>
        <p:nvSpPr>
          <p:cNvPr id="3" name="2 İçerik Yer Tutucusu"/>
          <p:cNvSpPr>
            <a:spLocks noGrp="1"/>
          </p:cNvSpPr>
          <p:nvPr>
            <p:ph idx="1"/>
          </p:nvPr>
        </p:nvSpPr>
        <p:spPr/>
        <p:txBody>
          <a:bodyPr>
            <a:normAutofit fontScale="77500" lnSpcReduction="20000"/>
          </a:bodyPr>
          <a:lstStyle/>
          <a:p>
            <a:r>
              <a:rPr lang="tr-TR" dirty="0" smtClean="0"/>
              <a:t>Kırsal alanlarda, kırsal turizme bağlı olarak ürünlere olan talep artmakta ve bunun sonucunda ürün gerçek değerini bulabilmektedir. Gerçek değeriyle satılan ürünler sayesinde yöredeki üreticinin gelir seviyesi artmaktadır. </a:t>
            </a:r>
          </a:p>
          <a:p>
            <a:r>
              <a:rPr lang="tr-TR" dirty="0" smtClean="0"/>
              <a:t>Kırsal turizm sayesinde kırsal alanlarda istihdam, ek gelir, kişisel gelir, yaşam düzeyi ve kamu gelirleri olumlu yönde etkilenmektedir. </a:t>
            </a:r>
          </a:p>
          <a:p>
            <a:r>
              <a:rPr lang="tr-TR" dirty="0" smtClean="0"/>
              <a:t>Kırsal alanlardaki turistik değerler kırsal turizm sayesinde etkin biçimde kullanılabilmektedir.</a:t>
            </a:r>
            <a:r>
              <a:rPr lang="tr-TR" dirty="0" smtClean="0">
                <a:solidFill>
                  <a:srgbClr val="FF0000"/>
                </a:solidFill>
              </a:rPr>
              <a:t>(+,-??)</a:t>
            </a:r>
            <a:r>
              <a:rPr lang="tr-TR" dirty="0" smtClean="0"/>
              <a:t> </a:t>
            </a:r>
          </a:p>
          <a:p>
            <a:r>
              <a:rPr lang="tr-TR" dirty="0" smtClean="0"/>
              <a:t>Kırsal turizm kültürel zenginlik oluşturan ağaç işleri, halı, kilim, el işlemeleri, süs malzemeleri gibi geleneksel zanaatlara ve el sanatlarına daha fazla önem verilmesini ve bunların bir gelir kaynağına dönüşmesini sağlamaktadır.</a:t>
            </a:r>
            <a:endParaRPr lang="tr-T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rgbClr val="FF0000"/>
                </a:solidFill>
              </a:rPr>
              <a:t>Kırsal Turizmin Önemi</a:t>
            </a:r>
            <a:endParaRPr lang="tr-TR" dirty="0"/>
          </a:p>
        </p:txBody>
      </p:sp>
      <p:sp>
        <p:nvSpPr>
          <p:cNvPr id="3" name="2 İçerik Yer Tutucusu"/>
          <p:cNvSpPr>
            <a:spLocks noGrp="1"/>
          </p:cNvSpPr>
          <p:nvPr>
            <p:ph idx="1"/>
          </p:nvPr>
        </p:nvSpPr>
        <p:spPr/>
        <p:txBody>
          <a:bodyPr>
            <a:normAutofit fontScale="70000" lnSpcReduction="20000"/>
          </a:bodyPr>
          <a:lstStyle/>
          <a:p>
            <a:r>
              <a:rPr lang="tr-TR" b="1" dirty="0" smtClean="0"/>
              <a:t>Kırsal turizm ile daha düşük maliyetli tatil olanağı oluşabilir. Böylece alım gücü düşük olan kesimlerin de turizme katılması sağlanabilir.</a:t>
            </a:r>
          </a:p>
          <a:p>
            <a:r>
              <a:rPr lang="tr-TR" b="1" dirty="0" smtClean="0"/>
              <a:t>Kırsal turizmin gelişmesi ve yörede oturanların kırsal turizmden gelir elde etmeleri sonucunda kırdan kente doğru olan göç azalabilir.</a:t>
            </a:r>
          </a:p>
          <a:p>
            <a:r>
              <a:rPr lang="tr-TR" b="1" dirty="0" smtClean="0"/>
              <a:t>Kırsal turizm kırsal alanlarda, iletişim, ulaştırma v.b. altyapı olanaklarının gelişmesini beraberinde getirir.</a:t>
            </a:r>
          </a:p>
          <a:p>
            <a:r>
              <a:rPr lang="tr-TR" b="1" dirty="0" smtClean="0"/>
              <a:t>Kırsal turizm doğal ve yapısal kaynakların korunmasına, yeniden yapılandırılmasına ve güçlendirilmesine yardımcı olur. Uluslararası düzeyde kabul gören kalite standartları ile doğal kaynaklara erişim sağlar. Yerel insanların elde edebilecekleri, kaliteli fiziksel çevre düzenlemelerini teşvik eder.</a:t>
            </a:r>
            <a:endParaRPr lang="tr-TR" b="1"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320</TotalTime>
  <Words>1285</Words>
  <Application>Microsoft Office PowerPoint</Application>
  <PresentationFormat>Ekran Gösterisi (4:3)</PresentationFormat>
  <Paragraphs>107</Paragraphs>
  <Slides>24</Slides>
  <Notes>0</Notes>
  <HiddenSlides>0</HiddenSlides>
  <MMClips>0</MMClips>
  <ScaleCrop>false</ScaleCrop>
  <HeadingPairs>
    <vt:vector size="4" baseType="variant">
      <vt:variant>
        <vt:lpstr>Tema</vt:lpstr>
      </vt:variant>
      <vt:variant>
        <vt:i4>1</vt:i4>
      </vt:variant>
      <vt:variant>
        <vt:lpstr>Slayt Başlıkları</vt:lpstr>
      </vt:variant>
      <vt:variant>
        <vt:i4>24</vt:i4>
      </vt:variant>
    </vt:vector>
  </HeadingPairs>
  <TitlesOfParts>
    <vt:vector size="25" baseType="lpstr">
      <vt:lpstr>Ofis Teması</vt:lpstr>
      <vt:lpstr>KIRSAL TURİZM NEDİR?</vt:lpstr>
      <vt:lpstr>Kırsal Turizm</vt:lpstr>
      <vt:lpstr>PowerPoint Sunusu</vt:lpstr>
      <vt:lpstr>PowerPoint Sunusu</vt:lpstr>
      <vt:lpstr>PowerPoint Sunusu</vt:lpstr>
      <vt:lpstr>Özetle Kırsal Turizm;</vt:lpstr>
      <vt:lpstr>Kırsal Turizmin Önemi</vt:lpstr>
      <vt:lpstr>Kırsal Turizmin Önemi</vt:lpstr>
      <vt:lpstr>Kırsal Turizmin Önemi</vt:lpstr>
      <vt:lpstr>Kırsal Turizmin Önemi</vt:lpstr>
      <vt:lpstr>Kırsal Turizmin Önemi</vt:lpstr>
      <vt:lpstr>Kırsal Turizmde hangi faaliyetlere ilgi duyulur…</vt:lpstr>
      <vt:lpstr>Kırsal turizm çeşitleri </vt:lpstr>
      <vt:lpstr>Kırsal Turizmin Ekonomik Etkileri…………………..</vt:lpstr>
      <vt:lpstr>Kırsal Turizmin Ekonomik Etkileri</vt:lpstr>
      <vt:lpstr>Kırsal Turizmin Sosyal Etkileri……………………….</vt:lpstr>
      <vt:lpstr>Kırsal Turizmin Sosyal Etkileri</vt:lpstr>
      <vt:lpstr>Kırsal Turizmin Kültürel Etkileri…………………..</vt:lpstr>
      <vt:lpstr>Kırsal Turizmin Kültürel Etkileri</vt:lpstr>
      <vt:lpstr>Kırsal Turizmin Olumsuz Etkileri…………………..</vt:lpstr>
      <vt:lpstr>Kırsal Turizmin Olumsuz Etkileri</vt:lpstr>
      <vt:lpstr>Kırsal Turizmin Olumsuz Etkileri</vt:lpstr>
      <vt:lpstr>Kırsal turizme ilginin artmasında ve yaygınlaşmasında etkili olan faktörler……….</vt:lpstr>
      <vt:lpstr>Kırsal turizme ilginin artmasında ve yaygınlaşmasında etkili olan faktörler;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Turizm Nedir?</dc:title>
  <dc:creator>BULENT</dc:creator>
  <cp:lastModifiedBy>user</cp:lastModifiedBy>
  <cp:revision>47</cp:revision>
  <dcterms:created xsi:type="dcterms:W3CDTF">2013-10-01T13:43:33Z</dcterms:created>
  <dcterms:modified xsi:type="dcterms:W3CDTF">2016-10-03T09:54:30Z</dcterms:modified>
</cp:coreProperties>
</file>