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37"/>
  </p:notesMasterIdLst>
  <p:sldIdLst>
    <p:sldId id="324" r:id="rId2"/>
    <p:sldId id="323" r:id="rId3"/>
    <p:sldId id="334" r:id="rId4"/>
    <p:sldId id="335" r:id="rId5"/>
    <p:sldId id="336" r:id="rId6"/>
    <p:sldId id="337" r:id="rId7"/>
    <p:sldId id="338" r:id="rId8"/>
    <p:sldId id="341" r:id="rId9"/>
    <p:sldId id="340" r:id="rId10"/>
    <p:sldId id="339" r:id="rId11"/>
    <p:sldId id="342" r:id="rId12"/>
    <p:sldId id="343" r:id="rId13"/>
    <p:sldId id="344" r:id="rId14"/>
    <p:sldId id="345" r:id="rId15"/>
    <p:sldId id="346" r:id="rId16"/>
    <p:sldId id="347" r:id="rId17"/>
    <p:sldId id="348" r:id="rId18"/>
    <p:sldId id="349" r:id="rId19"/>
    <p:sldId id="350" r:id="rId20"/>
    <p:sldId id="351" r:id="rId21"/>
    <p:sldId id="352" r:id="rId22"/>
    <p:sldId id="356" r:id="rId23"/>
    <p:sldId id="355" r:id="rId24"/>
    <p:sldId id="358" r:id="rId25"/>
    <p:sldId id="359" r:id="rId26"/>
    <p:sldId id="360" r:id="rId27"/>
    <p:sldId id="361" r:id="rId28"/>
    <p:sldId id="363" r:id="rId29"/>
    <p:sldId id="364" r:id="rId30"/>
    <p:sldId id="365" r:id="rId31"/>
    <p:sldId id="366" r:id="rId32"/>
    <p:sldId id="367" r:id="rId33"/>
    <p:sldId id="368" r:id="rId34"/>
    <p:sldId id="369" r:id="rId35"/>
    <p:sldId id="370" r:id="rId3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9"/>
    <p:restoredTop sz="94662"/>
  </p:normalViewPr>
  <p:slideViewPr>
    <p:cSldViewPr>
      <p:cViewPr varScale="1">
        <p:scale>
          <a:sx n="108" d="100"/>
          <a:sy n="108" d="100"/>
        </p:scale>
        <p:origin x="216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notesMaster" Target="notesMasters/notesMaster1.xml"/><Relationship Id="rId38" Type="http://schemas.openxmlformats.org/officeDocument/2006/relationships/presProps" Target="presProps.xml"/><Relationship Id="rId39" Type="http://schemas.openxmlformats.org/officeDocument/2006/relationships/viewProps" Target="viewProps.xml"/><Relationship Id="rId40" Type="http://schemas.openxmlformats.org/officeDocument/2006/relationships/theme" Target="theme/theme1.xml"/><Relationship Id="rId4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AA7A75-A7AE-48EA-983C-9B134B7A29DF}" type="datetimeFigureOut">
              <a:rPr lang="tr-TR" smtClean="0"/>
              <a:pPr/>
              <a:t>14.08.2017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CF399A-C240-4445-AA29-524B41AE398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4975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DEFBF-D7B1-4C97-8869-3487967CB56D}" type="datetimeFigureOut">
              <a:rPr lang="tr-TR" smtClean="0"/>
              <a:pPr/>
              <a:t>14.08.2017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9178F-C018-4B19-AD17-DDC52C40E6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DEFBF-D7B1-4C97-8869-3487967CB56D}" type="datetimeFigureOut">
              <a:rPr lang="tr-TR" smtClean="0"/>
              <a:pPr/>
              <a:t>14.08.2017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9178F-C018-4B19-AD17-DDC52C40E6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DEFBF-D7B1-4C97-8869-3487967CB56D}" type="datetimeFigureOut">
              <a:rPr lang="tr-TR" smtClean="0"/>
              <a:pPr/>
              <a:t>14.08.2017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9178F-C018-4B19-AD17-DDC52C40E6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DEFBF-D7B1-4C97-8869-3487967CB56D}" type="datetimeFigureOut">
              <a:rPr lang="tr-TR" smtClean="0"/>
              <a:pPr/>
              <a:t>14.08.2017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9178F-C018-4B19-AD17-DDC52C40E6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DEFBF-D7B1-4C97-8869-3487967CB56D}" type="datetimeFigureOut">
              <a:rPr lang="tr-TR" smtClean="0"/>
              <a:pPr/>
              <a:t>14.08.2017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9178F-C018-4B19-AD17-DDC52C40E6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DEFBF-D7B1-4C97-8869-3487967CB56D}" type="datetimeFigureOut">
              <a:rPr lang="tr-TR" smtClean="0"/>
              <a:pPr/>
              <a:t>14.08.2017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9178F-C018-4B19-AD17-DDC52C40E6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DEFBF-D7B1-4C97-8869-3487967CB56D}" type="datetimeFigureOut">
              <a:rPr lang="tr-TR" smtClean="0"/>
              <a:pPr/>
              <a:t>14.08.2017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9178F-C018-4B19-AD17-DDC52C40E6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DEFBF-D7B1-4C97-8869-3487967CB56D}" type="datetimeFigureOut">
              <a:rPr lang="tr-TR" smtClean="0"/>
              <a:pPr/>
              <a:t>14.08.2017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9178F-C018-4B19-AD17-DDC52C40E6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DEFBF-D7B1-4C97-8869-3487967CB56D}" type="datetimeFigureOut">
              <a:rPr lang="tr-TR" smtClean="0"/>
              <a:pPr/>
              <a:t>14.08.2017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9178F-C018-4B19-AD17-DDC52C40E6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DEFBF-D7B1-4C97-8869-3487967CB56D}" type="datetimeFigureOut">
              <a:rPr lang="tr-TR" smtClean="0"/>
              <a:pPr/>
              <a:t>14.08.2017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9178F-C018-4B19-AD17-DDC52C40E6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DEFBF-D7B1-4C97-8869-3487967CB56D}" type="datetimeFigureOut">
              <a:rPr lang="tr-TR" smtClean="0"/>
              <a:pPr/>
              <a:t>14.08.2017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9178F-C018-4B19-AD17-DDC52C40E6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3DEFBF-D7B1-4C97-8869-3487967CB56D}" type="datetimeFigureOut">
              <a:rPr lang="tr-TR" smtClean="0"/>
              <a:pPr/>
              <a:t>14.08.2017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C9178F-C018-4B19-AD17-DDC52C40E67A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emf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e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/>
              <a:t>Monoterpenler</a:t>
            </a:r>
            <a:r>
              <a:rPr lang="tr-TR" dirty="0"/>
              <a:t> ve </a:t>
            </a:r>
            <a:r>
              <a:rPr lang="tr-TR" dirty="0" err="1"/>
              <a:t>Seskiterpenler</a:t>
            </a:r>
            <a:r>
              <a:rPr lang="tr-TR" dirty="0"/>
              <a:t> (Uçucu Yağlar)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/>
              <a:t>Kendilerine has koku, tat, renk ve görünüme </a:t>
            </a:r>
            <a:r>
              <a:rPr lang="tr-TR" dirty="0" smtClean="0"/>
              <a:t>sahiptirler. </a:t>
            </a:r>
          </a:p>
          <a:p>
            <a:r>
              <a:rPr lang="tr-TR" dirty="0" smtClean="0"/>
              <a:t>Güzel </a:t>
            </a:r>
            <a:r>
              <a:rPr lang="tr-TR" dirty="0"/>
              <a:t>kokulu olmasından dolayı esans ya da </a:t>
            </a:r>
            <a:r>
              <a:rPr lang="tr-TR" dirty="0" err="1"/>
              <a:t>eterik</a:t>
            </a:r>
            <a:r>
              <a:rPr lang="tr-TR" dirty="0"/>
              <a:t> yağda denilmektedir. </a:t>
            </a:r>
            <a:endParaRPr lang="tr-TR" dirty="0" smtClean="0"/>
          </a:p>
          <a:p>
            <a:r>
              <a:rPr lang="tr-TR" dirty="0" smtClean="0"/>
              <a:t>Su </a:t>
            </a:r>
            <a:r>
              <a:rPr lang="tr-TR" dirty="0"/>
              <a:t>ile karışmadıkları için yağ olarak tanımlansalar da sabit yağlardan </a:t>
            </a:r>
            <a:r>
              <a:rPr lang="tr-TR" dirty="0" smtClean="0"/>
              <a:t>farklıdırlar. </a:t>
            </a:r>
          </a:p>
          <a:p>
            <a:r>
              <a:rPr lang="tr-TR" dirty="0" smtClean="0"/>
              <a:t>Uçucu </a:t>
            </a:r>
            <a:r>
              <a:rPr lang="tr-TR" dirty="0"/>
              <a:t>yağ taşıyan bitkiler daha çok sıcak iklim kuşaklarında yetişmektedir. Türkiye’yi de içine alan Akdeniz Bölgesi uçucu yağ taşıyan bitkiler açısından en zengin bölgelerden </a:t>
            </a:r>
            <a:r>
              <a:rPr lang="tr-TR" dirty="0" smtClean="0"/>
              <a:t>biridir.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005633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60649"/>
            <a:ext cx="8229600" cy="1296144"/>
          </a:xfrm>
        </p:spPr>
        <p:txBody>
          <a:bodyPr/>
          <a:lstStyle/>
          <a:p>
            <a:r>
              <a:rPr lang="tr-TR" dirty="0" smtClean="0"/>
              <a:t>ancak, aynı zamanda bazı </a:t>
            </a:r>
            <a:r>
              <a:rPr lang="tr-TR" dirty="0" err="1" smtClean="0"/>
              <a:t>Apiaceae</a:t>
            </a:r>
            <a:r>
              <a:rPr lang="tr-TR" dirty="0" smtClean="0"/>
              <a:t> (</a:t>
            </a:r>
            <a:r>
              <a:rPr lang="tr-TR" dirty="0" err="1"/>
              <a:t>Laser</a:t>
            </a:r>
            <a:r>
              <a:rPr lang="tr-TR" dirty="0"/>
              <a:t>, </a:t>
            </a:r>
            <a:r>
              <a:rPr lang="tr-TR" dirty="0" err="1"/>
              <a:t>Laserpitium</a:t>
            </a:r>
            <a:r>
              <a:rPr lang="tr-TR" dirty="0"/>
              <a:t>, </a:t>
            </a:r>
            <a:r>
              <a:rPr lang="tr-TR" dirty="0" err="1"/>
              <a:t>Thapsis</a:t>
            </a:r>
            <a:r>
              <a:rPr lang="tr-TR" dirty="0"/>
              <a:t>),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857013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60649"/>
            <a:ext cx="8229600" cy="1296144"/>
          </a:xfrm>
        </p:spPr>
        <p:txBody>
          <a:bodyPr/>
          <a:lstStyle/>
          <a:p>
            <a:r>
              <a:rPr lang="tr-TR" dirty="0" err="1" smtClean="0"/>
              <a:t>Lamiaceae</a:t>
            </a:r>
            <a:r>
              <a:rPr lang="tr-TR" dirty="0" smtClean="0"/>
              <a:t> </a:t>
            </a:r>
            <a:r>
              <a:rPr lang="tr-TR" dirty="0"/>
              <a:t>(</a:t>
            </a:r>
            <a:r>
              <a:rPr lang="tr-TR" dirty="0" err="1"/>
              <a:t>Glechoma</a:t>
            </a:r>
            <a:r>
              <a:rPr lang="tr-TR" dirty="0"/>
              <a:t>), </a:t>
            </a:r>
            <a:r>
              <a:rPr lang="tr-TR" dirty="0" err="1"/>
              <a:t>Illiciaceae</a:t>
            </a:r>
            <a:r>
              <a:rPr lang="tr-TR" dirty="0"/>
              <a:t> (</a:t>
            </a:r>
            <a:r>
              <a:rPr lang="tr-TR" dirty="0" err="1"/>
              <a:t>Illicium</a:t>
            </a:r>
            <a:r>
              <a:rPr lang="tr-TR" dirty="0"/>
              <a:t>), </a:t>
            </a:r>
            <a:r>
              <a:rPr lang="tr-TR" dirty="0" err="1"/>
              <a:t>Coriariaceae</a:t>
            </a:r>
            <a:r>
              <a:rPr lang="tr-TR" dirty="0"/>
              <a:t> (</a:t>
            </a:r>
            <a:r>
              <a:rPr lang="tr-TR" dirty="0" err="1"/>
              <a:t>Coriaria</a:t>
            </a:r>
            <a:r>
              <a:rPr lang="tr-TR" dirty="0"/>
              <a:t>),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884779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60649"/>
            <a:ext cx="8229600" cy="1224136"/>
          </a:xfrm>
        </p:spPr>
        <p:txBody>
          <a:bodyPr/>
          <a:lstStyle/>
          <a:p>
            <a:r>
              <a:rPr lang="tr-TR" dirty="0" err="1" smtClean="0"/>
              <a:t>Magnoliaceae</a:t>
            </a:r>
            <a:r>
              <a:rPr lang="tr-TR" dirty="0" smtClean="0"/>
              <a:t> </a:t>
            </a:r>
            <a:r>
              <a:rPr lang="tr-TR" dirty="0"/>
              <a:t>(</a:t>
            </a:r>
            <a:r>
              <a:rPr lang="tr-TR" dirty="0" err="1"/>
              <a:t>Liriodendron</a:t>
            </a:r>
            <a:r>
              <a:rPr lang="tr-TR" dirty="0"/>
              <a:t>, </a:t>
            </a:r>
            <a:r>
              <a:rPr lang="tr-TR" dirty="0" err="1"/>
              <a:t>Magnolia</a:t>
            </a:r>
            <a:r>
              <a:rPr lang="tr-TR" dirty="0"/>
              <a:t>, </a:t>
            </a:r>
            <a:r>
              <a:rPr lang="tr-TR" dirty="0" err="1"/>
              <a:t>Michelia</a:t>
            </a:r>
            <a:r>
              <a:rPr lang="tr-TR" dirty="0"/>
              <a:t>), </a:t>
            </a:r>
          </a:p>
        </p:txBody>
      </p:sp>
    </p:spTree>
    <p:extLst>
      <p:ext uri="{BB962C8B-B14F-4D97-AF65-F5344CB8AC3E}">
        <p14:creationId xmlns:p14="http://schemas.microsoft.com/office/powerpoint/2010/main" val="12884779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60649"/>
            <a:ext cx="8229600" cy="936104"/>
          </a:xfrm>
        </p:spPr>
        <p:txBody>
          <a:bodyPr/>
          <a:lstStyle/>
          <a:p>
            <a:r>
              <a:rPr lang="tr-TR" dirty="0" err="1" smtClean="0"/>
              <a:t>Menispermaceae</a:t>
            </a:r>
            <a:r>
              <a:rPr lang="tr-TR" dirty="0" smtClean="0"/>
              <a:t> </a:t>
            </a:r>
            <a:r>
              <a:rPr lang="tr-TR" dirty="0"/>
              <a:t>(</a:t>
            </a:r>
            <a:r>
              <a:rPr lang="tr-TR" dirty="0" err="1"/>
              <a:t>Anamirta</a:t>
            </a:r>
            <a:r>
              <a:rPr lang="tr-TR" dirty="0"/>
              <a:t>),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884779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60649"/>
            <a:ext cx="8229600" cy="1080120"/>
          </a:xfrm>
        </p:spPr>
        <p:txBody>
          <a:bodyPr/>
          <a:lstStyle/>
          <a:p>
            <a:r>
              <a:rPr lang="tr-TR" dirty="0" err="1" smtClean="0"/>
              <a:t>Euphorbiaceae</a:t>
            </a:r>
            <a:r>
              <a:rPr lang="tr-TR" dirty="0" smtClean="0"/>
              <a:t> </a:t>
            </a:r>
            <a:r>
              <a:rPr lang="tr-TR" dirty="0"/>
              <a:t>(</a:t>
            </a:r>
            <a:r>
              <a:rPr lang="tr-TR" dirty="0" err="1"/>
              <a:t>Toxicodendron</a:t>
            </a:r>
            <a:r>
              <a:rPr lang="tr-TR" dirty="0"/>
              <a:t>, </a:t>
            </a:r>
            <a:r>
              <a:rPr lang="tr-TR" dirty="0" err="1"/>
              <a:t>Hyaenanche</a:t>
            </a:r>
            <a:r>
              <a:rPr lang="tr-TR" dirty="0"/>
              <a:t>),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884779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60649"/>
            <a:ext cx="8229600" cy="936104"/>
          </a:xfrm>
        </p:spPr>
        <p:txBody>
          <a:bodyPr/>
          <a:lstStyle/>
          <a:p>
            <a:r>
              <a:rPr lang="tr-TR" dirty="0" err="1" smtClean="0"/>
              <a:t>Lauraceae</a:t>
            </a:r>
            <a:r>
              <a:rPr lang="tr-TR" dirty="0" smtClean="0"/>
              <a:t> </a:t>
            </a:r>
            <a:r>
              <a:rPr lang="tr-TR" dirty="0"/>
              <a:t>(</a:t>
            </a:r>
            <a:r>
              <a:rPr lang="tr-TR" dirty="0" err="1"/>
              <a:t>Laurus</a:t>
            </a:r>
            <a:r>
              <a:rPr lang="tr-TR" dirty="0"/>
              <a:t> </a:t>
            </a:r>
            <a:r>
              <a:rPr lang="tr-TR" dirty="0" err="1"/>
              <a:t>nobilis</a:t>
            </a:r>
            <a:r>
              <a:rPr lang="tr-TR" dirty="0"/>
              <a:t>, </a:t>
            </a:r>
            <a:r>
              <a:rPr lang="tr-TR" dirty="0" err="1"/>
              <a:t>Lindera</a:t>
            </a:r>
            <a:r>
              <a:rPr lang="tr-TR" dirty="0"/>
              <a:t>),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884779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60649"/>
            <a:ext cx="8229600" cy="792088"/>
          </a:xfrm>
        </p:spPr>
        <p:txBody>
          <a:bodyPr/>
          <a:lstStyle/>
          <a:p>
            <a:r>
              <a:rPr lang="tr-TR" dirty="0" err="1" smtClean="0"/>
              <a:t>gymnospermler</a:t>
            </a:r>
            <a:r>
              <a:rPr lang="tr-TR" dirty="0" smtClean="0"/>
              <a:t> </a:t>
            </a:r>
            <a:r>
              <a:rPr lang="tr-TR" dirty="0"/>
              <a:t>(</a:t>
            </a:r>
            <a:r>
              <a:rPr lang="tr-TR" dirty="0" err="1"/>
              <a:t>Cupressaceae</a:t>
            </a:r>
            <a:r>
              <a:rPr lang="tr-TR" dirty="0" smtClean="0"/>
              <a:t>)</a:t>
            </a:r>
            <a:endParaRPr lang="tr-TR" dirty="0"/>
          </a:p>
          <a:p>
            <a:endParaRPr lang="tr-TR" dirty="0"/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1295400"/>
            <a:ext cx="3760440" cy="5013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67698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60649"/>
            <a:ext cx="8229600" cy="648072"/>
          </a:xfrm>
        </p:spPr>
        <p:txBody>
          <a:bodyPr/>
          <a:lstStyle/>
          <a:p>
            <a:r>
              <a:rPr lang="tr-TR" dirty="0" smtClean="0"/>
              <a:t>Birkaç </a:t>
            </a:r>
            <a:r>
              <a:rPr lang="tr-TR" dirty="0"/>
              <a:t>karayosununda (</a:t>
            </a:r>
            <a:r>
              <a:rPr lang="tr-TR" dirty="0" err="1"/>
              <a:t>Frullania</a:t>
            </a:r>
            <a:r>
              <a:rPr lang="tr-TR" dirty="0"/>
              <a:t>) da bulunur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667698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İridoidler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773016"/>
          </a:xfrm>
        </p:spPr>
        <p:txBody>
          <a:bodyPr/>
          <a:lstStyle/>
          <a:p>
            <a:r>
              <a:rPr lang="tr-TR" dirty="0" err="1"/>
              <a:t>İridoidler</a:t>
            </a:r>
            <a:r>
              <a:rPr lang="tr-TR" dirty="0"/>
              <a:t>, </a:t>
            </a:r>
            <a:r>
              <a:rPr lang="tr-TR" dirty="0" err="1"/>
              <a:t>siklopentan</a:t>
            </a:r>
            <a:r>
              <a:rPr lang="tr-TR" dirty="0"/>
              <a:t> </a:t>
            </a:r>
            <a:r>
              <a:rPr lang="tr-TR" dirty="0" err="1"/>
              <a:t>monoterpen</a:t>
            </a:r>
            <a:r>
              <a:rPr lang="tr-TR" dirty="0"/>
              <a:t> iskeleti taşıyan ve molekülde en az iki oksijen fonksiyonu bulunan bileşiklerdir. </a:t>
            </a:r>
            <a:endParaRPr lang="tr-TR" dirty="0" smtClean="0"/>
          </a:p>
          <a:p>
            <a:r>
              <a:rPr lang="tr-TR" dirty="0" smtClean="0"/>
              <a:t>En </a:t>
            </a:r>
            <a:r>
              <a:rPr lang="tr-TR" dirty="0"/>
              <a:t>basit iskeletli </a:t>
            </a:r>
            <a:r>
              <a:rPr lang="tr-TR" dirty="0" err="1"/>
              <a:t>iridodial</a:t>
            </a:r>
            <a:r>
              <a:rPr lang="tr-TR" dirty="0"/>
              <a:t> (C</a:t>
            </a:r>
            <a:r>
              <a:rPr lang="tr-TR" baseline="-25000" dirty="0"/>
              <a:t>10</a:t>
            </a:r>
            <a:r>
              <a:rPr lang="tr-TR" dirty="0"/>
              <a:t>H</a:t>
            </a:r>
            <a:r>
              <a:rPr lang="tr-TR" baseline="-25000" dirty="0"/>
              <a:t>16</a:t>
            </a:r>
            <a:r>
              <a:rPr lang="tr-TR" dirty="0"/>
              <a:t>O</a:t>
            </a:r>
            <a:r>
              <a:rPr lang="tr-TR" baseline="-25000" dirty="0"/>
              <a:t>2</a:t>
            </a:r>
            <a:r>
              <a:rPr lang="tr-TR" dirty="0"/>
              <a:t>) ilk kez bir karınca türü olan </a:t>
            </a:r>
            <a:r>
              <a:rPr lang="tr-TR" i="1" dirty="0" err="1"/>
              <a:t>Iridiomyrmex</a:t>
            </a:r>
            <a:r>
              <a:rPr lang="tr-TR" i="1" dirty="0"/>
              <a:t> </a:t>
            </a:r>
            <a:r>
              <a:rPr lang="tr-TR" i="1" dirty="0" err="1"/>
              <a:t>detectus</a:t>
            </a:r>
            <a:r>
              <a:rPr lang="tr-TR" dirty="0"/>
              <a:t> ifrazatında bulunmasından dolayı bu grup bileşikler </a:t>
            </a:r>
            <a:r>
              <a:rPr lang="tr-TR" dirty="0" err="1"/>
              <a:t>iridoidler</a:t>
            </a:r>
            <a:r>
              <a:rPr lang="tr-TR" dirty="0"/>
              <a:t> olarak adlandırılmaktadır </a:t>
            </a:r>
          </a:p>
        </p:txBody>
      </p:sp>
    </p:spTree>
    <p:extLst>
      <p:ext uri="{BB962C8B-B14F-4D97-AF65-F5344CB8AC3E}">
        <p14:creationId xmlns:p14="http://schemas.microsoft.com/office/powerpoint/2010/main" val="16921422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1944216"/>
          </a:xfrm>
        </p:spPr>
        <p:txBody>
          <a:bodyPr>
            <a:normAutofit/>
          </a:bodyPr>
          <a:lstStyle/>
          <a:p>
            <a:r>
              <a:rPr lang="tr-TR" dirty="0" err="1"/>
              <a:t>Monoterpenlerin</a:t>
            </a:r>
            <a:r>
              <a:rPr lang="tr-TR" dirty="0"/>
              <a:t> değişik bir yapısal formudur. </a:t>
            </a:r>
            <a:r>
              <a:rPr lang="tr-TR" dirty="0" err="1"/>
              <a:t>Loganin</a:t>
            </a:r>
            <a:r>
              <a:rPr lang="tr-TR" dirty="0"/>
              <a:t> ve </a:t>
            </a:r>
            <a:r>
              <a:rPr lang="tr-TR" dirty="0" err="1" smtClean="0"/>
              <a:t>sekologanin</a:t>
            </a:r>
            <a:r>
              <a:rPr lang="tr-TR" dirty="0"/>
              <a:t> </a:t>
            </a:r>
            <a:r>
              <a:rPr lang="tr-TR" dirty="0" smtClean="0"/>
              <a:t>tarafından </a:t>
            </a:r>
            <a:r>
              <a:rPr lang="tr-TR" dirty="0"/>
              <a:t>temsil edilirler.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</p:txBody>
      </p:sp>
      <p:pic>
        <p:nvPicPr>
          <p:cNvPr id="2050" name="Resim 1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420888"/>
            <a:ext cx="7718415" cy="28311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520718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476672"/>
            <a:ext cx="8712968" cy="5904656"/>
          </a:xfrm>
        </p:spPr>
        <p:txBody>
          <a:bodyPr>
            <a:normAutofit/>
          </a:bodyPr>
          <a:lstStyle/>
          <a:p>
            <a:r>
              <a:rPr lang="tr-TR" dirty="0"/>
              <a:t>Çoğu uçucu yağlar çok sayıda bileşiğin karışımından oluşurlar. Bu yüzden kimyasal bileşimleri oldukça karmaşıktır. </a:t>
            </a:r>
            <a:endParaRPr lang="tr-TR" dirty="0" smtClean="0"/>
          </a:p>
          <a:p>
            <a:r>
              <a:rPr lang="tr-TR" dirty="0" smtClean="0"/>
              <a:t>Uçucu </a:t>
            </a:r>
            <a:r>
              <a:rPr lang="tr-TR" dirty="0"/>
              <a:t>yağlar genellikle hidrokarbonlar ve hidrokarbonların oksijenli türevlerinden meydana gelirler. Bu türevler arasında alkoller, asitler, esterler, aldehitler, ketonlar, fenol ve fenol eterleri, </a:t>
            </a:r>
            <a:r>
              <a:rPr lang="tr-TR" dirty="0" err="1"/>
              <a:t>kinonlar</a:t>
            </a:r>
            <a:r>
              <a:rPr lang="tr-TR" dirty="0"/>
              <a:t>, </a:t>
            </a:r>
            <a:r>
              <a:rPr lang="tr-TR" dirty="0" err="1"/>
              <a:t>laktonlar</a:t>
            </a:r>
            <a:r>
              <a:rPr lang="tr-TR" dirty="0"/>
              <a:t>, </a:t>
            </a:r>
            <a:r>
              <a:rPr lang="tr-TR" dirty="0" err="1"/>
              <a:t>furan</a:t>
            </a:r>
            <a:r>
              <a:rPr lang="tr-TR" dirty="0"/>
              <a:t> türevleri, oksitler, aminler ve kükürtlü bileşikler de yer alır. </a:t>
            </a:r>
          </a:p>
        </p:txBody>
      </p:sp>
    </p:spTree>
    <p:extLst>
      <p:ext uri="{BB962C8B-B14F-4D97-AF65-F5344CB8AC3E}">
        <p14:creationId xmlns:p14="http://schemas.microsoft.com/office/powerpoint/2010/main" val="32289158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4032448"/>
          </a:xfrm>
        </p:spPr>
        <p:txBody>
          <a:bodyPr>
            <a:normAutofit fontScale="92500" lnSpcReduction="10000"/>
          </a:bodyPr>
          <a:lstStyle/>
          <a:p>
            <a:r>
              <a:rPr lang="tr-TR" dirty="0" smtClean="0"/>
              <a:t>Nispeten </a:t>
            </a:r>
            <a:r>
              <a:rPr lang="tr-TR" dirty="0"/>
              <a:t>yüksek düzeyde </a:t>
            </a:r>
            <a:r>
              <a:rPr lang="tr-TR" dirty="0" err="1"/>
              <a:t>oksidasyonu</a:t>
            </a:r>
            <a:r>
              <a:rPr lang="tr-TR" dirty="0"/>
              <a:t> ve </a:t>
            </a:r>
            <a:r>
              <a:rPr lang="tr-TR" dirty="0" err="1"/>
              <a:t>glikozidlerin</a:t>
            </a:r>
            <a:r>
              <a:rPr lang="tr-TR" dirty="0"/>
              <a:t> düzenli oluşumu nedeniyle, bu bileşikleri çalışmak, normal uçucu </a:t>
            </a:r>
            <a:r>
              <a:rPr lang="tr-TR" dirty="0" err="1"/>
              <a:t>monoterpenlere</a:t>
            </a:r>
            <a:r>
              <a:rPr lang="tr-TR" dirty="0"/>
              <a:t> göre daha zordur. Bununla birlikte, dağılımları birbirine yakın ilgili olan nispeten az sayıdaki familyayla sınırlanmıştır. </a:t>
            </a:r>
            <a:endParaRPr lang="tr-TR" dirty="0" smtClean="0"/>
          </a:p>
          <a:p>
            <a:r>
              <a:rPr lang="tr-TR" dirty="0"/>
              <a:t>200’den fazla yapıları olan </a:t>
            </a:r>
            <a:r>
              <a:rPr lang="tr-TR" dirty="0" err="1"/>
              <a:t>iridoid</a:t>
            </a:r>
            <a:r>
              <a:rPr lang="tr-TR" dirty="0"/>
              <a:t> </a:t>
            </a:r>
            <a:r>
              <a:rPr lang="tr-TR" dirty="0" err="1"/>
              <a:t>glikozidleri</a:t>
            </a:r>
            <a:r>
              <a:rPr lang="tr-TR" dirty="0"/>
              <a:t> (</a:t>
            </a:r>
            <a:r>
              <a:rPr lang="tr-TR" dirty="0" err="1"/>
              <a:t>sekoiridoidler</a:t>
            </a:r>
            <a:r>
              <a:rPr lang="tr-TR" dirty="0"/>
              <a:t> ve </a:t>
            </a:r>
            <a:r>
              <a:rPr lang="tr-TR" dirty="0" err="1"/>
              <a:t>sekologanin</a:t>
            </a:r>
            <a:r>
              <a:rPr lang="tr-TR" dirty="0"/>
              <a:t> türevleri), ilgili </a:t>
            </a:r>
            <a:r>
              <a:rPr lang="tr-TR" dirty="0" smtClean="0"/>
              <a:t>takımlarda saptanmıştır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5959361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1656184"/>
          </a:xfrm>
        </p:spPr>
        <p:txBody>
          <a:bodyPr>
            <a:normAutofit/>
          </a:bodyPr>
          <a:lstStyle/>
          <a:p>
            <a:r>
              <a:rPr lang="tr-TR" dirty="0" err="1" smtClean="0"/>
              <a:t>Gentianales</a:t>
            </a:r>
            <a:r>
              <a:rPr lang="tr-TR" dirty="0" smtClean="0"/>
              <a:t> </a:t>
            </a:r>
            <a:r>
              <a:rPr lang="tr-TR" dirty="0"/>
              <a:t>(</a:t>
            </a:r>
            <a:r>
              <a:rPr lang="tr-TR" dirty="0" err="1"/>
              <a:t>Apocynaceae</a:t>
            </a:r>
            <a:r>
              <a:rPr lang="tr-TR" dirty="0"/>
              <a:t>, </a:t>
            </a:r>
            <a:r>
              <a:rPr lang="tr-TR" dirty="0" err="1"/>
              <a:t>Gentianaceae</a:t>
            </a:r>
            <a:r>
              <a:rPr lang="tr-TR" dirty="0"/>
              <a:t>, </a:t>
            </a:r>
            <a:r>
              <a:rPr lang="tr-TR" dirty="0" err="1"/>
              <a:t>Loganiaceae</a:t>
            </a:r>
            <a:r>
              <a:rPr lang="tr-TR" dirty="0"/>
              <a:t>, </a:t>
            </a:r>
            <a:r>
              <a:rPr lang="tr-TR" dirty="0" err="1"/>
              <a:t>Menyanthaceae</a:t>
            </a:r>
            <a:r>
              <a:rPr lang="tr-TR" dirty="0"/>
              <a:t>, </a:t>
            </a:r>
            <a:r>
              <a:rPr lang="tr-TR" dirty="0" err="1"/>
              <a:t>Rubiaceae</a:t>
            </a:r>
            <a:r>
              <a:rPr lang="tr-TR" dirty="0"/>
              <a:t> familyaları), </a:t>
            </a:r>
          </a:p>
        </p:txBody>
      </p:sp>
    </p:spTree>
    <p:extLst>
      <p:ext uri="{BB962C8B-B14F-4D97-AF65-F5344CB8AC3E}">
        <p14:creationId xmlns:p14="http://schemas.microsoft.com/office/powerpoint/2010/main" val="9595936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2376264"/>
          </a:xfrm>
        </p:spPr>
        <p:txBody>
          <a:bodyPr>
            <a:normAutofit/>
          </a:bodyPr>
          <a:lstStyle/>
          <a:p>
            <a:r>
              <a:rPr lang="tr-TR" dirty="0" err="1" smtClean="0"/>
              <a:t>Lamiales</a:t>
            </a:r>
            <a:r>
              <a:rPr lang="tr-TR" dirty="0" smtClean="0"/>
              <a:t> </a:t>
            </a:r>
            <a:r>
              <a:rPr lang="tr-TR" dirty="0"/>
              <a:t>(</a:t>
            </a:r>
            <a:r>
              <a:rPr lang="tr-TR" dirty="0" err="1"/>
              <a:t>Bignoniaceae</a:t>
            </a:r>
            <a:r>
              <a:rPr lang="tr-TR" dirty="0"/>
              <a:t>, </a:t>
            </a:r>
            <a:r>
              <a:rPr lang="tr-TR" dirty="0" err="1"/>
              <a:t>Buddlejaceae</a:t>
            </a:r>
            <a:r>
              <a:rPr lang="tr-TR" dirty="0"/>
              <a:t>, </a:t>
            </a:r>
            <a:r>
              <a:rPr lang="tr-TR" dirty="0" err="1"/>
              <a:t>Globulariaceae</a:t>
            </a:r>
            <a:r>
              <a:rPr lang="tr-TR" dirty="0"/>
              <a:t>, </a:t>
            </a:r>
            <a:r>
              <a:rPr lang="tr-TR" dirty="0" err="1"/>
              <a:t>Lamiaceae</a:t>
            </a:r>
            <a:r>
              <a:rPr lang="tr-TR" dirty="0"/>
              <a:t>, </a:t>
            </a:r>
            <a:r>
              <a:rPr lang="tr-TR" dirty="0" err="1"/>
              <a:t>Pedaliaceae</a:t>
            </a:r>
            <a:r>
              <a:rPr lang="tr-TR" dirty="0"/>
              <a:t>, </a:t>
            </a:r>
            <a:r>
              <a:rPr lang="tr-TR" dirty="0" err="1"/>
              <a:t>Plantaginaceae</a:t>
            </a:r>
            <a:r>
              <a:rPr lang="tr-TR" dirty="0"/>
              <a:t>, </a:t>
            </a:r>
            <a:r>
              <a:rPr lang="tr-TR" dirty="0" err="1"/>
              <a:t>Scrophulariaceae</a:t>
            </a:r>
            <a:r>
              <a:rPr lang="tr-TR" dirty="0"/>
              <a:t> ve </a:t>
            </a:r>
            <a:r>
              <a:rPr lang="tr-TR" dirty="0" err="1"/>
              <a:t>Verbenaceae</a:t>
            </a:r>
            <a:r>
              <a:rPr lang="tr-TR" dirty="0"/>
              <a:t>), </a:t>
            </a: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3068960"/>
            <a:ext cx="4267200" cy="320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052471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1440160"/>
          </a:xfrm>
        </p:spPr>
        <p:txBody>
          <a:bodyPr>
            <a:normAutofit/>
          </a:bodyPr>
          <a:lstStyle/>
          <a:p>
            <a:r>
              <a:rPr lang="tr-TR" dirty="0" err="1" smtClean="0"/>
              <a:t>Ericales</a:t>
            </a:r>
            <a:r>
              <a:rPr lang="tr-TR" dirty="0" smtClean="0"/>
              <a:t> </a:t>
            </a:r>
            <a:r>
              <a:rPr lang="tr-TR" dirty="0"/>
              <a:t>(</a:t>
            </a:r>
            <a:r>
              <a:rPr lang="tr-TR" dirty="0" err="1"/>
              <a:t>Monotropaceae</a:t>
            </a:r>
            <a:r>
              <a:rPr lang="tr-TR" dirty="0"/>
              <a:t>), </a:t>
            </a:r>
            <a:r>
              <a:rPr lang="tr-TR" dirty="0" err="1"/>
              <a:t>Cornales</a:t>
            </a:r>
            <a:r>
              <a:rPr lang="tr-TR" dirty="0"/>
              <a:t> (</a:t>
            </a:r>
            <a:r>
              <a:rPr lang="tr-TR" dirty="0" err="1"/>
              <a:t>Cornacaceae</a:t>
            </a:r>
            <a:r>
              <a:rPr lang="tr-TR" dirty="0"/>
              <a:t>) ve </a:t>
            </a:r>
            <a:r>
              <a:rPr lang="tr-TR" dirty="0" err="1"/>
              <a:t>Dipsacales</a:t>
            </a:r>
            <a:r>
              <a:rPr lang="tr-TR" dirty="0"/>
              <a:t> (</a:t>
            </a:r>
            <a:r>
              <a:rPr lang="tr-TR" dirty="0" err="1"/>
              <a:t>Valerianaceae</a:t>
            </a:r>
            <a:r>
              <a:rPr lang="tr-TR" dirty="0"/>
              <a:t>), </a:t>
            </a:r>
          </a:p>
        </p:txBody>
      </p:sp>
    </p:spTree>
    <p:extLst>
      <p:ext uri="{BB962C8B-B14F-4D97-AF65-F5344CB8AC3E}">
        <p14:creationId xmlns:p14="http://schemas.microsoft.com/office/powerpoint/2010/main" val="400052471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2448272"/>
          </a:xfrm>
        </p:spPr>
        <p:txBody>
          <a:bodyPr>
            <a:normAutofit/>
          </a:bodyPr>
          <a:lstStyle/>
          <a:p>
            <a:r>
              <a:rPr lang="tr-TR" dirty="0" err="1" smtClean="0"/>
              <a:t>Okubin</a:t>
            </a:r>
            <a:r>
              <a:rPr lang="tr-TR" dirty="0" smtClean="0"/>
              <a:t>, </a:t>
            </a:r>
            <a:r>
              <a:rPr lang="tr-TR" i="1" dirty="0" err="1"/>
              <a:t>Plantago</a:t>
            </a:r>
            <a:r>
              <a:rPr lang="tr-TR" i="1" dirty="0"/>
              <a:t> </a:t>
            </a:r>
            <a:r>
              <a:rPr lang="tr-TR" dirty="0"/>
              <a:t>(</a:t>
            </a:r>
            <a:r>
              <a:rPr lang="tr-TR" dirty="0" err="1"/>
              <a:t>Plantaginaceae</a:t>
            </a:r>
            <a:r>
              <a:rPr lang="tr-TR" dirty="0"/>
              <a:t>), </a:t>
            </a:r>
            <a:r>
              <a:rPr lang="tr-TR" i="1" dirty="0" err="1"/>
              <a:t>Aucuba</a:t>
            </a:r>
            <a:r>
              <a:rPr lang="tr-TR" i="1" dirty="0"/>
              <a:t> </a:t>
            </a:r>
            <a:r>
              <a:rPr lang="tr-TR" i="1" dirty="0" err="1"/>
              <a:t>japonica</a:t>
            </a:r>
            <a:r>
              <a:rPr lang="tr-TR" i="1" dirty="0"/>
              <a:t> </a:t>
            </a:r>
            <a:r>
              <a:rPr lang="tr-TR" dirty="0"/>
              <a:t>(</a:t>
            </a:r>
            <a:r>
              <a:rPr lang="tr-TR" dirty="0" err="1"/>
              <a:t>Cornaceae</a:t>
            </a:r>
            <a:r>
              <a:rPr lang="tr-TR" dirty="0"/>
              <a:t>), </a:t>
            </a:r>
            <a:r>
              <a:rPr lang="tr-TR" i="1" dirty="0" err="1"/>
              <a:t>Euphrasia</a:t>
            </a:r>
            <a:r>
              <a:rPr lang="tr-TR" i="1" dirty="0"/>
              <a:t>, </a:t>
            </a:r>
            <a:r>
              <a:rPr lang="tr-TR" i="1" dirty="0" err="1"/>
              <a:t>Rhinanthus</a:t>
            </a:r>
            <a:r>
              <a:rPr lang="tr-TR" i="1" dirty="0"/>
              <a:t>, </a:t>
            </a:r>
            <a:r>
              <a:rPr lang="tr-TR" i="1" dirty="0" err="1"/>
              <a:t>Veronica</a:t>
            </a:r>
            <a:r>
              <a:rPr lang="tr-TR" i="1" dirty="0"/>
              <a:t> </a:t>
            </a:r>
            <a:r>
              <a:rPr lang="tr-TR" dirty="0"/>
              <a:t>(</a:t>
            </a:r>
            <a:r>
              <a:rPr lang="tr-TR" dirty="0" err="1"/>
              <a:t>Scrophulariaceae</a:t>
            </a:r>
            <a:r>
              <a:rPr lang="tr-TR" dirty="0"/>
              <a:t>) ve </a:t>
            </a:r>
            <a:r>
              <a:rPr lang="tr-TR" i="1" dirty="0" err="1"/>
              <a:t>Ajuga</a:t>
            </a:r>
            <a:r>
              <a:rPr lang="tr-TR" i="1" dirty="0"/>
              <a:t> </a:t>
            </a:r>
            <a:r>
              <a:rPr lang="tr-TR" dirty="0"/>
              <a:t>(</a:t>
            </a:r>
            <a:r>
              <a:rPr lang="tr-TR" dirty="0" err="1"/>
              <a:t>Lamiaceae</a:t>
            </a:r>
            <a:r>
              <a:rPr lang="tr-TR" dirty="0"/>
              <a:t>)’de; </a:t>
            </a: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2588441"/>
            <a:ext cx="4848539" cy="3636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19965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04665"/>
            <a:ext cx="8229600" cy="1728192"/>
          </a:xfrm>
        </p:spPr>
        <p:txBody>
          <a:bodyPr/>
          <a:lstStyle/>
          <a:p>
            <a:r>
              <a:rPr lang="tr-TR" dirty="0" err="1"/>
              <a:t>katalpol</a:t>
            </a:r>
            <a:r>
              <a:rPr lang="tr-TR" dirty="0"/>
              <a:t>, </a:t>
            </a:r>
            <a:r>
              <a:rPr lang="tr-TR" dirty="0" err="1"/>
              <a:t>Catalpa</a:t>
            </a:r>
            <a:r>
              <a:rPr lang="tr-TR" dirty="0"/>
              <a:t> (</a:t>
            </a:r>
            <a:r>
              <a:rPr lang="tr-TR" dirty="0" err="1"/>
              <a:t>Bignoniaceae</a:t>
            </a:r>
            <a:r>
              <a:rPr lang="tr-TR" dirty="0"/>
              <a:t>), </a:t>
            </a:r>
            <a:r>
              <a:rPr lang="tr-TR" i="1" dirty="0" err="1"/>
              <a:t>Veronica</a:t>
            </a:r>
            <a:r>
              <a:rPr lang="tr-TR" i="1" dirty="0"/>
              <a:t> </a:t>
            </a:r>
            <a:r>
              <a:rPr lang="tr-TR" dirty="0"/>
              <a:t>(</a:t>
            </a:r>
            <a:r>
              <a:rPr lang="tr-TR" dirty="0" err="1"/>
              <a:t>Scrophulariaceae</a:t>
            </a:r>
            <a:r>
              <a:rPr lang="tr-TR" dirty="0"/>
              <a:t>), </a:t>
            </a:r>
            <a:r>
              <a:rPr lang="tr-TR" i="1" dirty="0" err="1"/>
              <a:t>Plantago</a:t>
            </a:r>
            <a:r>
              <a:rPr lang="tr-TR" i="1" dirty="0"/>
              <a:t> </a:t>
            </a:r>
            <a:r>
              <a:rPr lang="tr-TR" dirty="0"/>
              <a:t>(</a:t>
            </a:r>
            <a:r>
              <a:rPr lang="tr-TR" dirty="0" err="1"/>
              <a:t>Plantaginaceae</a:t>
            </a:r>
            <a:r>
              <a:rPr lang="tr-TR" dirty="0"/>
              <a:t>) ve </a:t>
            </a:r>
            <a:r>
              <a:rPr lang="tr-TR" i="1" dirty="0" err="1"/>
              <a:t>Buddleja</a:t>
            </a:r>
            <a:r>
              <a:rPr lang="tr-TR" i="1" dirty="0"/>
              <a:t> </a:t>
            </a:r>
            <a:r>
              <a:rPr lang="tr-TR" dirty="0"/>
              <a:t>(</a:t>
            </a:r>
            <a:r>
              <a:rPr lang="tr-TR" dirty="0" err="1"/>
              <a:t>Buddlejaceae</a:t>
            </a:r>
            <a:r>
              <a:rPr lang="tr-TR" dirty="0" smtClean="0"/>
              <a:t>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7628054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76673"/>
            <a:ext cx="8229600" cy="2088232"/>
          </a:xfrm>
        </p:spPr>
        <p:txBody>
          <a:bodyPr/>
          <a:lstStyle/>
          <a:p>
            <a:r>
              <a:rPr lang="tr-TR" dirty="0" err="1"/>
              <a:t>Harpagozit</a:t>
            </a:r>
            <a:r>
              <a:rPr lang="tr-TR" dirty="0"/>
              <a:t> ve </a:t>
            </a:r>
            <a:r>
              <a:rPr lang="tr-TR" dirty="0" err="1"/>
              <a:t>harpagid</a:t>
            </a:r>
            <a:r>
              <a:rPr lang="tr-TR" dirty="0"/>
              <a:t>, </a:t>
            </a:r>
            <a:r>
              <a:rPr lang="tr-TR" i="1" dirty="0" err="1"/>
              <a:t>Harpagophytum</a:t>
            </a:r>
            <a:r>
              <a:rPr lang="tr-TR" i="1" dirty="0"/>
              <a:t> </a:t>
            </a:r>
            <a:r>
              <a:rPr lang="tr-TR" i="1" dirty="0" err="1"/>
              <a:t>produmbens</a:t>
            </a:r>
            <a:r>
              <a:rPr lang="tr-TR" i="1" dirty="0"/>
              <a:t> </a:t>
            </a:r>
            <a:r>
              <a:rPr lang="tr-TR" dirty="0"/>
              <a:t>(</a:t>
            </a:r>
            <a:r>
              <a:rPr lang="tr-TR" dirty="0" err="1"/>
              <a:t>Pedaliaceae</a:t>
            </a:r>
            <a:r>
              <a:rPr lang="tr-TR" dirty="0"/>
              <a:t>), </a:t>
            </a:r>
            <a:r>
              <a:rPr lang="tr-TR" i="1" dirty="0" err="1"/>
              <a:t>Scrophularia</a:t>
            </a:r>
            <a:r>
              <a:rPr lang="tr-TR" i="1" dirty="0"/>
              <a:t> </a:t>
            </a:r>
            <a:r>
              <a:rPr lang="tr-TR" dirty="0"/>
              <a:t>(</a:t>
            </a:r>
            <a:r>
              <a:rPr lang="tr-TR" dirty="0" err="1"/>
              <a:t>Scrophulariaceae</a:t>
            </a:r>
            <a:r>
              <a:rPr lang="tr-TR" dirty="0"/>
              <a:t>) ve </a:t>
            </a:r>
            <a:r>
              <a:rPr lang="tr-TR" i="1" dirty="0" err="1"/>
              <a:t>Lamium</a:t>
            </a:r>
            <a:r>
              <a:rPr lang="tr-TR" i="1" dirty="0"/>
              <a:t> </a:t>
            </a:r>
            <a:r>
              <a:rPr lang="tr-TR" dirty="0"/>
              <a:t>(</a:t>
            </a:r>
            <a:r>
              <a:rPr lang="tr-TR" dirty="0" err="1"/>
              <a:t>Lamiaceae</a:t>
            </a:r>
            <a:r>
              <a:rPr lang="tr-TR" dirty="0"/>
              <a:t>)’de bulunmuştur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0633627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4525963"/>
          </a:xfrm>
        </p:spPr>
        <p:txBody>
          <a:bodyPr/>
          <a:lstStyle/>
          <a:p>
            <a:r>
              <a:rPr lang="tr-TR" dirty="0" err="1"/>
              <a:t>Jensen</a:t>
            </a:r>
            <a:r>
              <a:rPr lang="tr-TR" dirty="0"/>
              <a:t> ve çalışma arkadaşları (1975), </a:t>
            </a:r>
            <a:r>
              <a:rPr lang="tr-TR" dirty="0" err="1"/>
              <a:t>iridoid</a:t>
            </a:r>
            <a:r>
              <a:rPr lang="tr-TR" dirty="0"/>
              <a:t> üreten familyaların bir </a:t>
            </a:r>
            <a:r>
              <a:rPr lang="tr-TR" dirty="0" err="1"/>
              <a:t>monofiletik</a:t>
            </a:r>
            <a:r>
              <a:rPr lang="tr-TR" dirty="0"/>
              <a:t> grup olduğunu eskiden ileri sürmüştü. </a:t>
            </a:r>
            <a:r>
              <a:rPr lang="tr-TR" dirty="0" err="1"/>
              <a:t>İridoid</a:t>
            </a:r>
            <a:r>
              <a:rPr lang="tr-TR" dirty="0"/>
              <a:t> üreten </a:t>
            </a:r>
            <a:r>
              <a:rPr lang="tr-TR" dirty="0" err="1"/>
              <a:t>taksonlar</a:t>
            </a:r>
            <a:r>
              <a:rPr lang="tr-TR" dirty="0"/>
              <a:t> mevcut Evrimsel Kapalı Tohumlu Gelişimi Topluluğu (</a:t>
            </a:r>
            <a:r>
              <a:rPr lang="tr-TR" dirty="0" err="1"/>
              <a:t>Angiosperm</a:t>
            </a:r>
            <a:r>
              <a:rPr lang="tr-TR" dirty="0"/>
              <a:t> </a:t>
            </a:r>
            <a:r>
              <a:rPr lang="tr-TR" dirty="0" err="1"/>
              <a:t>Phylogeny</a:t>
            </a:r>
            <a:r>
              <a:rPr lang="tr-TR" dirty="0"/>
              <a:t> </a:t>
            </a:r>
            <a:r>
              <a:rPr lang="tr-TR" dirty="0" err="1"/>
              <a:t>Group</a:t>
            </a:r>
            <a:r>
              <a:rPr lang="tr-TR" dirty="0"/>
              <a:t>, APG) </a:t>
            </a:r>
            <a:r>
              <a:rPr lang="tr-TR" dirty="0" err="1"/>
              <a:t>filogenisi</a:t>
            </a:r>
            <a:r>
              <a:rPr lang="tr-TR" dirty="0"/>
              <a:t> ile karşılaştırdıklarında bu sadece kısmen doğrudur.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1628370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213646" y="-989510"/>
            <a:ext cx="6644699" cy="8856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3194930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/>
              <a:t>Triterpenler</a:t>
            </a:r>
            <a:r>
              <a:rPr lang="tr-TR" dirty="0"/>
              <a:t>, Steroller ve </a:t>
            </a:r>
            <a:r>
              <a:rPr lang="tr-TR" dirty="0" err="1"/>
              <a:t>Karotenoidler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Bu </a:t>
            </a:r>
            <a:r>
              <a:rPr lang="tr-TR" dirty="0" smtClean="0"/>
              <a:t>sınıfın, </a:t>
            </a:r>
            <a:r>
              <a:rPr lang="tr-TR" dirty="0"/>
              <a:t>α-amirin, β-</a:t>
            </a:r>
            <a:r>
              <a:rPr lang="tr-TR" dirty="0" err="1"/>
              <a:t>sitosterol</a:t>
            </a:r>
            <a:r>
              <a:rPr lang="tr-TR" dirty="0"/>
              <a:t> ve β-</a:t>
            </a:r>
            <a:r>
              <a:rPr lang="tr-TR" dirty="0" err="1"/>
              <a:t>karoten</a:t>
            </a:r>
            <a:r>
              <a:rPr lang="tr-TR" dirty="0"/>
              <a:t> gibi, yaygın üyeleri çok geniş ölçüde bulunur ve kısa süre önce bunların hiçbir </a:t>
            </a:r>
            <a:r>
              <a:rPr lang="tr-TR" dirty="0" err="1"/>
              <a:t>taksonomik</a:t>
            </a:r>
            <a:r>
              <a:rPr lang="tr-TR" dirty="0"/>
              <a:t> değerinin olmadığı anlaşılmıştır. </a:t>
            </a:r>
            <a:endParaRPr lang="tr-TR" dirty="0" smtClean="0"/>
          </a:p>
          <a:p>
            <a:r>
              <a:rPr lang="tr-TR" dirty="0" err="1" smtClean="0"/>
              <a:t>Vitanolidler</a:t>
            </a:r>
            <a:r>
              <a:rPr lang="tr-TR" dirty="0" smtClean="0"/>
              <a:t> </a:t>
            </a:r>
            <a:r>
              <a:rPr lang="tr-TR" dirty="0"/>
              <a:t>ve </a:t>
            </a:r>
            <a:r>
              <a:rPr lang="tr-TR" dirty="0" err="1"/>
              <a:t>Rutales’in</a:t>
            </a:r>
            <a:r>
              <a:rPr lang="tr-TR" dirty="0"/>
              <a:t> </a:t>
            </a:r>
            <a:r>
              <a:rPr lang="tr-TR" dirty="0" err="1"/>
              <a:t>limonoidleri</a:t>
            </a:r>
            <a:r>
              <a:rPr lang="tr-TR" dirty="0"/>
              <a:t> ve </a:t>
            </a:r>
            <a:r>
              <a:rPr lang="tr-TR" dirty="0" err="1"/>
              <a:t>quassinoidleri</a:t>
            </a:r>
            <a:r>
              <a:rPr lang="tr-TR" dirty="0"/>
              <a:t> </a:t>
            </a:r>
            <a:r>
              <a:rPr lang="tr-TR" dirty="0" smtClean="0"/>
              <a:t>gibi</a:t>
            </a:r>
            <a:r>
              <a:rPr lang="tr-TR" dirty="0"/>
              <a:t>, </a:t>
            </a:r>
            <a:r>
              <a:rPr lang="tr-TR" dirty="0" err="1"/>
              <a:t>triterpenlerin</a:t>
            </a:r>
            <a:r>
              <a:rPr lang="tr-TR" dirty="0"/>
              <a:t> ve sterollerin bir takım daha nadir çeşitlerinin sınırlı dağılımları dikkate değerdir. 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367031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976664"/>
          </a:xfrm>
        </p:spPr>
        <p:txBody>
          <a:bodyPr>
            <a:normAutofit/>
          </a:bodyPr>
          <a:lstStyle/>
          <a:p>
            <a:r>
              <a:rPr lang="tr-TR" dirty="0" smtClean="0"/>
              <a:t>Uçucu </a:t>
            </a:r>
            <a:r>
              <a:rPr lang="tr-TR" dirty="0"/>
              <a:t>yağlarda bulunan maddelerin çoğu </a:t>
            </a:r>
            <a:r>
              <a:rPr lang="tr-TR" dirty="0" err="1"/>
              <a:t>terpen</a:t>
            </a:r>
            <a:r>
              <a:rPr lang="tr-TR" dirty="0"/>
              <a:t> kökenlidir. </a:t>
            </a:r>
          </a:p>
          <a:p>
            <a:r>
              <a:rPr lang="tr-TR" dirty="0" err="1" smtClean="0"/>
              <a:t>Terpenoitler</a:t>
            </a:r>
            <a:r>
              <a:rPr lang="tr-TR" dirty="0" smtClean="0"/>
              <a:t> </a:t>
            </a:r>
            <a:r>
              <a:rPr lang="tr-TR" dirty="0" err="1"/>
              <a:t>izopren</a:t>
            </a:r>
            <a:r>
              <a:rPr lang="tr-TR" dirty="0"/>
              <a:t> türevleri olup, uçucu yağlarda mono, </a:t>
            </a:r>
            <a:r>
              <a:rPr lang="tr-TR" dirty="0" err="1"/>
              <a:t>seski</a:t>
            </a:r>
            <a:r>
              <a:rPr lang="tr-TR" dirty="0"/>
              <a:t>, </a:t>
            </a:r>
            <a:r>
              <a:rPr lang="tr-TR" dirty="0" err="1"/>
              <a:t>diterpenler</a:t>
            </a:r>
            <a:r>
              <a:rPr lang="tr-TR" dirty="0"/>
              <a:t> ve bunların oksijenli türevlerine rastlanır. </a:t>
            </a:r>
            <a:endParaRPr lang="tr-TR" dirty="0" smtClean="0"/>
          </a:p>
          <a:p>
            <a:r>
              <a:rPr lang="tr-TR" dirty="0" smtClean="0"/>
              <a:t>Daha </a:t>
            </a:r>
            <a:r>
              <a:rPr lang="tr-TR" dirty="0"/>
              <a:t>yüksek moleküllü olanlara reçine, lateks vb. formlarda çeşitli bitkilerde rastlanmaktadır. </a:t>
            </a:r>
            <a:endParaRPr lang="tr-TR" dirty="0" smtClean="0"/>
          </a:p>
          <a:p>
            <a:r>
              <a:rPr lang="tr-TR" dirty="0" smtClean="0"/>
              <a:t>Uçucu </a:t>
            </a:r>
            <a:r>
              <a:rPr lang="tr-TR" dirty="0"/>
              <a:t>yağlar glikozit halinde veya reçinelerle (</a:t>
            </a:r>
            <a:r>
              <a:rPr lang="tr-TR" dirty="0" err="1"/>
              <a:t>oleorezin</a:t>
            </a:r>
            <a:r>
              <a:rPr lang="tr-TR" dirty="0"/>
              <a:t>) ve zamkla (</a:t>
            </a:r>
            <a:r>
              <a:rPr lang="tr-TR" dirty="0" err="1"/>
              <a:t>oleogummirezin</a:t>
            </a:r>
            <a:r>
              <a:rPr lang="tr-TR" dirty="0"/>
              <a:t>) birlikte bulunabilirler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2533753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88641"/>
            <a:ext cx="8229600" cy="2592288"/>
          </a:xfrm>
        </p:spPr>
        <p:txBody>
          <a:bodyPr/>
          <a:lstStyle/>
          <a:p>
            <a:r>
              <a:rPr lang="tr-TR" dirty="0" err="1"/>
              <a:t>Kardenolidler</a:t>
            </a:r>
            <a:r>
              <a:rPr lang="tr-TR" dirty="0"/>
              <a:t> ve </a:t>
            </a:r>
            <a:r>
              <a:rPr lang="tr-TR" dirty="0" err="1"/>
              <a:t>bufadienolidlere</a:t>
            </a:r>
            <a:r>
              <a:rPr lang="tr-TR" dirty="0"/>
              <a:t> ayrılabilen kardiyak </a:t>
            </a:r>
            <a:r>
              <a:rPr lang="tr-TR" dirty="0" err="1"/>
              <a:t>glikozidleri</a:t>
            </a:r>
            <a:r>
              <a:rPr lang="tr-TR" dirty="0"/>
              <a:t>, </a:t>
            </a:r>
            <a:r>
              <a:rPr lang="tr-TR" dirty="0" err="1"/>
              <a:t>Apocynaceae</a:t>
            </a:r>
            <a:r>
              <a:rPr lang="tr-TR" dirty="0"/>
              <a:t>, </a:t>
            </a:r>
            <a:r>
              <a:rPr lang="tr-TR" dirty="0" err="1"/>
              <a:t>Asclepidaceae</a:t>
            </a:r>
            <a:r>
              <a:rPr lang="tr-TR" dirty="0"/>
              <a:t> ve </a:t>
            </a:r>
            <a:r>
              <a:rPr lang="tr-TR" dirty="0" err="1"/>
              <a:t>Scrophulariaceae’nin</a:t>
            </a:r>
            <a:r>
              <a:rPr lang="tr-TR" dirty="0"/>
              <a:t> bazı üyelerinde yaygındır, ancak, diğer alakasız familyalarda da bulunur. </a:t>
            </a:r>
          </a:p>
          <a:p>
            <a:endParaRPr lang="tr-TR" dirty="0"/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08" y="2825552"/>
            <a:ext cx="3024336" cy="4032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00078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Kardenolidler</a:t>
            </a:r>
            <a:r>
              <a:rPr lang="tr-TR" dirty="0"/>
              <a:t>: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i="1" dirty="0" err="1" smtClean="0"/>
              <a:t>Digitalis</a:t>
            </a:r>
            <a:r>
              <a:rPr lang="tr-TR" i="1" dirty="0" smtClean="0"/>
              <a:t> </a:t>
            </a:r>
            <a:r>
              <a:rPr lang="tr-TR" dirty="0"/>
              <a:t>(</a:t>
            </a:r>
            <a:r>
              <a:rPr lang="tr-TR" dirty="0" err="1"/>
              <a:t>Scrophulariaceae</a:t>
            </a:r>
            <a:r>
              <a:rPr lang="tr-TR" dirty="0"/>
              <a:t>), </a:t>
            </a:r>
            <a:r>
              <a:rPr lang="tr-TR" i="1" dirty="0" err="1"/>
              <a:t>Convallaria</a:t>
            </a:r>
            <a:r>
              <a:rPr lang="tr-TR" i="1" dirty="0"/>
              <a:t> </a:t>
            </a:r>
            <a:r>
              <a:rPr lang="tr-TR" dirty="0"/>
              <a:t>(</a:t>
            </a:r>
            <a:r>
              <a:rPr lang="tr-TR" dirty="0" err="1"/>
              <a:t>Convallariaceae</a:t>
            </a:r>
            <a:r>
              <a:rPr lang="tr-TR" dirty="0"/>
              <a:t>), </a:t>
            </a:r>
            <a:r>
              <a:rPr lang="tr-TR" i="1" dirty="0" err="1"/>
              <a:t>Acokanthera</a:t>
            </a:r>
            <a:r>
              <a:rPr lang="tr-TR" i="1" dirty="0"/>
              <a:t>, </a:t>
            </a:r>
            <a:r>
              <a:rPr lang="tr-TR" i="1" dirty="0" err="1"/>
              <a:t>Adenium</a:t>
            </a:r>
            <a:r>
              <a:rPr lang="tr-TR" i="1" dirty="0"/>
              <a:t>, </a:t>
            </a:r>
            <a:r>
              <a:rPr lang="tr-TR" i="1" dirty="0" err="1"/>
              <a:t>Alafia</a:t>
            </a:r>
            <a:r>
              <a:rPr lang="tr-TR" i="1" dirty="0"/>
              <a:t>, </a:t>
            </a:r>
            <a:r>
              <a:rPr lang="tr-TR" i="1" dirty="0" err="1"/>
              <a:t>Apocynum</a:t>
            </a:r>
            <a:r>
              <a:rPr lang="tr-TR" i="1" dirty="0"/>
              <a:t>, </a:t>
            </a:r>
            <a:r>
              <a:rPr lang="tr-TR" i="1" dirty="0" err="1"/>
              <a:t>Cerbera</a:t>
            </a:r>
            <a:r>
              <a:rPr lang="tr-TR" i="1" dirty="0"/>
              <a:t>, </a:t>
            </a:r>
            <a:r>
              <a:rPr lang="tr-TR" i="1" dirty="0" err="1"/>
              <a:t>Hunteria</a:t>
            </a:r>
            <a:r>
              <a:rPr lang="tr-TR" i="1" dirty="0"/>
              <a:t>, </a:t>
            </a:r>
            <a:r>
              <a:rPr lang="tr-TR" i="1" dirty="0" err="1"/>
              <a:t>Nerium</a:t>
            </a:r>
            <a:r>
              <a:rPr lang="tr-TR" i="1" dirty="0"/>
              <a:t>, </a:t>
            </a:r>
            <a:r>
              <a:rPr lang="tr-TR" i="1" dirty="0" err="1"/>
              <a:t>Strophanthus</a:t>
            </a:r>
            <a:r>
              <a:rPr lang="tr-TR" i="1" dirty="0"/>
              <a:t>, </a:t>
            </a:r>
            <a:r>
              <a:rPr lang="tr-TR" i="1" dirty="0" err="1"/>
              <a:t>Thevetia</a:t>
            </a:r>
            <a:r>
              <a:rPr lang="tr-TR" i="1" dirty="0"/>
              <a:t>, </a:t>
            </a:r>
            <a:r>
              <a:rPr lang="tr-TR" i="1" dirty="0" err="1"/>
              <a:t>Periploca</a:t>
            </a:r>
            <a:r>
              <a:rPr lang="tr-TR" i="1" dirty="0"/>
              <a:t>, </a:t>
            </a:r>
            <a:r>
              <a:rPr lang="tr-TR" i="1" dirty="0" err="1"/>
              <a:t>Xysmalobium</a:t>
            </a:r>
            <a:r>
              <a:rPr lang="tr-TR" i="1" dirty="0"/>
              <a:t> </a:t>
            </a:r>
            <a:r>
              <a:rPr lang="tr-TR" dirty="0"/>
              <a:t>(</a:t>
            </a:r>
            <a:r>
              <a:rPr lang="tr-TR" dirty="0" err="1"/>
              <a:t>Apocynaceae</a:t>
            </a:r>
            <a:r>
              <a:rPr lang="tr-TR" dirty="0"/>
              <a:t>), </a:t>
            </a:r>
            <a:r>
              <a:rPr lang="tr-TR" i="1" dirty="0" err="1"/>
              <a:t>Asclepias</a:t>
            </a:r>
            <a:r>
              <a:rPr lang="tr-TR" i="1" dirty="0"/>
              <a:t>, </a:t>
            </a:r>
            <a:r>
              <a:rPr lang="tr-TR" i="1" dirty="0" err="1"/>
              <a:t>Calotropis</a:t>
            </a:r>
            <a:r>
              <a:rPr lang="tr-TR" i="1" dirty="0"/>
              <a:t>, </a:t>
            </a:r>
            <a:r>
              <a:rPr lang="tr-TR" i="1" dirty="0" err="1"/>
              <a:t>Cynanchum</a:t>
            </a:r>
            <a:r>
              <a:rPr lang="tr-TR" i="1" dirty="0"/>
              <a:t>, </a:t>
            </a:r>
            <a:r>
              <a:rPr lang="tr-TR" i="1" dirty="0" err="1"/>
              <a:t>Gomphocarpus</a:t>
            </a:r>
            <a:r>
              <a:rPr lang="tr-TR" i="1" dirty="0"/>
              <a:t>, </a:t>
            </a:r>
            <a:r>
              <a:rPr lang="tr-TR" i="1" dirty="0" err="1"/>
              <a:t>Sarcostemma</a:t>
            </a:r>
            <a:r>
              <a:rPr lang="tr-TR" i="1" dirty="0"/>
              <a:t>, </a:t>
            </a:r>
            <a:r>
              <a:rPr lang="tr-TR" i="1" dirty="0" err="1"/>
              <a:t>Cryptostegia</a:t>
            </a:r>
            <a:r>
              <a:rPr lang="tr-TR" i="1" dirty="0"/>
              <a:t> </a:t>
            </a:r>
            <a:r>
              <a:rPr lang="tr-TR" dirty="0"/>
              <a:t>(</a:t>
            </a:r>
            <a:r>
              <a:rPr lang="tr-TR" dirty="0" err="1"/>
              <a:t>Asclepiadaceae</a:t>
            </a:r>
            <a:r>
              <a:rPr lang="tr-TR" dirty="0"/>
              <a:t>), </a:t>
            </a:r>
            <a:r>
              <a:rPr lang="tr-TR" i="1" dirty="0" err="1"/>
              <a:t>Adonis</a:t>
            </a:r>
            <a:r>
              <a:rPr lang="tr-TR" i="1" dirty="0"/>
              <a:t> </a:t>
            </a:r>
            <a:r>
              <a:rPr lang="tr-TR" dirty="0"/>
              <a:t>(</a:t>
            </a:r>
            <a:r>
              <a:rPr lang="tr-TR" dirty="0" err="1"/>
              <a:t>Ranunculaceae</a:t>
            </a:r>
            <a:r>
              <a:rPr lang="tr-TR" dirty="0"/>
              <a:t>), </a:t>
            </a:r>
            <a:r>
              <a:rPr lang="tr-TR" i="1" dirty="0" err="1"/>
              <a:t>Euonymus</a:t>
            </a:r>
            <a:r>
              <a:rPr lang="tr-TR" dirty="0"/>
              <a:t>, </a:t>
            </a:r>
            <a:r>
              <a:rPr lang="tr-TR" i="1" dirty="0" err="1"/>
              <a:t>Lophopetalum</a:t>
            </a:r>
            <a:r>
              <a:rPr lang="tr-TR" i="1" dirty="0"/>
              <a:t> </a:t>
            </a:r>
            <a:r>
              <a:rPr lang="tr-TR" dirty="0"/>
              <a:t>(</a:t>
            </a:r>
            <a:r>
              <a:rPr lang="tr-TR" dirty="0" err="1"/>
              <a:t>Celastraceae</a:t>
            </a:r>
            <a:r>
              <a:rPr lang="tr-TR" dirty="0"/>
              <a:t>), </a:t>
            </a:r>
            <a:r>
              <a:rPr lang="tr-TR" i="1" dirty="0" err="1"/>
              <a:t>Cheiranthus</a:t>
            </a:r>
            <a:r>
              <a:rPr lang="tr-TR" dirty="0"/>
              <a:t>, </a:t>
            </a:r>
            <a:r>
              <a:rPr lang="tr-TR" i="1" dirty="0" err="1"/>
              <a:t>Erysimum</a:t>
            </a:r>
            <a:r>
              <a:rPr lang="tr-TR" i="1" dirty="0"/>
              <a:t> </a:t>
            </a:r>
            <a:r>
              <a:rPr lang="tr-TR" dirty="0"/>
              <a:t>(</a:t>
            </a:r>
            <a:r>
              <a:rPr lang="tr-TR" dirty="0" err="1"/>
              <a:t>Brassicaceae</a:t>
            </a:r>
            <a:r>
              <a:rPr lang="tr-TR" dirty="0"/>
              <a:t>), </a:t>
            </a:r>
            <a:r>
              <a:rPr lang="tr-TR" i="1" dirty="0" err="1"/>
              <a:t>Ornithogalum</a:t>
            </a:r>
            <a:r>
              <a:rPr lang="tr-TR" i="1" dirty="0"/>
              <a:t>, </a:t>
            </a:r>
            <a:r>
              <a:rPr lang="tr-TR" i="1" dirty="0" err="1"/>
              <a:t>Rhodea</a:t>
            </a:r>
            <a:r>
              <a:rPr lang="tr-TR" i="1" dirty="0"/>
              <a:t>, </a:t>
            </a:r>
            <a:r>
              <a:rPr lang="tr-TR" dirty="0"/>
              <a:t>(</a:t>
            </a:r>
            <a:r>
              <a:rPr lang="tr-TR" dirty="0" err="1"/>
              <a:t>Hyacynthaceae</a:t>
            </a:r>
            <a:r>
              <a:rPr lang="tr-TR" dirty="0"/>
              <a:t>), </a:t>
            </a:r>
            <a:r>
              <a:rPr lang="tr-TR" i="1" dirty="0" err="1"/>
              <a:t>Coronilla</a:t>
            </a:r>
            <a:r>
              <a:rPr lang="tr-TR" i="1" dirty="0"/>
              <a:t>/</a:t>
            </a:r>
            <a:r>
              <a:rPr lang="tr-TR" i="1" dirty="0" err="1"/>
              <a:t>Securigera</a:t>
            </a:r>
            <a:r>
              <a:rPr lang="tr-TR" i="1" dirty="0"/>
              <a:t> </a:t>
            </a:r>
            <a:r>
              <a:rPr lang="tr-TR" dirty="0"/>
              <a:t>(</a:t>
            </a:r>
            <a:r>
              <a:rPr lang="tr-TR" dirty="0" err="1"/>
              <a:t>Fabaceae</a:t>
            </a:r>
            <a:r>
              <a:rPr lang="tr-TR" dirty="0"/>
              <a:t>), </a:t>
            </a:r>
            <a:r>
              <a:rPr lang="tr-TR" i="1" dirty="0" err="1"/>
              <a:t>Antiaris</a:t>
            </a:r>
            <a:r>
              <a:rPr lang="tr-TR" i="1" dirty="0"/>
              <a:t>, </a:t>
            </a:r>
            <a:r>
              <a:rPr lang="tr-TR" i="1" dirty="0" err="1"/>
              <a:t>Castilloa</a:t>
            </a:r>
            <a:r>
              <a:rPr lang="tr-TR" i="1" dirty="0"/>
              <a:t>, </a:t>
            </a:r>
            <a:r>
              <a:rPr lang="tr-TR" i="1" dirty="0" err="1"/>
              <a:t>Naucleopsis</a:t>
            </a:r>
            <a:r>
              <a:rPr lang="tr-TR" i="1" dirty="0"/>
              <a:t>, </a:t>
            </a:r>
            <a:r>
              <a:rPr lang="tr-TR" i="1" dirty="0" err="1"/>
              <a:t>Maquira</a:t>
            </a:r>
            <a:r>
              <a:rPr lang="tr-TR" i="1" dirty="0"/>
              <a:t> </a:t>
            </a:r>
            <a:r>
              <a:rPr lang="tr-TR" dirty="0"/>
              <a:t>(</a:t>
            </a:r>
            <a:r>
              <a:rPr lang="tr-TR" dirty="0" err="1"/>
              <a:t>Moraceae</a:t>
            </a:r>
            <a:r>
              <a:rPr lang="tr-TR" dirty="0"/>
              <a:t>), </a:t>
            </a:r>
            <a:r>
              <a:rPr lang="tr-TR" i="1" dirty="0" err="1"/>
              <a:t>Corchorus</a:t>
            </a:r>
            <a:r>
              <a:rPr lang="tr-TR" i="1" dirty="0"/>
              <a:t> </a:t>
            </a:r>
            <a:r>
              <a:rPr lang="tr-TR" i="1" dirty="0" err="1"/>
              <a:t>olitorius</a:t>
            </a:r>
            <a:r>
              <a:rPr lang="tr-TR" dirty="0"/>
              <a:t>, </a:t>
            </a:r>
            <a:r>
              <a:rPr lang="tr-TR" dirty="0" err="1"/>
              <a:t>Tiliacae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80044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Bufadienolidler</a:t>
            </a:r>
            <a:r>
              <a:rPr lang="tr-TR" dirty="0"/>
              <a:t>: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 err="1" smtClean="0"/>
              <a:t>Bowiea</a:t>
            </a:r>
            <a:r>
              <a:rPr lang="tr-TR" i="1" dirty="0"/>
              <a:t>, </a:t>
            </a:r>
            <a:r>
              <a:rPr lang="tr-TR" i="1" dirty="0" err="1"/>
              <a:t>Drimia</a:t>
            </a:r>
            <a:r>
              <a:rPr lang="tr-TR" i="1" dirty="0"/>
              <a:t>, </a:t>
            </a:r>
            <a:r>
              <a:rPr lang="tr-TR" i="1" dirty="0" err="1"/>
              <a:t>Scilla</a:t>
            </a:r>
            <a:r>
              <a:rPr lang="tr-TR" i="1" dirty="0"/>
              <a:t>, </a:t>
            </a:r>
            <a:r>
              <a:rPr lang="tr-TR" i="1" dirty="0" err="1"/>
              <a:t>Urginea</a:t>
            </a:r>
            <a:r>
              <a:rPr lang="tr-TR" i="1" dirty="0"/>
              <a:t> </a:t>
            </a:r>
            <a:r>
              <a:rPr lang="tr-TR" dirty="0"/>
              <a:t>(</a:t>
            </a:r>
            <a:r>
              <a:rPr lang="tr-TR" dirty="0" err="1"/>
              <a:t>Hyacynthaceae</a:t>
            </a:r>
            <a:r>
              <a:rPr lang="tr-TR" dirty="0"/>
              <a:t>), </a:t>
            </a:r>
            <a:r>
              <a:rPr lang="tr-TR" i="1" dirty="0" err="1"/>
              <a:t>Cotyledon</a:t>
            </a:r>
            <a:r>
              <a:rPr lang="tr-TR" i="1" dirty="0"/>
              <a:t>, </a:t>
            </a:r>
            <a:r>
              <a:rPr lang="tr-TR" i="1" dirty="0" err="1"/>
              <a:t>Kalanchoe</a:t>
            </a:r>
            <a:r>
              <a:rPr lang="tr-TR" i="1" dirty="0"/>
              <a:t>, </a:t>
            </a:r>
            <a:r>
              <a:rPr lang="tr-TR" i="1" dirty="0" err="1"/>
              <a:t>Tylecodon</a:t>
            </a:r>
            <a:r>
              <a:rPr lang="tr-TR" i="1" dirty="0"/>
              <a:t> </a:t>
            </a:r>
            <a:r>
              <a:rPr lang="tr-TR" dirty="0"/>
              <a:t>(</a:t>
            </a:r>
            <a:r>
              <a:rPr lang="tr-TR" dirty="0" err="1"/>
              <a:t>Crassulaceae</a:t>
            </a:r>
            <a:r>
              <a:rPr lang="tr-TR" dirty="0"/>
              <a:t>), </a:t>
            </a:r>
            <a:r>
              <a:rPr lang="tr-TR" i="1" dirty="0" err="1"/>
              <a:t>Helleborus</a:t>
            </a:r>
            <a:r>
              <a:rPr lang="tr-TR" i="1" dirty="0"/>
              <a:t> </a:t>
            </a:r>
            <a:r>
              <a:rPr lang="tr-TR" dirty="0"/>
              <a:t>(</a:t>
            </a:r>
            <a:r>
              <a:rPr lang="tr-TR" dirty="0" err="1"/>
              <a:t>Ranunculaceae</a:t>
            </a:r>
            <a:r>
              <a:rPr lang="tr-TR" dirty="0"/>
              <a:t>), </a:t>
            </a:r>
            <a:r>
              <a:rPr lang="tr-TR" i="1" dirty="0" err="1"/>
              <a:t>Homeria</a:t>
            </a:r>
            <a:r>
              <a:rPr lang="tr-TR" i="1" dirty="0"/>
              <a:t>, </a:t>
            </a:r>
            <a:r>
              <a:rPr lang="tr-TR" i="1" dirty="0" err="1"/>
              <a:t>Moraea</a:t>
            </a:r>
            <a:r>
              <a:rPr lang="tr-TR" i="1" dirty="0"/>
              <a:t> </a:t>
            </a:r>
            <a:r>
              <a:rPr lang="tr-TR" dirty="0"/>
              <a:t>(</a:t>
            </a:r>
            <a:r>
              <a:rPr lang="tr-TR" dirty="0" err="1"/>
              <a:t>Iridaceae</a:t>
            </a:r>
            <a:r>
              <a:rPr lang="tr-TR" dirty="0"/>
              <a:t>), </a:t>
            </a:r>
            <a:r>
              <a:rPr lang="tr-TR" i="1" dirty="0" err="1"/>
              <a:t>Melianthus</a:t>
            </a:r>
            <a:r>
              <a:rPr lang="tr-TR" i="1" dirty="0"/>
              <a:t> </a:t>
            </a:r>
            <a:r>
              <a:rPr lang="tr-TR" dirty="0"/>
              <a:t>(</a:t>
            </a:r>
            <a:r>
              <a:rPr lang="tr-TR" dirty="0" err="1"/>
              <a:t>Melianthaceae</a:t>
            </a:r>
            <a:r>
              <a:rPr lang="tr-TR" dirty="0"/>
              <a:t>) ve </a:t>
            </a:r>
            <a:r>
              <a:rPr lang="tr-TR" i="1" dirty="0" err="1"/>
              <a:t>Thesium</a:t>
            </a:r>
            <a:r>
              <a:rPr lang="tr-TR" i="1" dirty="0"/>
              <a:t> </a:t>
            </a:r>
            <a:r>
              <a:rPr lang="tr-TR" dirty="0"/>
              <a:t>(</a:t>
            </a:r>
            <a:r>
              <a:rPr lang="tr-TR" dirty="0" err="1"/>
              <a:t>Santalaceae</a:t>
            </a:r>
            <a:r>
              <a:rPr lang="tr-TR" dirty="0"/>
              <a:t>).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1007175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Resim 1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772816"/>
            <a:ext cx="5248275" cy="431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Metin kutusu 3"/>
          <p:cNvSpPr txBox="1"/>
          <p:nvPr/>
        </p:nvSpPr>
        <p:spPr>
          <a:xfrm>
            <a:off x="827584" y="846061"/>
            <a:ext cx="78756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/>
              <a:t>Şekil 2.6. </a:t>
            </a:r>
            <a:r>
              <a:rPr lang="tr-TR" b="1" dirty="0" err="1"/>
              <a:t>Vitanolidler</a:t>
            </a:r>
            <a:r>
              <a:rPr lang="tr-TR" b="1" dirty="0"/>
              <a:t> (14), kardiyak </a:t>
            </a:r>
            <a:r>
              <a:rPr lang="tr-TR" b="1" dirty="0" err="1"/>
              <a:t>glikozidler</a:t>
            </a:r>
            <a:r>
              <a:rPr lang="tr-TR" b="1" dirty="0"/>
              <a:t> (15) ve </a:t>
            </a:r>
            <a:r>
              <a:rPr lang="tr-TR" b="1" dirty="0" err="1"/>
              <a:t>limonoidlerin</a:t>
            </a:r>
            <a:r>
              <a:rPr lang="tr-TR" b="1" dirty="0"/>
              <a:t> (16) yapıları</a:t>
            </a:r>
            <a:r>
              <a:rPr lang="tr-T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1898608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fontScale="92500" lnSpcReduction="10000"/>
          </a:bodyPr>
          <a:lstStyle/>
          <a:p>
            <a:r>
              <a:rPr lang="tr-TR" dirty="0"/>
              <a:t>Bazı familyalar, dikkate değer biçimde </a:t>
            </a:r>
            <a:r>
              <a:rPr lang="tr-TR" dirty="0" err="1"/>
              <a:t>Caryophyllaceae</a:t>
            </a:r>
            <a:r>
              <a:rPr lang="tr-TR" dirty="0"/>
              <a:t>, </a:t>
            </a:r>
            <a:r>
              <a:rPr lang="tr-TR" dirty="0" err="1"/>
              <a:t>Ranunculaceae</a:t>
            </a:r>
            <a:r>
              <a:rPr lang="tr-TR" dirty="0"/>
              <a:t>, </a:t>
            </a:r>
            <a:r>
              <a:rPr lang="tr-TR" dirty="0" err="1"/>
              <a:t>Phytolaccaceae</a:t>
            </a:r>
            <a:r>
              <a:rPr lang="tr-TR" dirty="0"/>
              <a:t>, </a:t>
            </a:r>
            <a:r>
              <a:rPr lang="tr-TR" dirty="0" err="1"/>
              <a:t>Chenopodiaceae</a:t>
            </a:r>
            <a:r>
              <a:rPr lang="tr-TR" dirty="0"/>
              <a:t>, </a:t>
            </a:r>
            <a:r>
              <a:rPr lang="tr-TR" dirty="0" err="1"/>
              <a:t>Styracaceae</a:t>
            </a:r>
            <a:r>
              <a:rPr lang="tr-TR" dirty="0"/>
              <a:t>, </a:t>
            </a:r>
            <a:r>
              <a:rPr lang="tr-TR" dirty="0" err="1"/>
              <a:t>Hippocastanaceae</a:t>
            </a:r>
            <a:r>
              <a:rPr lang="tr-TR" dirty="0"/>
              <a:t>, </a:t>
            </a:r>
            <a:r>
              <a:rPr lang="tr-TR" dirty="0" err="1"/>
              <a:t>Theaceae</a:t>
            </a:r>
            <a:r>
              <a:rPr lang="tr-TR" dirty="0"/>
              <a:t>, </a:t>
            </a:r>
            <a:r>
              <a:rPr lang="tr-TR" dirty="0" err="1"/>
              <a:t>Fabaceae</a:t>
            </a:r>
            <a:r>
              <a:rPr lang="tr-TR" dirty="0"/>
              <a:t>, </a:t>
            </a:r>
            <a:r>
              <a:rPr lang="tr-TR" dirty="0" err="1"/>
              <a:t>Apiaceae</a:t>
            </a:r>
            <a:r>
              <a:rPr lang="tr-TR" dirty="0"/>
              <a:t>, </a:t>
            </a:r>
            <a:r>
              <a:rPr lang="tr-TR" dirty="0" err="1"/>
              <a:t>Araliaceae</a:t>
            </a:r>
            <a:r>
              <a:rPr lang="tr-TR" dirty="0"/>
              <a:t>, </a:t>
            </a:r>
            <a:r>
              <a:rPr lang="tr-TR" dirty="0" err="1"/>
              <a:t>Asteraceae</a:t>
            </a:r>
            <a:r>
              <a:rPr lang="tr-TR" dirty="0"/>
              <a:t>, </a:t>
            </a:r>
            <a:r>
              <a:rPr lang="tr-TR" dirty="0" err="1"/>
              <a:t>Aquifoliaceae</a:t>
            </a:r>
            <a:r>
              <a:rPr lang="tr-TR" dirty="0"/>
              <a:t>, </a:t>
            </a:r>
            <a:r>
              <a:rPr lang="tr-TR" dirty="0" err="1"/>
              <a:t>Rosaceae</a:t>
            </a:r>
            <a:r>
              <a:rPr lang="tr-TR" dirty="0"/>
              <a:t>, </a:t>
            </a:r>
            <a:r>
              <a:rPr lang="tr-TR" dirty="0" err="1"/>
              <a:t>Polygalacdeae</a:t>
            </a:r>
            <a:r>
              <a:rPr lang="tr-TR" dirty="0"/>
              <a:t>, </a:t>
            </a:r>
            <a:r>
              <a:rPr lang="tr-TR" dirty="0" err="1"/>
              <a:t>Amaranthaceae</a:t>
            </a:r>
            <a:r>
              <a:rPr lang="tr-TR" dirty="0"/>
              <a:t>/</a:t>
            </a:r>
            <a:r>
              <a:rPr lang="tr-TR" dirty="0" err="1"/>
              <a:t>Chenopodiaceae</a:t>
            </a:r>
            <a:r>
              <a:rPr lang="tr-TR" dirty="0"/>
              <a:t>, </a:t>
            </a:r>
            <a:r>
              <a:rPr lang="tr-TR" dirty="0" err="1"/>
              <a:t>Cucurbitaceae</a:t>
            </a:r>
            <a:r>
              <a:rPr lang="tr-TR" dirty="0"/>
              <a:t>, </a:t>
            </a:r>
            <a:r>
              <a:rPr lang="tr-TR" dirty="0" err="1"/>
              <a:t>Rhamnaceae</a:t>
            </a:r>
            <a:r>
              <a:rPr lang="tr-TR" dirty="0"/>
              <a:t>, </a:t>
            </a:r>
            <a:r>
              <a:rPr lang="tr-TR" dirty="0" err="1"/>
              <a:t>Primulaceae</a:t>
            </a:r>
            <a:r>
              <a:rPr lang="tr-TR" dirty="0"/>
              <a:t>, </a:t>
            </a:r>
            <a:r>
              <a:rPr lang="tr-TR" dirty="0" err="1"/>
              <a:t>Poaceae</a:t>
            </a:r>
            <a:r>
              <a:rPr lang="tr-TR" dirty="0"/>
              <a:t> ve </a:t>
            </a:r>
            <a:r>
              <a:rPr lang="tr-TR" dirty="0" err="1"/>
              <a:t>Sapotaceae</a:t>
            </a:r>
            <a:r>
              <a:rPr lang="tr-TR" dirty="0"/>
              <a:t>, basit testlerle kolayca varlığı tespit edilebilen </a:t>
            </a:r>
            <a:r>
              <a:rPr lang="tr-TR" dirty="0" err="1"/>
              <a:t>sürfaktan</a:t>
            </a:r>
            <a:r>
              <a:rPr lang="tr-TR" dirty="0"/>
              <a:t> </a:t>
            </a:r>
            <a:r>
              <a:rPr lang="tr-TR" dirty="0" err="1"/>
              <a:t>saponinleri</a:t>
            </a:r>
            <a:r>
              <a:rPr lang="tr-TR" dirty="0"/>
              <a:t> oluşturmak için bir takım şekerlerle bağlanmış </a:t>
            </a:r>
            <a:r>
              <a:rPr lang="tr-TR" dirty="0" err="1"/>
              <a:t>triterpenleri</a:t>
            </a:r>
            <a:r>
              <a:rPr lang="tr-TR" dirty="0"/>
              <a:t> üretebilir. </a:t>
            </a:r>
          </a:p>
        </p:txBody>
      </p:sp>
    </p:spTree>
    <p:extLst>
      <p:ext uri="{BB962C8B-B14F-4D97-AF65-F5344CB8AC3E}">
        <p14:creationId xmlns:p14="http://schemas.microsoft.com/office/powerpoint/2010/main" val="218167475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Gymnospermler</a:t>
            </a:r>
            <a:r>
              <a:rPr lang="tr-TR" dirty="0"/>
              <a:t>, </a:t>
            </a:r>
            <a:r>
              <a:rPr lang="tr-TR" dirty="0" err="1"/>
              <a:t>saponinsizdir</a:t>
            </a:r>
            <a:r>
              <a:rPr lang="tr-TR" dirty="0"/>
              <a:t>. </a:t>
            </a:r>
            <a:r>
              <a:rPr lang="tr-TR" dirty="0" err="1"/>
              <a:t>Steroidal</a:t>
            </a:r>
            <a:r>
              <a:rPr lang="tr-TR" dirty="0"/>
              <a:t> </a:t>
            </a:r>
            <a:r>
              <a:rPr lang="tr-TR" dirty="0" err="1"/>
              <a:t>saponinler</a:t>
            </a:r>
            <a:r>
              <a:rPr lang="tr-TR" dirty="0"/>
              <a:t>, </a:t>
            </a:r>
            <a:r>
              <a:rPr lang="tr-TR" dirty="0" err="1"/>
              <a:t>Dioscoreaceae</a:t>
            </a:r>
            <a:r>
              <a:rPr lang="tr-TR" dirty="0"/>
              <a:t>, </a:t>
            </a:r>
            <a:r>
              <a:rPr lang="tr-TR" dirty="0" err="1"/>
              <a:t>Trilliaceae</a:t>
            </a:r>
            <a:r>
              <a:rPr lang="tr-TR" dirty="0"/>
              <a:t>, </a:t>
            </a:r>
            <a:r>
              <a:rPr lang="tr-TR" dirty="0" err="1"/>
              <a:t>Liliaceae</a:t>
            </a:r>
            <a:r>
              <a:rPr lang="tr-TR" dirty="0"/>
              <a:t>, </a:t>
            </a:r>
            <a:r>
              <a:rPr lang="tr-TR" dirty="0" err="1"/>
              <a:t>Agavaceae</a:t>
            </a:r>
            <a:r>
              <a:rPr lang="tr-TR" dirty="0"/>
              <a:t>, </a:t>
            </a:r>
            <a:r>
              <a:rPr lang="tr-TR" dirty="0" err="1"/>
              <a:t>Asparagaceae</a:t>
            </a:r>
            <a:r>
              <a:rPr lang="tr-TR" dirty="0"/>
              <a:t>, </a:t>
            </a:r>
            <a:r>
              <a:rPr lang="tr-TR" dirty="0" err="1"/>
              <a:t>Convallariaceae</a:t>
            </a:r>
            <a:r>
              <a:rPr lang="tr-TR" dirty="0"/>
              <a:t>, </a:t>
            </a:r>
            <a:r>
              <a:rPr lang="tr-TR" dirty="0" err="1"/>
              <a:t>Zingiberaceae</a:t>
            </a:r>
            <a:r>
              <a:rPr lang="tr-TR" dirty="0"/>
              <a:t>, </a:t>
            </a:r>
            <a:r>
              <a:rPr lang="tr-TR" dirty="0" err="1"/>
              <a:t>Alliaceae</a:t>
            </a:r>
            <a:r>
              <a:rPr lang="tr-TR" dirty="0"/>
              <a:t>, </a:t>
            </a:r>
            <a:r>
              <a:rPr lang="tr-TR" dirty="0" err="1"/>
              <a:t>Poaceae</a:t>
            </a:r>
            <a:r>
              <a:rPr lang="tr-TR" dirty="0"/>
              <a:t> ve </a:t>
            </a:r>
            <a:r>
              <a:rPr lang="tr-TR" dirty="0" err="1"/>
              <a:t>Smilacaceae</a:t>
            </a:r>
            <a:r>
              <a:rPr lang="tr-TR" dirty="0"/>
              <a:t> </a:t>
            </a:r>
            <a:r>
              <a:rPr lang="tr-TR" dirty="0" err="1"/>
              <a:t>monokotill</a:t>
            </a:r>
            <a:r>
              <a:rPr lang="tr-TR" dirty="0"/>
              <a:t> familyalarında bol bulunur, bundan başka bazı </a:t>
            </a:r>
            <a:r>
              <a:rPr lang="tr-TR" dirty="0" err="1"/>
              <a:t>dikotillerde</a:t>
            </a:r>
            <a:r>
              <a:rPr lang="tr-TR" dirty="0"/>
              <a:t> (</a:t>
            </a:r>
            <a:r>
              <a:rPr lang="tr-TR" dirty="0" err="1"/>
              <a:t>Fabaceae</a:t>
            </a:r>
            <a:r>
              <a:rPr lang="tr-TR" dirty="0"/>
              <a:t>, </a:t>
            </a:r>
            <a:r>
              <a:rPr lang="tr-TR" dirty="0" err="1"/>
              <a:t>Scrophulariaceae</a:t>
            </a:r>
            <a:r>
              <a:rPr lang="tr-TR" dirty="0"/>
              <a:t>, </a:t>
            </a:r>
            <a:r>
              <a:rPr lang="tr-TR" dirty="0" err="1"/>
              <a:t>Solanaceae</a:t>
            </a:r>
            <a:r>
              <a:rPr lang="tr-TR" dirty="0"/>
              <a:t>) de bulunur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347942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14202"/>
          </a:xfrm>
        </p:spPr>
        <p:txBody>
          <a:bodyPr>
            <a:normAutofit/>
          </a:bodyPr>
          <a:lstStyle/>
          <a:p>
            <a:r>
              <a:rPr lang="tr-TR" sz="3200" dirty="0"/>
              <a:t>Kalitatif analizin kolaylığından dolayı uçucu yağlar, devamlı </a:t>
            </a:r>
            <a:r>
              <a:rPr lang="tr-TR" sz="3200" dirty="0" err="1"/>
              <a:t>kemotaksonomistlerin</a:t>
            </a:r>
            <a:r>
              <a:rPr lang="tr-TR" sz="3200" dirty="0"/>
              <a:t> dikkatini çekmiştir.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2143397"/>
            <a:ext cx="8712968" cy="4525963"/>
          </a:xfrm>
        </p:spPr>
        <p:txBody>
          <a:bodyPr>
            <a:normAutofit lnSpcReduction="10000"/>
          </a:bodyPr>
          <a:lstStyle/>
          <a:p>
            <a:r>
              <a:rPr lang="tr-TR" dirty="0" err="1" smtClean="0"/>
              <a:t>Monoterpenler</a:t>
            </a:r>
            <a:r>
              <a:rPr lang="tr-TR" dirty="0" smtClean="0"/>
              <a:t> </a:t>
            </a:r>
            <a:r>
              <a:rPr lang="tr-TR" dirty="0"/>
              <a:t>ve/veya </a:t>
            </a:r>
            <a:r>
              <a:rPr lang="tr-TR" dirty="0" err="1"/>
              <a:t>seskiterpenlerin</a:t>
            </a:r>
            <a:r>
              <a:rPr lang="tr-TR" dirty="0"/>
              <a:t> genelde baskındır. Bununla birlikte, </a:t>
            </a:r>
            <a:r>
              <a:rPr lang="tr-TR" dirty="0" err="1"/>
              <a:t>biyosentez</a:t>
            </a:r>
            <a:r>
              <a:rPr lang="tr-TR" dirty="0"/>
              <a:t> bakımından alakasız </a:t>
            </a:r>
            <a:r>
              <a:rPr lang="tr-TR" dirty="0" err="1"/>
              <a:t>fenilpropanlar</a:t>
            </a:r>
            <a:r>
              <a:rPr lang="tr-TR" dirty="0"/>
              <a:t> da </a:t>
            </a:r>
            <a:r>
              <a:rPr lang="tr-TR" dirty="0" smtClean="0"/>
              <a:t>önemlidir. </a:t>
            </a:r>
            <a:r>
              <a:rPr lang="tr-TR" dirty="0" err="1" smtClean="0"/>
              <a:t>SM’lerin</a:t>
            </a:r>
            <a:r>
              <a:rPr lang="tr-TR" dirty="0" smtClean="0"/>
              <a:t> </a:t>
            </a:r>
            <a:r>
              <a:rPr lang="tr-TR" dirty="0"/>
              <a:t>genetik kontrolü üzerine bazı ilk çalışmalar arasında nanelerin, </a:t>
            </a:r>
            <a:r>
              <a:rPr lang="tr-TR" i="1" dirty="0" err="1"/>
              <a:t>Mentha</a:t>
            </a:r>
            <a:r>
              <a:rPr lang="tr-TR" dirty="0"/>
              <a:t>, yağları bulunmaktadır. </a:t>
            </a:r>
            <a:endParaRPr lang="tr-TR" dirty="0" smtClean="0"/>
          </a:p>
          <a:p>
            <a:r>
              <a:rPr lang="tr-TR" i="1" dirty="0" err="1" smtClean="0"/>
              <a:t>Mentha</a:t>
            </a:r>
            <a:r>
              <a:rPr lang="tr-TR" dirty="0" smtClean="0"/>
              <a:t> </a:t>
            </a:r>
            <a:r>
              <a:rPr lang="tr-TR" dirty="0"/>
              <a:t>yağlarının ana bileşenleri temel keton ve ilgili alkol ve esterlerdir. Keton (</a:t>
            </a:r>
            <a:r>
              <a:rPr lang="tr-TR" dirty="0" err="1"/>
              <a:t>menton</a:t>
            </a:r>
            <a:r>
              <a:rPr lang="tr-TR" dirty="0"/>
              <a:t>) ve alkol (mentol) arasındaki genetik ilişki </a:t>
            </a:r>
            <a:r>
              <a:rPr lang="tr-TR" dirty="0" smtClean="0"/>
              <a:t>araştırılmıştır.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336253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3528" y="548680"/>
            <a:ext cx="8496944" cy="5976664"/>
          </a:xfrm>
        </p:spPr>
        <p:txBody>
          <a:bodyPr>
            <a:normAutofit fontScale="92500" lnSpcReduction="10000"/>
          </a:bodyPr>
          <a:lstStyle/>
          <a:p>
            <a:r>
              <a:rPr lang="tr-TR" dirty="0" err="1" smtClean="0"/>
              <a:t>Zavarin</a:t>
            </a:r>
            <a:r>
              <a:rPr lang="tr-TR" dirty="0" smtClean="0"/>
              <a:t> </a:t>
            </a:r>
            <a:r>
              <a:rPr lang="tr-TR" dirty="0"/>
              <a:t>ve çalışma arkadaşları (1971) uçucu yağların kompozisyonu üzerine çevresel faktörlerin etkisinin olduğunu göstermiştir. </a:t>
            </a:r>
            <a:endParaRPr lang="tr-TR" dirty="0" smtClean="0"/>
          </a:p>
          <a:p>
            <a:r>
              <a:rPr lang="tr-TR" dirty="0" smtClean="0"/>
              <a:t>Uçucu </a:t>
            </a:r>
            <a:r>
              <a:rPr lang="tr-TR" dirty="0"/>
              <a:t>yağlar, kimyasal ırkların ilk uygun biçimde </a:t>
            </a:r>
            <a:r>
              <a:rPr lang="tr-TR" dirty="0" err="1"/>
              <a:t>dokümante</a:t>
            </a:r>
            <a:r>
              <a:rPr lang="tr-TR" dirty="0"/>
              <a:t> edilmiş örneklerini sağlamıştır. </a:t>
            </a:r>
            <a:endParaRPr lang="tr-TR" dirty="0" smtClean="0"/>
          </a:p>
          <a:p>
            <a:r>
              <a:rPr lang="tr-TR" dirty="0" smtClean="0"/>
              <a:t>Uçucu </a:t>
            </a:r>
            <a:r>
              <a:rPr lang="tr-TR" dirty="0"/>
              <a:t>yağların, popülasyon düzeyinde geniş çaplı çalışılan ve sayısal analiz yapılan ilk bileşikler arasında bulunmasında, </a:t>
            </a:r>
            <a:r>
              <a:rPr lang="tr-TR" dirty="0" smtClean="0"/>
              <a:t>Gaz Sıvı </a:t>
            </a:r>
            <a:r>
              <a:rPr lang="tr-TR" dirty="0" err="1" smtClean="0"/>
              <a:t>Kromotografi</a:t>
            </a:r>
            <a:r>
              <a:rPr lang="tr-TR" dirty="0" smtClean="0"/>
              <a:t> analizlerinin </a:t>
            </a:r>
            <a:r>
              <a:rPr lang="tr-TR" dirty="0"/>
              <a:t>karşılaştırmalı </a:t>
            </a:r>
            <a:r>
              <a:rPr lang="tr-TR" dirty="0" err="1"/>
              <a:t>özelliğininin</a:t>
            </a:r>
            <a:r>
              <a:rPr lang="tr-TR" dirty="0"/>
              <a:t> katkısı çok büyüktür. </a:t>
            </a:r>
            <a:endParaRPr lang="tr-TR" dirty="0" smtClean="0"/>
          </a:p>
          <a:p>
            <a:r>
              <a:rPr lang="tr-TR" dirty="0" smtClean="0"/>
              <a:t>Güney </a:t>
            </a:r>
            <a:r>
              <a:rPr lang="tr-TR" dirty="0"/>
              <a:t>doğu ABD ve kuzey Meksika’da </a:t>
            </a:r>
            <a:r>
              <a:rPr lang="tr-TR" i="1" dirty="0" err="1"/>
              <a:t>Juniperus</a:t>
            </a:r>
            <a:r>
              <a:rPr lang="tr-TR" dirty="0" err="1"/>
              <a:t>’un</a:t>
            </a:r>
            <a:r>
              <a:rPr lang="tr-TR" dirty="0"/>
              <a:t> doğal popülasyonunun sayısal analizi ve </a:t>
            </a:r>
            <a:r>
              <a:rPr lang="tr-TR" dirty="0" err="1"/>
              <a:t>kemosistematiği</a:t>
            </a:r>
            <a:r>
              <a:rPr lang="tr-TR" dirty="0"/>
              <a:t> üzerine çalışmalar </a:t>
            </a:r>
            <a:r>
              <a:rPr lang="tr-TR" dirty="0" smtClean="0"/>
              <a:t>yapılmıştır.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648598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9512" y="260649"/>
            <a:ext cx="8640960" cy="3024336"/>
          </a:xfrm>
        </p:spPr>
        <p:txBody>
          <a:bodyPr>
            <a:normAutofit/>
          </a:bodyPr>
          <a:lstStyle/>
          <a:p>
            <a:r>
              <a:rPr lang="tr-TR" dirty="0" err="1"/>
              <a:t>Seskiterpenler</a:t>
            </a:r>
            <a:r>
              <a:rPr lang="tr-TR" dirty="0"/>
              <a:t> arasında, bazı daha fazla oksitlemiş uçucu olmayan bileşikler de vardır. En iyi örnekler, </a:t>
            </a:r>
            <a:r>
              <a:rPr lang="tr-TR" dirty="0" err="1"/>
              <a:t>Astraceae’de</a:t>
            </a:r>
            <a:r>
              <a:rPr lang="tr-TR" dirty="0"/>
              <a:t> oldukça geniş ölçüde dağıtılmış olduğu bulunan, ancak diğerlerinde nadir olduğu düşünülen, </a:t>
            </a:r>
            <a:r>
              <a:rPr lang="tr-TR" dirty="0" err="1"/>
              <a:t>seskiterpen</a:t>
            </a:r>
            <a:r>
              <a:rPr lang="tr-TR" dirty="0"/>
              <a:t> </a:t>
            </a:r>
            <a:r>
              <a:rPr lang="tr-TR" dirty="0" err="1"/>
              <a:t>laktonlarıdır</a:t>
            </a:r>
            <a:r>
              <a:rPr lang="tr-TR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7164704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3600" dirty="0" err="1"/>
              <a:t>Seskiterpen</a:t>
            </a:r>
            <a:r>
              <a:rPr lang="tr-TR" sz="3600" dirty="0"/>
              <a:t> </a:t>
            </a:r>
            <a:r>
              <a:rPr lang="tr-TR" sz="3600" dirty="0" err="1"/>
              <a:t>laktonları</a:t>
            </a:r>
            <a:r>
              <a:rPr lang="tr-TR" sz="3600" dirty="0"/>
              <a:t>, </a:t>
            </a:r>
            <a:r>
              <a:rPr lang="tr-TR" sz="3600" dirty="0" err="1"/>
              <a:t>Asteraceae’de</a:t>
            </a:r>
            <a:r>
              <a:rPr lang="tr-TR" sz="3600" dirty="0"/>
              <a:t> pek  çok cinste görülür.</a:t>
            </a:r>
            <a:br>
              <a:rPr lang="tr-TR" sz="3600" dirty="0"/>
            </a:b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smtClean="0"/>
              <a:t> </a:t>
            </a:r>
            <a:r>
              <a:rPr lang="tr-TR" dirty="0" err="1"/>
              <a:t>Achillea</a:t>
            </a:r>
            <a:r>
              <a:rPr lang="tr-TR" dirty="0"/>
              <a:t>, </a:t>
            </a:r>
            <a:r>
              <a:rPr lang="tr-TR" dirty="0" err="1"/>
              <a:t>Ambrosia</a:t>
            </a:r>
            <a:r>
              <a:rPr lang="tr-TR" dirty="0"/>
              <a:t>, </a:t>
            </a:r>
            <a:r>
              <a:rPr lang="tr-TR" dirty="0" err="1"/>
              <a:t>Anaphalis</a:t>
            </a:r>
            <a:r>
              <a:rPr lang="tr-TR" dirty="0"/>
              <a:t>, </a:t>
            </a:r>
            <a:r>
              <a:rPr lang="tr-TR" dirty="0" err="1"/>
              <a:t>Anthemis</a:t>
            </a:r>
            <a:r>
              <a:rPr lang="tr-TR" dirty="0"/>
              <a:t>, </a:t>
            </a:r>
            <a:r>
              <a:rPr lang="tr-TR" dirty="0" err="1"/>
              <a:t>Arnica</a:t>
            </a:r>
            <a:r>
              <a:rPr lang="tr-TR" dirty="0"/>
              <a:t>, </a:t>
            </a:r>
            <a:r>
              <a:rPr lang="tr-TR" dirty="0" err="1"/>
              <a:t>Artemisia</a:t>
            </a:r>
            <a:r>
              <a:rPr lang="tr-TR" dirty="0"/>
              <a:t>, </a:t>
            </a:r>
            <a:r>
              <a:rPr lang="tr-TR" dirty="0" err="1"/>
              <a:t>Arctium</a:t>
            </a:r>
            <a:r>
              <a:rPr lang="tr-TR" dirty="0"/>
              <a:t>, </a:t>
            </a:r>
            <a:r>
              <a:rPr lang="tr-TR" dirty="0" err="1"/>
              <a:t>Arctotis</a:t>
            </a:r>
            <a:r>
              <a:rPr lang="tr-TR" dirty="0"/>
              <a:t>, </a:t>
            </a:r>
            <a:r>
              <a:rPr lang="tr-TR" dirty="0" err="1"/>
              <a:t>Baileya</a:t>
            </a:r>
            <a:r>
              <a:rPr lang="tr-TR" dirty="0"/>
              <a:t>, </a:t>
            </a:r>
            <a:r>
              <a:rPr lang="tr-TR" dirty="0" err="1"/>
              <a:t>Balduina</a:t>
            </a:r>
            <a:r>
              <a:rPr lang="tr-TR" dirty="0"/>
              <a:t>, </a:t>
            </a:r>
            <a:r>
              <a:rPr lang="tr-TR" dirty="0" err="1"/>
              <a:t>Baltimora</a:t>
            </a:r>
            <a:r>
              <a:rPr lang="tr-TR" dirty="0"/>
              <a:t>, </a:t>
            </a:r>
            <a:r>
              <a:rPr lang="tr-TR" dirty="0" err="1"/>
              <a:t>Cacalia</a:t>
            </a:r>
            <a:r>
              <a:rPr lang="tr-TR" dirty="0"/>
              <a:t>, </a:t>
            </a:r>
            <a:r>
              <a:rPr lang="tr-TR" dirty="0" err="1"/>
              <a:t>Calea</a:t>
            </a:r>
            <a:r>
              <a:rPr lang="tr-TR" dirty="0"/>
              <a:t>, </a:t>
            </a:r>
            <a:r>
              <a:rPr lang="tr-TR" dirty="0" err="1"/>
              <a:t>Calocephalus</a:t>
            </a:r>
            <a:r>
              <a:rPr lang="tr-TR" dirty="0"/>
              <a:t>, </a:t>
            </a:r>
            <a:r>
              <a:rPr lang="tr-TR" dirty="0" err="1"/>
              <a:t>Carpesia</a:t>
            </a:r>
            <a:r>
              <a:rPr lang="tr-TR" dirty="0"/>
              <a:t>, </a:t>
            </a:r>
            <a:r>
              <a:rPr lang="tr-TR" dirty="0" err="1"/>
              <a:t>Centaurea</a:t>
            </a:r>
            <a:r>
              <a:rPr lang="tr-TR" dirty="0"/>
              <a:t>, </a:t>
            </a:r>
            <a:r>
              <a:rPr lang="tr-TR" dirty="0" err="1"/>
              <a:t>Chaenactis</a:t>
            </a:r>
            <a:r>
              <a:rPr lang="tr-TR" dirty="0"/>
              <a:t>, </a:t>
            </a:r>
            <a:r>
              <a:rPr lang="tr-TR" dirty="0" err="1"/>
              <a:t>Chromolaena</a:t>
            </a:r>
            <a:r>
              <a:rPr lang="tr-TR" dirty="0"/>
              <a:t>, </a:t>
            </a:r>
            <a:r>
              <a:rPr lang="tr-TR" dirty="0" err="1"/>
              <a:t>Chrysanthemum</a:t>
            </a:r>
            <a:r>
              <a:rPr lang="tr-TR" dirty="0"/>
              <a:t>, </a:t>
            </a:r>
            <a:r>
              <a:rPr lang="tr-TR" dirty="0" err="1"/>
              <a:t>Cichorium</a:t>
            </a:r>
            <a:r>
              <a:rPr lang="tr-TR" dirty="0"/>
              <a:t>, </a:t>
            </a:r>
            <a:r>
              <a:rPr lang="tr-TR" dirty="0" err="1"/>
              <a:t>Cnicus</a:t>
            </a:r>
            <a:r>
              <a:rPr lang="tr-TR" dirty="0"/>
              <a:t>, </a:t>
            </a:r>
            <a:r>
              <a:rPr lang="tr-TR" dirty="0" err="1"/>
              <a:t>Cynara</a:t>
            </a:r>
            <a:r>
              <a:rPr lang="tr-TR" dirty="0"/>
              <a:t>, </a:t>
            </a:r>
            <a:r>
              <a:rPr lang="tr-TR" dirty="0" err="1"/>
              <a:t>Dicoma</a:t>
            </a:r>
            <a:r>
              <a:rPr lang="tr-TR" dirty="0"/>
              <a:t>, </a:t>
            </a:r>
            <a:r>
              <a:rPr lang="tr-TR" dirty="0" err="1"/>
              <a:t>Dugaldia</a:t>
            </a:r>
            <a:r>
              <a:rPr lang="tr-TR" dirty="0"/>
              <a:t>, </a:t>
            </a:r>
            <a:r>
              <a:rPr lang="tr-TR" dirty="0" err="1"/>
              <a:t>Elephantopus</a:t>
            </a:r>
            <a:r>
              <a:rPr lang="tr-TR" dirty="0"/>
              <a:t>, </a:t>
            </a:r>
            <a:r>
              <a:rPr lang="tr-TR" dirty="0" err="1"/>
              <a:t>Encelia</a:t>
            </a:r>
            <a:r>
              <a:rPr lang="tr-TR" dirty="0"/>
              <a:t>, </a:t>
            </a:r>
            <a:r>
              <a:rPr lang="tr-TR" dirty="0" err="1"/>
              <a:t>Enhydra</a:t>
            </a:r>
            <a:r>
              <a:rPr lang="tr-TR" dirty="0"/>
              <a:t>, </a:t>
            </a:r>
            <a:r>
              <a:rPr lang="tr-TR" dirty="0" err="1"/>
              <a:t>Eremanthus</a:t>
            </a:r>
            <a:r>
              <a:rPr lang="tr-TR" dirty="0"/>
              <a:t>, </a:t>
            </a:r>
            <a:r>
              <a:rPr lang="tr-TR" dirty="0" err="1"/>
              <a:t>Eriophyllum</a:t>
            </a:r>
            <a:r>
              <a:rPr lang="tr-TR" dirty="0"/>
              <a:t>, </a:t>
            </a:r>
            <a:r>
              <a:rPr lang="tr-TR" dirty="0" err="1"/>
              <a:t>Eupatorium</a:t>
            </a:r>
            <a:r>
              <a:rPr lang="tr-TR" dirty="0"/>
              <a:t>, </a:t>
            </a:r>
            <a:r>
              <a:rPr lang="tr-TR" dirty="0" err="1"/>
              <a:t>Gaillardia</a:t>
            </a:r>
            <a:r>
              <a:rPr lang="tr-TR" dirty="0"/>
              <a:t>, </a:t>
            </a:r>
            <a:r>
              <a:rPr lang="tr-TR" dirty="0" err="1"/>
              <a:t>Geigera</a:t>
            </a:r>
            <a:r>
              <a:rPr lang="tr-TR" dirty="0"/>
              <a:t>, </a:t>
            </a:r>
            <a:r>
              <a:rPr lang="tr-TR" dirty="0" err="1"/>
              <a:t>Grossheimia</a:t>
            </a:r>
            <a:r>
              <a:rPr lang="tr-TR" dirty="0"/>
              <a:t>, </a:t>
            </a:r>
            <a:r>
              <a:rPr lang="tr-TR" dirty="0" err="1"/>
              <a:t>Helenium</a:t>
            </a:r>
            <a:r>
              <a:rPr lang="tr-TR" dirty="0"/>
              <a:t>, </a:t>
            </a:r>
            <a:r>
              <a:rPr lang="tr-TR" dirty="0" err="1"/>
              <a:t>Helianthus</a:t>
            </a:r>
            <a:r>
              <a:rPr lang="tr-TR" dirty="0"/>
              <a:t>, </a:t>
            </a:r>
            <a:r>
              <a:rPr lang="tr-TR" dirty="0" err="1"/>
              <a:t>Homogyne</a:t>
            </a:r>
            <a:r>
              <a:rPr lang="tr-TR" dirty="0"/>
              <a:t>, </a:t>
            </a:r>
            <a:r>
              <a:rPr lang="tr-TR" dirty="0" err="1"/>
              <a:t>Hymenoxys</a:t>
            </a:r>
            <a:r>
              <a:rPr lang="tr-TR" dirty="0"/>
              <a:t>, </a:t>
            </a:r>
            <a:r>
              <a:rPr lang="tr-TR" dirty="0" err="1"/>
              <a:t>Inula</a:t>
            </a:r>
            <a:r>
              <a:rPr lang="tr-TR" dirty="0"/>
              <a:t>, </a:t>
            </a:r>
            <a:r>
              <a:rPr lang="tr-TR" dirty="0" err="1"/>
              <a:t>Isocarpha</a:t>
            </a:r>
            <a:r>
              <a:rPr lang="tr-TR" dirty="0"/>
              <a:t>, </a:t>
            </a:r>
            <a:r>
              <a:rPr lang="tr-TR" dirty="0" err="1"/>
              <a:t>Iva</a:t>
            </a:r>
            <a:r>
              <a:rPr lang="tr-TR" dirty="0"/>
              <a:t>, </a:t>
            </a:r>
            <a:r>
              <a:rPr lang="tr-TR" dirty="0" err="1"/>
              <a:t>Jurinea</a:t>
            </a:r>
            <a:r>
              <a:rPr lang="tr-TR" dirty="0"/>
              <a:t>, </a:t>
            </a:r>
            <a:r>
              <a:rPr lang="tr-TR" dirty="0" err="1"/>
              <a:t>Lactuca</a:t>
            </a:r>
            <a:r>
              <a:rPr lang="tr-TR" dirty="0"/>
              <a:t>, </a:t>
            </a:r>
            <a:r>
              <a:rPr lang="tr-TR" dirty="0" err="1"/>
              <a:t>Liatris</a:t>
            </a:r>
            <a:r>
              <a:rPr lang="tr-TR" dirty="0"/>
              <a:t>, </a:t>
            </a:r>
            <a:r>
              <a:rPr lang="tr-TR" dirty="0" err="1"/>
              <a:t>Ligularia</a:t>
            </a:r>
            <a:r>
              <a:rPr lang="tr-TR" dirty="0"/>
              <a:t>, </a:t>
            </a:r>
            <a:r>
              <a:rPr lang="tr-TR" dirty="0" err="1"/>
              <a:t>Lychnophora</a:t>
            </a:r>
            <a:r>
              <a:rPr lang="tr-TR" dirty="0"/>
              <a:t>, </a:t>
            </a:r>
            <a:r>
              <a:rPr lang="tr-TR" dirty="0" err="1"/>
              <a:t>Matricaria</a:t>
            </a:r>
            <a:r>
              <a:rPr lang="tr-TR" dirty="0"/>
              <a:t>, </a:t>
            </a:r>
            <a:r>
              <a:rPr lang="tr-TR" dirty="0" err="1"/>
              <a:t>Melampodium</a:t>
            </a:r>
            <a:r>
              <a:rPr lang="tr-TR" dirty="0"/>
              <a:t>, </a:t>
            </a:r>
            <a:r>
              <a:rPr lang="tr-TR" dirty="0" err="1"/>
              <a:t>Mikania</a:t>
            </a:r>
            <a:r>
              <a:rPr lang="tr-TR" dirty="0"/>
              <a:t>, </a:t>
            </a:r>
            <a:r>
              <a:rPr lang="tr-TR" dirty="0" err="1"/>
              <a:t>Moquinia</a:t>
            </a:r>
            <a:r>
              <a:rPr lang="tr-TR" dirty="0"/>
              <a:t>, </a:t>
            </a:r>
            <a:r>
              <a:rPr lang="tr-TR" dirty="0" err="1"/>
              <a:t>Onopordum</a:t>
            </a:r>
            <a:r>
              <a:rPr lang="tr-TR" dirty="0"/>
              <a:t>, </a:t>
            </a:r>
            <a:r>
              <a:rPr lang="tr-TR" dirty="0" err="1"/>
              <a:t>Oxylobus</a:t>
            </a:r>
            <a:r>
              <a:rPr lang="tr-TR" dirty="0"/>
              <a:t>, </a:t>
            </a:r>
            <a:r>
              <a:rPr lang="tr-TR" dirty="0" err="1"/>
              <a:t>Parthenium</a:t>
            </a:r>
            <a:r>
              <a:rPr lang="tr-TR" dirty="0"/>
              <a:t>, </a:t>
            </a:r>
            <a:r>
              <a:rPr lang="tr-TR" dirty="0" err="1"/>
              <a:t>Petasites</a:t>
            </a:r>
            <a:r>
              <a:rPr lang="tr-TR" dirty="0"/>
              <a:t>, </a:t>
            </a:r>
            <a:r>
              <a:rPr lang="tr-TR" dirty="0" err="1"/>
              <a:t>Podanthus</a:t>
            </a:r>
            <a:r>
              <a:rPr lang="tr-TR" dirty="0"/>
              <a:t>, </a:t>
            </a:r>
            <a:r>
              <a:rPr lang="tr-TR" dirty="0" err="1"/>
              <a:t>Psilostrophe</a:t>
            </a:r>
            <a:r>
              <a:rPr lang="tr-TR" dirty="0"/>
              <a:t>, </a:t>
            </a:r>
            <a:r>
              <a:rPr lang="tr-TR" dirty="0" err="1"/>
              <a:t>Saussurea</a:t>
            </a:r>
            <a:r>
              <a:rPr lang="tr-TR" dirty="0"/>
              <a:t>, </a:t>
            </a:r>
            <a:r>
              <a:rPr lang="tr-TR" dirty="0" err="1"/>
              <a:t>Senecio</a:t>
            </a:r>
            <a:r>
              <a:rPr lang="tr-TR" dirty="0"/>
              <a:t>, </a:t>
            </a:r>
            <a:r>
              <a:rPr lang="tr-TR" dirty="0" err="1"/>
              <a:t>Smallanthus</a:t>
            </a:r>
            <a:r>
              <a:rPr lang="tr-TR" dirty="0"/>
              <a:t>, </a:t>
            </a:r>
            <a:r>
              <a:rPr lang="tr-TR" dirty="0" err="1"/>
              <a:t>Stokesia</a:t>
            </a:r>
            <a:r>
              <a:rPr lang="tr-TR" dirty="0"/>
              <a:t>, </a:t>
            </a:r>
            <a:r>
              <a:rPr lang="tr-TR" dirty="0" err="1"/>
              <a:t>Tanacetum</a:t>
            </a:r>
            <a:r>
              <a:rPr lang="tr-TR" dirty="0"/>
              <a:t>, </a:t>
            </a:r>
            <a:r>
              <a:rPr lang="tr-TR" dirty="0" err="1"/>
              <a:t>Telekia</a:t>
            </a:r>
            <a:r>
              <a:rPr lang="tr-TR" dirty="0"/>
              <a:t>, </a:t>
            </a:r>
            <a:r>
              <a:rPr lang="tr-TR" dirty="0" err="1"/>
              <a:t>Tithonia</a:t>
            </a:r>
            <a:r>
              <a:rPr lang="tr-TR" dirty="0"/>
              <a:t>, </a:t>
            </a:r>
            <a:r>
              <a:rPr lang="tr-TR" dirty="0" err="1"/>
              <a:t>Ursinia</a:t>
            </a:r>
            <a:r>
              <a:rPr lang="tr-TR" dirty="0"/>
              <a:t>, </a:t>
            </a:r>
            <a:r>
              <a:rPr lang="tr-TR" dirty="0" err="1"/>
              <a:t>Vanillosmopsis</a:t>
            </a:r>
            <a:r>
              <a:rPr lang="tr-TR" dirty="0"/>
              <a:t>, </a:t>
            </a:r>
            <a:r>
              <a:rPr lang="tr-TR" dirty="0" err="1"/>
              <a:t>Vernonia</a:t>
            </a:r>
            <a:r>
              <a:rPr lang="tr-TR" dirty="0"/>
              <a:t>, </a:t>
            </a:r>
            <a:r>
              <a:rPr lang="tr-TR" dirty="0" err="1"/>
              <a:t>Viguiera</a:t>
            </a:r>
            <a:r>
              <a:rPr lang="tr-TR" dirty="0"/>
              <a:t>, </a:t>
            </a:r>
            <a:r>
              <a:rPr lang="tr-TR" dirty="0" err="1"/>
              <a:t>Wedelia</a:t>
            </a:r>
            <a:r>
              <a:rPr lang="tr-TR" dirty="0"/>
              <a:t>, </a:t>
            </a:r>
            <a:r>
              <a:rPr lang="tr-TR" dirty="0" err="1"/>
              <a:t>Xanthium</a:t>
            </a:r>
            <a:r>
              <a:rPr lang="tr-TR" dirty="0"/>
              <a:t>, </a:t>
            </a:r>
            <a:r>
              <a:rPr lang="tr-TR" dirty="0" err="1"/>
              <a:t>Xeranthemum</a:t>
            </a:r>
            <a:r>
              <a:rPr lang="tr-TR" dirty="0"/>
              <a:t>, </a:t>
            </a:r>
            <a:r>
              <a:rPr lang="tr-TR" dirty="0" err="1"/>
              <a:t>Zaluzania</a:t>
            </a:r>
            <a:r>
              <a:rPr lang="tr-TR" dirty="0"/>
              <a:t>, </a:t>
            </a:r>
            <a:r>
              <a:rPr lang="tr-TR" dirty="0" err="1"/>
              <a:t>Zexmenia</a:t>
            </a:r>
            <a:r>
              <a:rPr lang="tr-TR" dirty="0"/>
              <a:t>, </a:t>
            </a:r>
            <a:r>
              <a:rPr lang="tr-TR" dirty="0" err="1" smtClean="0"/>
              <a:t>Zinnia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48430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32550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4258002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347</TotalTime>
  <Words>1163</Words>
  <Application>Microsoft Macintosh PowerPoint</Application>
  <PresentationFormat>Ekran Gösterisi (4:3)</PresentationFormat>
  <Paragraphs>53</Paragraphs>
  <Slides>35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35</vt:i4>
      </vt:variant>
    </vt:vector>
  </HeadingPairs>
  <TitlesOfParts>
    <vt:vector size="38" baseType="lpstr">
      <vt:lpstr>Calibri</vt:lpstr>
      <vt:lpstr>Arial</vt:lpstr>
      <vt:lpstr>Ofis Teması</vt:lpstr>
      <vt:lpstr>Monoterpenler ve Seskiterpenler (Uçucu Yağlar)</vt:lpstr>
      <vt:lpstr>PowerPoint Sunusu</vt:lpstr>
      <vt:lpstr>PowerPoint Sunusu</vt:lpstr>
      <vt:lpstr>Kalitatif analizin kolaylığından dolayı uçucu yağlar, devamlı kemotaksonomistlerin dikkatini çekmiştir. </vt:lpstr>
      <vt:lpstr>PowerPoint Sunusu</vt:lpstr>
      <vt:lpstr>PowerPoint Sunusu</vt:lpstr>
      <vt:lpstr>Seskiterpen laktonları, Asteraceae’de pek  çok cinste görülür.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İridoidler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Triterpenler, Steroller ve Karotenoidler</vt:lpstr>
      <vt:lpstr>PowerPoint Sunusu</vt:lpstr>
      <vt:lpstr>Kardenolidler:</vt:lpstr>
      <vt:lpstr>Bufadienolidler: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15.0029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Emre Yaprak</dc:creator>
  <cp:lastModifiedBy>Microsoft Office Kullanıcısı</cp:lastModifiedBy>
  <cp:revision>52</cp:revision>
  <dcterms:created xsi:type="dcterms:W3CDTF">2013-07-05T11:59:58Z</dcterms:created>
  <dcterms:modified xsi:type="dcterms:W3CDTF">2017-08-14T10:42:50Z</dcterms:modified>
</cp:coreProperties>
</file>