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773" autoAdjust="0"/>
    <p:restoredTop sz="94660"/>
  </p:normalViewPr>
  <p:slideViewPr>
    <p:cSldViewPr>
      <p:cViewPr varScale="1">
        <p:scale>
          <a:sx n="68" d="100"/>
          <a:sy n="68" d="100"/>
        </p:scale>
        <p:origin x="-11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33400" y="928670"/>
            <a:ext cx="8253442" cy="227173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ÜST EKSTREMİTE AMPUTASYON VE PROTEZLERİ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tr-TR" b="1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Daha az kullanılan istemli kapanışlı protez ellerde el normalde açıktır. Kontrol kablosunun gerilimi ile el kapanır ve kavrama gerçekleşir.</a:t>
            </a:r>
          </a:p>
          <a:p>
            <a:endParaRPr lang="tr-TR" dirty="0" smtClean="0"/>
          </a:p>
          <a:p>
            <a:r>
              <a:rPr lang="tr-TR" dirty="0" smtClean="0"/>
              <a:t>İstemli kapanışlı ellerin normalde açık olması objelerin kavranması bakımından avantaj sağlamakla birlikte estetik açıdan </a:t>
            </a:r>
            <a:r>
              <a:rPr lang="tr-TR" dirty="0" err="1" smtClean="0"/>
              <a:t>amputeler</a:t>
            </a:r>
            <a:r>
              <a:rPr lang="tr-TR" dirty="0" smtClean="0"/>
              <a:t> tarafından pek tercih edilmez. Ve enerji kullanımı açısından istemli açılışlı eller daha uygundur.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MEKANİK TERMİNAL UÇLAR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Başparmağa karşı 2 ve 3. parmaklar hareketlidir. Bu da küçük objelerin kavranmasını sağlar.</a:t>
            </a:r>
          </a:p>
          <a:p>
            <a:endParaRPr lang="tr-TR" dirty="0" smtClean="0"/>
          </a:p>
          <a:p>
            <a:r>
              <a:rPr lang="tr-TR" dirty="0" smtClean="0"/>
              <a:t>Estetik olmalarına karşın fonksiyonel açıdan daha az performans açığa çıkartırlar. Estetik amacın fonksiyona tercih edildiği durumlarda kullanılır.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ÖZELLİKLİ TERMİNAL UÇLAR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Amputelere</a:t>
            </a:r>
            <a:r>
              <a:rPr lang="tr-TR" dirty="0" smtClean="0"/>
              <a:t> spor, rekreasyon, hobi veya ev işlerini </a:t>
            </a:r>
            <a:r>
              <a:rPr lang="tr-TR" dirty="0" err="1" smtClean="0"/>
              <a:t>erçekleştirebilmeleri</a:t>
            </a:r>
            <a:r>
              <a:rPr lang="tr-TR" dirty="0" smtClean="0"/>
              <a:t> için özel olarak tasarlanan terminal uçlardır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BİLEK ÜNİTLERİ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Terminal ucun sokete bağlanması işleminde kullanılır.</a:t>
            </a:r>
          </a:p>
          <a:p>
            <a:endParaRPr lang="tr-TR" dirty="0" smtClean="0"/>
          </a:p>
          <a:p>
            <a:r>
              <a:rPr lang="tr-TR" dirty="0" smtClean="0"/>
              <a:t>Terminal ucun </a:t>
            </a:r>
            <a:r>
              <a:rPr lang="tr-TR" dirty="0" err="1" smtClean="0"/>
              <a:t>pronasyon</a:t>
            </a:r>
            <a:r>
              <a:rPr lang="tr-TR" dirty="0" smtClean="0"/>
              <a:t>-</a:t>
            </a:r>
            <a:r>
              <a:rPr lang="tr-TR" dirty="0" err="1" smtClean="0"/>
              <a:t>supinasyonunu</a:t>
            </a:r>
            <a:r>
              <a:rPr lang="tr-TR" dirty="0" smtClean="0"/>
              <a:t> sağlar.</a:t>
            </a:r>
          </a:p>
          <a:p>
            <a:endParaRPr lang="tr-TR" dirty="0" smtClean="0"/>
          </a:p>
          <a:p>
            <a:r>
              <a:rPr lang="tr-TR" dirty="0" smtClean="0"/>
              <a:t>Rotasyon fonksiyonu pasif olarak gerçekleştirilir.</a:t>
            </a:r>
          </a:p>
          <a:p>
            <a:endParaRPr lang="tr-TR" dirty="0" smtClean="0"/>
          </a:p>
          <a:p>
            <a:r>
              <a:rPr lang="tr-TR" dirty="0" smtClean="0"/>
              <a:t>Terminal ucun değiştirilmesine de olanak verir.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ÜE AMPUTELERİNDE SOKET TASARIMLARI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El bileği </a:t>
            </a:r>
            <a:r>
              <a:rPr lang="tr-TR" dirty="0" err="1" smtClean="0"/>
              <a:t>dezartikülasyonu</a:t>
            </a:r>
            <a:r>
              <a:rPr lang="tr-TR" dirty="0" smtClean="0"/>
              <a:t> ve uzun dirsek altı seviyelerde </a:t>
            </a:r>
            <a:r>
              <a:rPr lang="tr-TR" dirty="0" err="1" smtClean="0"/>
              <a:t>pronasyon</a:t>
            </a:r>
            <a:r>
              <a:rPr lang="tr-TR" dirty="0" smtClean="0"/>
              <a:t>-</a:t>
            </a:r>
            <a:r>
              <a:rPr lang="tr-TR" dirty="0" err="1" smtClean="0"/>
              <a:t>supinasyon</a:t>
            </a:r>
            <a:r>
              <a:rPr lang="tr-TR" dirty="0" smtClean="0"/>
              <a:t> hareketlerinin kısıtlanmaması için ve </a:t>
            </a:r>
            <a:r>
              <a:rPr lang="tr-TR" dirty="0" err="1" smtClean="0"/>
              <a:t>fleksiyonda</a:t>
            </a:r>
            <a:r>
              <a:rPr lang="tr-TR" dirty="0" smtClean="0"/>
              <a:t> </a:t>
            </a:r>
            <a:r>
              <a:rPr lang="tr-TR" dirty="0" err="1" smtClean="0"/>
              <a:t>stabiliteyi</a:t>
            </a:r>
            <a:r>
              <a:rPr lang="tr-TR" dirty="0" smtClean="0"/>
              <a:t> sağlamak için;</a:t>
            </a:r>
          </a:p>
          <a:p>
            <a:endParaRPr lang="tr-TR" dirty="0" smtClean="0"/>
          </a:p>
          <a:p>
            <a:r>
              <a:rPr lang="tr-TR" dirty="0" smtClean="0"/>
              <a:t>Ön duvar önkolun 2/3 </a:t>
            </a:r>
            <a:r>
              <a:rPr lang="tr-TR" dirty="0" err="1" smtClean="0"/>
              <a:t>proksimaline</a:t>
            </a:r>
            <a:r>
              <a:rPr lang="tr-TR" dirty="0" smtClean="0"/>
              <a:t> kadar çıkmalı</a:t>
            </a:r>
          </a:p>
          <a:p>
            <a:endParaRPr lang="tr-TR" dirty="0" smtClean="0"/>
          </a:p>
          <a:p>
            <a:r>
              <a:rPr lang="tr-TR" dirty="0" err="1" smtClean="0"/>
              <a:t>Posterior</a:t>
            </a:r>
            <a:r>
              <a:rPr lang="tr-TR" dirty="0" smtClean="0"/>
              <a:t> duvar destek yüzeyini artırmak amacı ile </a:t>
            </a:r>
            <a:r>
              <a:rPr lang="tr-TR" dirty="0" err="1" smtClean="0"/>
              <a:t>olekranon</a:t>
            </a:r>
            <a:r>
              <a:rPr lang="tr-TR" dirty="0" smtClean="0"/>
              <a:t> altına kadar çıkmalı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Çok kısa dirsek altı güdüklerde destek yüzeyinin azalması, eklem hareketinin kısıtlanması ve süspansiyonun zor sağlanabilmesi gibi nedenler ile süspansiyonu daha iyi olan </a:t>
            </a:r>
            <a:r>
              <a:rPr lang="tr-TR" dirty="0" err="1" smtClean="0"/>
              <a:t>Müenster</a:t>
            </a:r>
            <a:r>
              <a:rPr lang="tr-TR" dirty="0" smtClean="0"/>
              <a:t> soketler tercih edilir.</a:t>
            </a:r>
          </a:p>
          <a:p>
            <a:endParaRPr lang="tr-TR" dirty="0" smtClean="0"/>
          </a:p>
          <a:p>
            <a:r>
              <a:rPr lang="tr-TR" dirty="0" err="1" smtClean="0"/>
              <a:t>Müenster</a:t>
            </a:r>
            <a:r>
              <a:rPr lang="tr-TR" dirty="0" smtClean="0"/>
              <a:t> soket </a:t>
            </a:r>
            <a:r>
              <a:rPr lang="tr-TR" dirty="0" err="1" smtClean="0"/>
              <a:t>posteriorda</a:t>
            </a:r>
            <a:r>
              <a:rPr lang="tr-TR" dirty="0" smtClean="0"/>
              <a:t> </a:t>
            </a:r>
            <a:r>
              <a:rPr lang="tr-TR" dirty="0" err="1" smtClean="0"/>
              <a:t>olekranonu</a:t>
            </a:r>
            <a:r>
              <a:rPr lang="tr-TR" dirty="0" smtClean="0"/>
              <a:t> yanlarda ise </a:t>
            </a:r>
            <a:r>
              <a:rPr lang="tr-TR" dirty="0" err="1" smtClean="0"/>
              <a:t>epikondilleri</a:t>
            </a:r>
            <a:r>
              <a:rPr lang="tr-TR" dirty="0" smtClean="0"/>
              <a:t> içine alacak şekilde tasarlanmıştır.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Standart dirsek üstü soketlerde;</a:t>
            </a:r>
          </a:p>
          <a:p>
            <a:endParaRPr lang="tr-TR" dirty="0" smtClean="0"/>
          </a:p>
          <a:p>
            <a:r>
              <a:rPr lang="tr-TR" dirty="0" smtClean="0"/>
              <a:t>İdeal olarak </a:t>
            </a:r>
            <a:r>
              <a:rPr lang="tr-TR" dirty="0" err="1" smtClean="0"/>
              <a:t>lateral</a:t>
            </a:r>
            <a:r>
              <a:rPr lang="tr-TR" dirty="0" smtClean="0"/>
              <a:t> kenar </a:t>
            </a:r>
            <a:r>
              <a:rPr lang="tr-TR" dirty="0" err="1" smtClean="0"/>
              <a:t>akromion</a:t>
            </a:r>
            <a:r>
              <a:rPr lang="tr-TR" dirty="0" smtClean="0"/>
              <a:t> altına kadar uzanmakta</a:t>
            </a:r>
          </a:p>
          <a:p>
            <a:endParaRPr lang="tr-TR" dirty="0" smtClean="0"/>
          </a:p>
          <a:p>
            <a:r>
              <a:rPr lang="tr-TR" dirty="0" err="1" smtClean="0"/>
              <a:t>Anterior</a:t>
            </a:r>
            <a:r>
              <a:rPr lang="tr-TR" dirty="0" smtClean="0"/>
              <a:t> kenar </a:t>
            </a:r>
            <a:r>
              <a:rPr lang="tr-TR" dirty="0" err="1" smtClean="0"/>
              <a:t>axilladan</a:t>
            </a:r>
            <a:r>
              <a:rPr lang="tr-TR" dirty="0" smtClean="0"/>
              <a:t> başlayarak </a:t>
            </a:r>
            <a:r>
              <a:rPr lang="tr-TR" dirty="0" err="1" smtClean="0"/>
              <a:t>deltoid</a:t>
            </a:r>
            <a:r>
              <a:rPr lang="tr-TR" dirty="0" smtClean="0"/>
              <a:t> kasını çaprazlayarak geçmektedir</a:t>
            </a:r>
          </a:p>
          <a:p>
            <a:endParaRPr lang="tr-TR" dirty="0" smtClean="0"/>
          </a:p>
          <a:p>
            <a:r>
              <a:rPr lang="tr-TR" dirty="0" smtClean="0"/>
              <a:t>Soketin </a:t>
            </a:r>
            <a:r>
              <a:rPr lang="tr-TR" dirty="0" err="1" smtClean="0"/>
              <a:t>akromiona</a:t>
            </a:r>
            <a:r>
              <a:rPr lang="tr-TR" dirty="0" smtClean="0"/>
              <a:t> kadar uzanması omuz ekleminin serbest hareketliliği için önemlidir.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ÜE PROTEZLERİNDE KULLANILAN BAĞ SİSTEMLERİ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Sekiz şekilli bağ sistemi</a:t>
            </a:r>
          </a:p>
          <a:p>
            <a:endParaRPr lang="tr-TR" dirty="0" smtClean="0"/>
          </a:p>
          <a:p>
            <a:r>
              <a:rPr lang="tr-TR" dirty="0" smtClean="0"/>
              <a:t>Dokuz şekilli bağ sistemi</a:t>
            </a:r>
          </a:p>
          <a:p>
            <a:endParaRPr lang="tr-TR" dirty="0" smtClean="0"/>
          </a:p>
          <a:p>
            <a:r>
              <a:rPr lang="tr-TR" dirty="0" smtClean="0"/>
              <a:t>Omuz eğerli bağ sistemi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MYOELEKTRİK PROTEZLER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Myoelektrik</a:t>
            </a:r>
            <a:r>
              <a:rPr lang="tr-TR" dirty="0" smtClean="0"/>
              <a:t> sistemin esası kaslar tarafından oluşturulan elektriksel aktivitenin elektrotlar aracılığı ile alınarak, rektifiye ve </a:t>
            </a:r>
            <a:r>
              <a:rPr lang="tr-TR" dirty="0" err="1" smtClean="0"/>
              <a:t>amplifiye</a:t>
            </a:r>
            <a:r>
              <a:rPr lang="tr-TR" dirty="0" smtClean="0"/>
              <a:t> edildikten sonra elektrik motoruna gönderilmesi prensibine dayanır.</a:t>
            </a:r>
          </a:p>
          <a:p>
            <a:endParaRPr lang="tr-TR" dirty="0" smtClean="0"/>
          </a:p>
          <a:p>
            <a:r>
              <a:rPr lang="tr-TR" dirty="0" smtClean="0"/>
              <a:t>Elektrotlar kastan optimum cevabın alındığı motor bölgeye yerleştirilir.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Elektrotlardan biri genellikle </a:t>
            </a:r>
            <a:r>
              <a:rPr lang="tr-TR" dirty="0" err="1" smtClean="0"/>
              <a:t>ekstansör</a:t>
            </a:r>
            <a:r>
              <a:rPr lang="tr-TR" dirty="0" smtClean="0"/>
              <a:t> kasların motor noktasına d,</a:t>
            </a:r>
            <a:r>
              <a:rPr lang="tr-TR" dirty="0" err="1" smtClean="0"/>
              <a:t>ğer</a:t>
            </a:r>
            <a:r>
              <a:rPr lang="tr-TR" dirty="0" smtClean="0"/>
              <a:t>, ise </a:t>
            </a:r>
            <a:r>
              <a:rPr lang="tr-TR" dirty="0" err="1" smtClean="0"/>
              <a:t>fleksör</a:t>
            </a:r>
            <a:r>
              <a:rPr lang="tr-TR" dirty="0" smtClean="0"/>
              <a:t> kasların motor noktasına yerleştirilir.</a:t>
            </a:r>
          </a:p>
          <a:p>
            <a:endParaRPr lang="tr-TR" dirty="0" smtClean="0"/>
          </a:p>
          <a:p>
            <a:r>
              <a:rPr lang="tr-TR" dirty="0" smtClean="0"/>
              <a:t>2 kanallı </a:t>
            </a:r>
            <a:r>
              <a:rPr lang="tr-TR" dirty="0" err="1" smtClean="0"/>
              <a:t>myoelektrik</a:t>
            </a:r>
            <a:r>
              <a:rPr lang="tr-TR" dirty="0" smtClean="0"/>
              <a:t> protezlerde elde açma kapama, 4 kanallı </a:t>
            </a:r>
            <a:r>
              <a:rPr lang="tr-TR" dirty="0" err="1" smtClean="0"/>
              <a:t>myoelektrik</a:t>
            </a:r>
            <a:r>
              <a:rPr lang="tr-TR" dirty="0" smtClean="0"/>
              <a:t> protezlerde açma kapamanın </a:t>
            </a:r>
            <a:r>
              <a:rPr lang="tr-TR" dirty="0" err="1" smtClean="0"/>
              <a:t>yanısıra</a:t>
            </a:r>
            <a:r>
              <a:rPr lang="tr-TR" dirty="0" smtClean="0"/>
              <a:t> </a:t>
            </a:r>
            <a:r>
              <a:rPr lang="tr-TR" dirty="0" err="1" smtClean="0"/>
              <a:t>supinason</a:t>
            </a:r>
            <a:r>
              <a:rPr lang="tr-TR" dirty="0" smtClean="0"/>
              <a:t> ve </a:t>
            </a:r>
            <a:r>
              <a:rPr lang="tr-TR" dirty="0" err="1" smtClean="0"/>
              <a:t>pronasyon</a:t>
            </a:r>
            <a:r>
              <a:rPr lang="tr-TR" dirty="0" smtClean="0"/>
              <a:t> da vardır.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ÜST EKSTREMİTE AMPUTASYON SEVİYELERİ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Forequarter</a:t>
            </a:r>
            <a:endParaRPr lang="tr-TR" dirty="0" smtClean="0"/>
          </a:p>
          <a:p>
            <a:r>
              <a:rPr lang="tr-TR" dirty="0" smtClean="0"/>
              <a:t>Omuz </a:t>
            </a:r>
            <a:r>
              <a:rPr lang="tr-TR" dirty="0" err="1" smtClean="0"/>
              <a:t>dezartikülasyonu</a:t>
            </a:r>
            <a:endParaRPr lang="tr-TR" dirty="0" smtClean="0"/>
          </a:p>
          <a:p>
            <a:r>
              <a:rPr lang="tr-TR" dirty="0" smtClean="0"/>
              <a:t>Çok kısa dirsek üstü</a:t>
            </a:r>
          </a:p>
          <a:p>
            <a:r>
              <a:rPr lang="tr-TR" dirty="0" smtClean="0"/>
              <a:t>Kısa dirsek üstü</a:t>
            </a:r>
          </a:p>
          <a:p>
            <a:r>
              <a:rPr lang="tr-TR" dirty="0" smtClean="0"/>
              <a:t>Standart dirsek üstü</a:t>
            </a:r>
          </a:p>
          <a:p>
            <a:r>
              <a:rPr lang="tr-TR" dirty="0" smtClean="0"/>
              <a:t>Uzun dirsek üstü</a:t>
            </a:r>
          </a:p>
          <a:p>
            <a:r>
              <a:rPr lang="tr-TR" dirty="0" smtClean="0"/>
              <a:t>Dirsek </a:t>
            </a:r>
            <a:r>
              <a:rPr lang="tr-TR" dirty="0" err="1" smtClean="0"/>
              <a:t>dezartikülasyonu</a:t>
            </a:r>
            <a:endParaRPr lang="tr-TR" dirty="0" smtClean="0"/>
          </a:p>
          <a:p>
            <a:r>
              <a:rPr lang="tr-TR" dirty="0" smtClean="0"/>
              <a:t>Çok kısa dirsek altı</a:t>
            </a:r>
          </a:p>
          <a:p>
            <a:r>
              <a:rPr lang="tr-TR" dirty="0" smtClean="0"/>
              <a:t>Kısa dirsek altı</a:t>
            </a:r>
          </a:p>
          <a:p>
            <a:r>
              <a:rPr lang="tr-TR" dirty="0" smtClean="0"/>
              <a:t>Uzun dirsek altı</a:t>
            </a:r>
          </a:p>
          <a:p>
            <a:r>
              <a:rPr lang="tr-TR" dirty="0" smtClean="0"/>
              <a:t>El bileği </a:t>
            </a:r>
            <a:r>
              <a:rPr lang="tr-TR" dirty="0" err="1" smtClean="0"/>
              <a:t>dezartikülasyonu</a:t>
            </a:r>
            <a:endParaRPr lang="tr-TR" dirty="0" smtClean="0"/>
          </a:p>
          <a:p>
            <a:r>
              <a:rPr lang="tr-TR" dirty="0" smtClean="0"/>
              <a:t>Kısmi el </a:t>
            </a:r>
            <a:r>
              <a:rPr lang="tr-TR" dirty="0" err="1" smtClean="0"/>
              <a:t>amputasyonları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MEKANİK FONKSİYONEL PROTEZLER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Kovan (soket)</a:t>
            </a:r>
          </a:p>
          <a:p>
            <a:endParaRPr lang="tr-TR" dirty="0" smtClean="0"/>
          </a:p>
          <a:p>
            <a:r>
              <a:rPr lang="tr-TR" dirty="0" smtClean="0"/>
              <a:t>Terminal uç</a:t>
            </a:r>
          </a:p>
          <a:p>
            <a:endParaRPr lang="tr-TR" dirty="0" smtClean="0"/>
          </a:p>
          <a:p>
            <a:r>
              <a:rPr lang="tr-TR" dirty="0" smtClean="0"/>
              <a:t>Birleştirici kısımlar</a:t>
            </a:r>
          </a:p>
          <a:p>
            <a:endParaRPr lang="tr-TR" dirty="0" smtClean="0"/>
          </a:p>
          <a:p>
            <a:r>
              <a:rPr lang="tr-TR" dirty="0" smtClean="0"/>
              <a:t>Bağ ve kontrol sistemleri</a:t>
            </a:r>
          </a:p>
          <a:p>
            <a:endParaRPr lang="tr-TR" dirty="0" smtClean="0"/>
          </a:p>
          <a:p>
            <a:r>
              <a:rPr lang="tr-TR" dirty="0" smtClean="0"/>
              <a:t>Eldiven 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Mekanik fonksiyonel ÜE protezlerinde kontrol ve bağ sistemleri son derece önemlidir.</a:t>
            </a:r>
          </a:p>
          <a:p>
            <a:endParaRPr lang="tr-TR" dirty="0" smtClean="0"/>
          </a:p>
          <a:p>
            <a:r>
              <a:rPr lang="tr-TR" dirty="0" smtClean="0"/>
              <a:t>Fonksiyon düzgün ve doğru olarak uygulanan bağ sistemleri aracılığıyla artırılabilmektedir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10532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 smtClean="0"/>
              <a:t>Myoelektrik</a:t>
            </a:r>
            <a:r>
              <a:rPr lang="tr-TR" b="1" dirty="0" smtClean="0"/>
              <a:t> Protezlerin Mekanik Fonksiyonel Protezlere Göre Avantajları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609980"/>
          </a:xfrm>
        </p:spPr>
        <p:txBody>
          <a:bodyPr/>
          <a:lstStyle/>
          <a:p>
            <a:r>
              <a:rPr lang="tr-TR" dirty="0" smtClean="0"/>
              <a:t>Kavrama gücü daha fazladır. (3-9 kat)</a:t>
            </a:r>
          </a:p>
          <a:p>
            <a:endParaRPr lang="tr-TR" dirty="0" smtClean="0"/>
          </a:p>
          <a:p>
            <a:r>
              <a:rPr lang="tr-TR" dirty="0" err="1" smtClean="0"/>
              <a:t>Amputasyon</a:t>
            </a:r>
            <a:r>
              <a:rPr lang="tr-TR" dirty="0" smtClean="0"/>
              <a:t> seviyesine göre bağ sistemine olan gerekliliği ortadan kaldırması veya bağ sisteminin </a:t>
            </a:r>
            <a:r>
              <a:rPr lang="tr-TR" dirty="0" err="1" smtClean="0"/>
              <a:t>komponentlerini</a:t>
            </a:r>
            <a:r>
              <a:rPr lang="tr-TR" dirty="0" smtClean="0"/>
              <a:t> azaltması önemlidir</a:t>
            </a:r>
          </a:p>
          <a:p>
            <a:endParaRPr lang="tr-TR" dirty="0" smtClean="0"/>
          </a:p>
          <a:p>
            <a:r>
              <a:rPr lang="tr-TR" dirty="0" smtClean="0"/>
              <a:t>Protezlerin kontrolü daha az efor gerektirir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Bilek </a:t>
            </a:r>
            <a:r>
              <a:rPr lang="tr-TR" dirty="0" err="1" smtClean="0"/>
              <a:t>rotatörü</a:t>
            </a:r>
            <a:r>
              <a:rPr lang="tr-TR" dirty="0" smtClean="0"/>
              <a:t> kullanılabilmesiyle istenilen pozisyonlarda protezin fonksiyonel kullanımı</a:t>
            </a:r>
          </a:p>
          <a:p>
            <a:endParaRPr lang="tr-TR" dirty="0" smtClean="0"/>
          </a:p>
          <a:p>
            <a:r>
              <a:rPr lang="tr-TR" dirty="0" smtClean="0"/>
              <a:t>Protezin kontrolünün daha doğal ve vücut pozisyonundan bağımsız olması</a:t>
            </a:r>
          </a:p>
          <a:p>
            <a:endParaRPr lang="tr-TR" dirty="0" smtClean="0"/>
          </a:p>
          <a:p>
            <a:r>
              <a:rPr lang="tr-TR" dirty="0" smtClean="0"/>
              <a:t>Elektronik bir sistem olduğundan dolayı hasta psikolojisi üzerinde olumlu etki</a:t>
            </a: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9621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 smtClean="0"/>
              <a:t>Myoelektrik</a:t>
            </a:r>
            <a:r>
              <a:rPr lang="tr-TR" b="1" dirty="0" smtClean="0"/>
              <a:t> Protezlerin Mekanik Fonksiyonel Protezlere Göre Dezavantajları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752856"/>
          </a:xfrm>
        </p:spPr>
        <p:txBody>
          <a:bodyPr/>
          <a:lstStyle/>
          <a:p>
            <a:r>
              <a:rPr lang="tr-TR" dirty="0" smtClean="0"/>
              <a:t>Maliyetinin yüksek olması</a:t>
            </a:r>
          </a:p>
          <a:p>
            <a:endParaRPr lang="tr-TR" dirty="0" smtClean="0"/>
          </a:p>
          <a:p>
            <a:r>
              <a:rPr lang="tr-TR" dirty="0" smtClean="0"/>
              <a:t>Sistemin ağır olması ( </a:t>
            </a:r>
            <a:r>
              <a:rPr lang="tr-TR" dirty="0" err="1" smtClean="0"/>
              <a:t>ekstremiteden</a:t>
            </a:r>
            <a:r>
              <a:rPr lang="tr-TR" dirty="0" smtClean="0"/>
              <a:t> daha ağır)</a:t>
            </a:r>
          </a:p>
          <a:p>
            <a:endParaRPr lang="tr-TR" dirty="0" smtClean="0"/>
          </a:p>
          <a:p>
            <a:r>
              <a:rPr lang="tr-TR" dirty="0" smtClean="0"/>
              <a:t>Daha sık bakım ve maliyet gerektirmesi</a:t>
            </a:r>
          </a:p>
          <a:p>
            <a:endParaRPr lang="tr-TR" dirty="0" smtClean="0"/>
          </a:p>
          <a:p>
            <a:r>
              <a:rPr lang="tr-TR" dirty="0" smtClean="0"/>
              <a:t>Nem ve manyetik alandan etkilenmeleri</a:t>
            </a: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Pillerin </a:t>
            </a:r>
            <a:r>
              <a:rPr lang="tr-TR" dirty="0" err="1" smtClean="0"/>
              <a:t>şarz</a:t>
            </a:r>
            <a:r>
              <a:rPr lang="tr-TR" dirty="0" smtClean="0"/>
              <a:t> gerektirmesi</a:t>
            </a:r>
          </a:p>
          <a:p>
            <a:endParaRPr lang="tr-TR" dirty="0" smtClean="0"/>
          </a:p>
          <a:p>
            <a:r>
              <a:rPr lang="tr-TR" dirty="0" smtClean="0"/>
              <a:t>Bakım ve tamir gerektirdiğinde yeterli düzeneğin bulundurulması gerekliliği</a:t>
            </a:r>
          </a:p>
          <a:p>
            <a:endParaRPr lang="tr-TR" dirty="0" smtClean="0"/>
          </a:p>
          <a:p>
            <a:r>
              <a:rPr lang="tr-TR" dirty="0" smtClean="0"/>
              <a:t>Eğitim süresinin </a:t>
            </a:r>
            <a:r>
              <a:rPr lang="tr-TR" dirty="0" err="1" smtClean="0"/>
              <a:t>amputasyon</a:t>
            </a:r>
            <a:r>
              <a:rPr lang="tr-TR" dirty="0" smtClean="0"/>
              <a:t> seviyesine bağlı olarak uzun olabilmesi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Üst </a:t>
            </a:r>
            <a:r>
              <a:rPr lang="tr-TR" dirty="0" err="1" smtClean="0"/>
              <a:t>ekstremite</a:t>
            </a:r>
            <a:r>
              <a:rPr lang="tr-TR" dirty="0" smtClean="0"/>
              <a:t> protezleri;</a:t>
            </a:r>
          </a:p>
          <a:p>
            <a:pPr>
              <a:buNone/>
            </a:pPr>
            <a:r>
              <a:rPr lang="tr-TR" dirty="0" smtClean="0"/>
              <a:t>        - Kovan (soket)</a:t>
            </a:r>
          </a:p>
          <a:p>
            <a:pPr>
              <a:buNone/>
            </a:pPr>
            <a:r>
              <a:rPr lang="tr-TR" dirty="0" smtClean="0"/>
              <a:t>        - Terminal uç</a:t>
            </a:r>
          </a:p>
          <a:p>
            <a:pPr>
              <a:buNone/>
            </a:pPr>
            <a:r>
              <a:rPr lang="tr-TR" dirty="0" smtClean="0"/>
              <a:t>        - Birleştirici kısımlar ( eklemler ve el bileği </a:t>
            </a:r>
            <a:r>
              <a:rPr lang="tr-TR" dirty="0" err="1" smtClean="0"/>
              <a:t>üniti</a:t>
            </a:r>
            <a:r>
              <a:rPr lang="tr-TR" dirty="0" smtClean="0"/>
              <a:t>)</a:t>
            </a:r>
          </a:p>
          <a:p>
            <a:pPr>
              <a:buNone/>
            </a:pPr>
            <a:r>
              <a:rPr lang="tr-TR" dirty="0" smtClean="0"/>
              <a:t>        - Bağ ve kontrol sistemleri</a:t>
            </a:r>
          </a:p>
          <a:p>
            <a:pPr>
              <a:buNone/>
            </a:pPr>
            <a:r>
              <a:rPr lang="tr-TR" dirty="0" smtClean="0"/>
              <a:t>        - Eldivenden oluşur.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ÜE AMPUTASYONLARINDAN SONRA KULLANILAN PROTEZLER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Pasif Protezler: </a:t>
            </a:r>
            <a:r>
              <a:rPr lang="tr-TR" dirty="0" smtClean="0"/>
              <a:t>Estetik amaçla görünümü tamamlayan, hafif ve seviyeye göre bağ sistemine az gereksinim gösteren ve fonksiyonu olmayan protezlerdir.</a:t>
            </a:r>
          </a:p>
          <a:p>
            <a:endParaRPr lang="tr-TR" b="1" dirty="0" smtClean="0"/>
          </a:p>
          <a:p>
            <a:r>
              <a:rPr lang="tr-TR" b="1" dirty="0" smtClean="0"/>
              <a:t>Mekanik Fonksiyonel Protezler: </a:t>
            </a:r>
            <a:r>
              <a:rPr lang="tr-TR" dirty="0" smtClean="0"/>
              <a:t>Gövde, omuz kuşağı ve üst </a:t>
            </a:r>
            <a:r>
              <a:rPr lang="tr-TR" dirty="0" err="1" smtClean="0"/>
              <a:t>ekstremite</a:t>
            </a:r>
            <a:r>
              <a:rPr lang="tr-TR" dirty="0" smtClean="0"/>
              <a:t> kas kuvvetinin bağ sistemindeki kablo aracılığı ile dirsek ve terminal uçta fonksiyona dönüştürülmesi prensibinden yararlanılarak tasarlanmıştır. </a:t>
            </a:r>
            <a:endParaRPr lang="tr-TR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Myoelektrik</a:t>
            </a:r>
            <a:r>
              <a:rPr lang="tr-TR" b="1" dirty="0" smtClean="0"/>
              <a:t> Protezler: </a:t>
            </a:r>
            <a:r>
              <a:rPr lang="tr-TR" dirty="0" smtClean="0"/>
              <a:t>Güdük kaslarından elektrotlar ile alınan sinyallerin </a:t>
            </a:r>
            <a:r>
              <a:rPr lang="tr-TR" dirty="0" err="1" smtClean="0"/>
              <a:t>amplifiye</a:t>
            </a:r>
            <a:r>
              <a:rPr lang="tr-TR" dirty="0" smtClean="0"/>
              <a:t> ve rektifiye edildikten sonra motora gönderilmesi prensibine dayanır. Ortaya çıkardığı fonksiyon, dirsek altı ve el bileği </a:t>
            </a:r>
            <a:r>
              <a:rPr lang="tr-TR" dirty="0" err="1" smtClean="0"/>
              <a:t>dezartikülasyon</a:t>
            </a:r>
            <a:r>
              <a:rPr lang="tr-TR" dirty="0" smtClean="0"/>
              <a:t> seviyelerinde bağ sistemlerine gereksinim göstermemesi önemli yararları iken, ağır oluşu ve onarımındaki güçlük dezavantajlarıdır.</a:t>
            </a:r>
            <a:endParaRPr lang="tr-TR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Hybrid</a:t>
            </a:r>
            <a:r>
              <a:rPr lang="tr-TR" b="1" dirty="0" smtClean="0"/>
              <a:t> Protezler: </a:t>
            </a:r>
            <a:r>
              <a:rPr lang="tr-TR" dirty="0" smtClean="0"/>
              <a:t>Üst </a:t>
            </a:r>
            <a:r>
              <a:rPr lang="tr-TR" dirty="0" err="1" smtClean="0"/>
              <a:t>ekstremite</a:t>
            </a:r>
            <a:r>
              <a:rPr lang="tr-TR" dirty="0" smtClean="0"/>
              <a:t> protezlerinde mekanik ve elektrik kontrolün bir arada uygulanması prensibine dayanır. Genelde günlük yaşam aktivitelerindeki kullanım ve kavrama fonksiyonları açısından terminal uçlarda </a:t>
            </a:r>
            <a:r>
              <a:rPr lang="tr-TR" dirty="0" err="1" smtClean="0"/>
              <a:t>myoelektrik</a:t>
            </a:r>
            <a:r>
              <a:rPr lang="tr-TR" dirty="0" smtClean="0"/>
              <a:t> kontrol tercih edilir.</a:t>
            </a:r>
            <a:endParaRPr lang="tr-TR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939094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MEKANİK FONKSİYONEL ÜE PROTEZLERİNDE KULLANILAN TERMİNAL UÇLAR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2468880"/>
            <a:ext cx="8229600" cy="4389120"/>
          </a:xfrm>
        </p:spPr>
        <p:txBody>
          <a:bodyPr/>
          <a:lstStyle/>
          <a:p>
            <a:endParaRPr lang="tr-TR" b="1" dirty="0" smtClean="0"/>
          </a:p>
          <a:p>
            <a:r>
              <a:rPr lang="tr-TR" b="1" dirty="0" smtClean="0"/>
              <a:t>Pasif ve Estetik Terminal Uçlar</a:t>
            </a:r>
          </a:p>
          <a:p>
            <a:r>
              <a:rPr lang="tr-TR" b="1" dirty="0" smtClean="0"/>
              <a:t>Fonksiyonel Terminal Uçlar</a:t>
            </a:r>
          </a:p>
          <a:p>
            <a:r>
              <a:rPr lang="tr-TR" b="1" dirty="0" smtClean="0"/>
              <a:t>Mekanik Terminal Uçlar</a:t>
            </a:r>
          </a:p>
          <a:p>
            <a:r>
              <a:rPr lang="tr-TR" b="1" dirty="0" smtClean="0"/>
              <a:t>Özellikli Terminal Uçlar</a:t>
            </a:r>
            <a:endParaRPr lang="tr-TR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PASİF VE ESTETİK TERMİNAL UÇ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Sağlam elin rengi, şekli,kıvrım ve tüy detayları ile eşleşebilecek özellikte tasarlanan estetik eldiven ve iç yapısındaki dolgudan ibarettir.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FONKSİYONEL TERMİNAL UÇLAR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 çok kullanılanı istemli açılışlı protez eller ve çengellerdir. </a:t>
            </a:r>
          </a:p>
          <a:p>
            <a:endParaRPr lang="tr-TR" dirty="0" smtClean="0"/>
          </a:p>
          <a:p>
            <a:r>
              <a:rPr lang="tr-TR" dirty="0" smtClean="0"/>
              <a:t>Çengelin en önemli yararı </a:t>
            </a:r>
            <a:r>
              <a:rPr lang="tr-TR" dirty="0" err="1" smtClean="0"/>
              <a:t>lateral</a:t>
            </a:r>
            <a:r>
              <a:rPr lang="tr-TR" dirty="0" smtClean="0"/>
              <a:t> kavramaya izin vermesi, daha iyi görsel </a:t>
            </a:r>
            <a:r>
              <a:rPr lang="tr-TR" dirty="0" err="1" smtClean="0"/>
              <a:t>feedback</a:t>
            </a:r>
            <a:r>
              <a:rPr lang="tr-TR" dirty="0" smtClean="0"/>
              <a:t> sağlamasıdır.</a:t>
            </a:r>
          </a:p>
          <a:p>
            <a:endParaRPr lang="tr-TR" dirty="0" smtClean="0"/>
          </a:p>
          <a:p>
            <a:r>
              <a:rPr lang="tr-TR" dirty="0" smtClean="0"/>
              <a:t>İstemli açılışlı protezlerde el normalde kapalıdır. Kontrol kablosunun gerilimi ile terminal uç açılır ve gerilimin bırakılması ile terminal ucun kapanışı gerçekleşir.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95</TotalTime>
  <Words>794</Words>
  <PresentationFormat>Ekran Gösterisi (4:3)</PresentationFormat>
  <Paragraphs>127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6" baseType="lpstr">
      <vt:lpstr>Akış</vt:lpstr>
      <vt:lpstr>ÜST EKSTREMİTE AMPUTASYON VE PROTEZLERİ</vt:lpstr>
      <vt:lpstr>ÜST EKSTREMİTE AMPUTASYON SEVİYELERİ</vt:lpstr>
      <vt:lpstr>Slayt 3</vt:lpstr>
      <vt:lpstr>ÜE AMPUTASYONLARINDAN SONRA KULLANILAN PROTEZLER</vt:lpstr>
      <vt:lpstr>Slayt 5</vt:lpstr>
      <vt:lpstr>Slayt 6</vt:lpstr>
      <vt:lpstr>MEKANİK FONKSİYONEL ÜE PROTEZLERİNDE KULLANILAN TERMİNAL UÇLAR</vt:lpstr>
      <vt:lpstr>PASİF VE ESTETİK TERMİNAL UÇ</vt:lpstr>
      <vt:lpstr>FONKSİYONEL TERMİNAL UÇLAR</vt:lpstr>
      <vt:lpstr>Slayt 10</vt:lpstr>
      <vt:lpstr>MEKANİK TERMİNAL UÇLAR</vt:lpstr>
      <vt:lpstr>ÖZELLİKLİ TERMİNAL UÇLAR</vt:lpstr>
      <vt:lpstr>BİLEK ÜNİTLERİ</vt:lpstr>
      <vt:lpstr>ÜE AMPUTELERİNDE SOKET TASARIMLARI</vt:lpstr>
      <vt:lpstr>Slayt 15</vt:lpstr>
      <vt:lpstr>Slayt 16</vt:lpstr>
      <vt:lpstr>ÜE PROTEZLERİNDE KULLANILAN BAĞ SİSTEMLERİ</vt:lpstr>
      <vt:lpstr>MYOELEKTRİK PROTEZLER</vt:lpstr>
      <vt:lpstr>Slayt 19</vt:lpstr>
      <vt:lpstr>MEKANİK FONKSİYONEL PROTEZLER</vt:lpstr>
      <vt:lpstr>Slayt 21</vt:lpstr>
      <vt:lpstr>Myoelektrik Protezlerin Mekanik Fonksiyonel Protezlere Göre Avantajları</vt:lpstr>
      <vt:lpstr>Slayt 23</vt:lpstr>
      <vt:lpstr>Myoelektrik Protezlerin Mekanik Fonksiyonel Protezlere Göre Dezavantajları</vt:lpstr>
      <vt:lpstr>Slayt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ÜST EKSTREMİTE AMPUTASYON VE PROTEZLERİ</dc:title>
  <dc:creator>fztmerve</dc:creator>
  <cp:lastModifiedBy>fztmerve</cp:lastModifiedBy>
  <cp:revision>8</cp:revision>
  <dcterms:created xsi:type="dcterms:W3CDTF">2018-12-19T19:15:56Z</dcterms:created>
  <dcterms:modified xsi:type="dcterms:W3CDTF">2019-06-27T11:51:45Z</dcterms:modified>
</cp:coreProperties>
</file>