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57" r:id="rId3"/>
    <p:sldId id="259" r:id="rId4"/>
    <p:sldId id="260" r:id="rId5"/>
    <p:sldId id="261" r:id="rId6"/>
    <p:sldId id="262" r:id="rId7"/>
    <p:sldId id="263" r:id="rId8"/>
    <p:sldId id="264" r:id="rId9"/>
    <p:sldId id="265" r:id="rId10"/>
    <p:sldId id="266" r:id="rId11"/>
    <p:sldId id="258"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5" autoAdjust="0"/>
    <p:restoredTop sz="96433" autoAdjust="0"/>
  </p:normalViewPr>
  <p:slideViewPr>
    <p:cSldViewPr snapToGrid="0">
      <p:cViewPr varScale="1">
        <p:scale>
          <a:sx n="83" d="100"/>
          <a:sy n="83" d="100"/>
        </p:scale>
        <p:origin x="643" y="82"/>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2.02.2020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2.02.2020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2.02.2020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2.02.2020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2.02.2020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codeproject.com/Articles/1591/Mouse-gestures-recognitio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generation5.org/essays.shtml#nn" TargetMode="External"/><Relationship Id="rId2" Type="http://schemas.openxmlformats.org/officeDocument/2006/relationships/hyperlink" Target="http://www.ci.tuwien.ac.at/docs/services/nnfaq/FAQ.htm" TargetMode="External"/><Relationship Id="rId1" Type="http://schemas.openxmlformats.org/officeDocument/2006/relationships/slideLayout" Target="../slideLayouts/slideLayout4.xml"/><Relationship Id="rId5" Type="http://schemas.openxmlformats.org/officeDocument/2006/relationships/image" Target="../media/image3.jpg"/><Relationship Id="rId4" Type="http://schemas.openxmlformats.org/officeDocument/2006/relationships/hyperlink" Target="http://neurnews.iu4.bmstu.ru/book/nkt/"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dirty="0"/>
              <a:t> Fare hareketlerini </a:t>
            </a:r>
            <a:r>
              <a:rPr lang="tr-TR" sz="3600" dirty="0" smtClean="0"/>
              <a:t>tanıma</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a:t>NBP234 Örüntü Tanıma</a:t>
            </a:r>
            <a:endParaRPr lang="tr-TR" dirty="0" smtClean="0">
              <a:latin typeface="Times New Roman" panose="02020603050405020304" pitchFamily="18" charset="0"/>
              <a:cs typeface="Times New Roman" panose="02020603050405020304" pitchFamily="18" charset="0"/>
            </a:endParaRPr>
          </a:p>
          <a:p>
            <a:r>
              <a:rPr lang="sv-SE" dirty="0"/>
              <a:t>Öğr. Gör. Dr. Ufuk tanyeri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Tanıma aşaması</a:t>
            </a:r>
            <a:endParaRPr lang="tr-TR" dirty="0"/>
          </a:p>
        </p:txBody>
      </p:sp>
      <p:sp>
        <p:nvSpPr>
          <p:cNvPr id="3" name="İçerik Yer Tutucusu 2"/>
          <p:cNvSpPr>
            <a:spLocks noGrp="1"/>
          </p:cNvSpPr>
          <p:nvPr>
            <p:ph sz="half" idx="1"/>
          </p:nvPr>
        </p:nvSpPr>
        <p:spPr/>
        <p:txBody>
          <a:bodyPr>
            <a:normAutofit fontScale="92500" lnSpcReduction="10000"/>
          </a:bodyPr>
          <a:lstStyle/>
          <a:p>
            <a:r>
              <a:rPr lang="tr-TR" dirty="0"/>
              <a:t>Fare hareketlerini tanımak için fareyi hareket ettirirken sağ fare düğmesine basmanız gerekir. Örneğin "sol" hareketi tanımak için, sağ fare düğmesine basın ve bir fareyi sola hareket ettirin. Bir sinir ağı hareketi tanıyabiliyorsa, kazananın adını, olasılığını ve ideal sunumunu göreceksiniz. </a:t>
            </a:r>
            <a:r>
              <a:rPr lang="tr-TR" dirty="0" err="1"/>
              <a:t>GestureApp'ın</a:t>
            </a:r>
            <a:r>
              <a:rPr lang="tr-TR" dirty="0"/>
              <a:t> ücretsiz doğası gereği fare yolunun en az 16 noktaya sahip olması </a:t>
            </a:r>
            <a:r>
              <a:rPr lang="tr-TR" dirty="0" smtClean="0"/>
              <a:t>gerekir.</a:t>
            </a:r>
            <a:r>
              <a:rPr lang="tr-TR" dirty="0"/>
              <a:t/>
            </a:r>
            <a:br>
              <a:rPr lang="tr-TR" dirty="0"/>
            </a:br>
            <a:r>
              <a:rPr lang="tr-TR" dirty="0"/>
              <a:t/>
            </a:r>
            <a:br>
              <a:rPr lang="tr-TR" dirty="0"/>
            </a:br>
            <a:r>
              <a:rPr lang="tr-TR" dirty="0"/>
              <a:t>Not: </a:t>
            </a:r>
            <a:r>
              <a:rPr lang="tr-TR" dirty="0" smtClean="0"/>
              <a:t>Yön çok </a:t>
            </a:r>
            <a:r>
              <a:rPr lang="tr-TR" dirty="0"/>
              <a:t>önemlidir. </a:t>
            </a:r>
            <a:br>
              <a:rPr lang="tr-TR" dirty="0"/>
            </a:br>
            <a:r>
              <a:rPr lang="tr-TR" dirty="0"/>
              <a:t/>
            </a:r>
            <a:br>
              <a:rPr lang="tr-TR" dirty="0"/>
            </a:br>
            <a:r>
              <a:rPr lang="tr-TR" dirty="0"/>
              <a:t>Ağ, hareketleri tanıyacak şekilde eğitilmiştir, ancak 2D görüntüleri değil. Bu nedenle, "daire" hareketini bin farklı şekilde çizebilirsiniz, ancak tek geçerli yol: fare düğmesine basın ve bir fareyi sağa ve aşağı hareket ettirin vb</a:t>
            </a:r>
            <a:r>
              <a:rPr lang="tr-TR" dirty="0" smtClean="0"/>
              <a:t>.</a:t>
            </a:r>
            <a:endParaRPr lang="tr-TR" dirty="0"/>
          </a:p>
        </p:txBody>
      </p:sp>
      <p:pic>
        <p:nvPicPr>
          <p:cNvPr id="7" name="İçerik Yer Tutucusu 6"/>
          <p:cNvPicPr>
            <a:picLocks noGrp="1" noChangeAspect="1"/>
          </p:cNvPicPr>
          <p:nvPr>
            <p:ph sz="half" idx="2"/>
          </p:nvPr>
        </p:nvPicPr>
        <p:blipFill>
          <a:blip r:embed="rId2"/>
          <a:stretch>
            <a:fillRect/>
          </a:stretch>
        </p:blipFill>
        <p:spPr>
          <a:xfrm>
            <a:off x="6986588" y="2081213"/>
            <a:ext cx="3400425" cy="3552825"/>
          </a:xfrm>
          <a:prstGeom prst="rect">
            <a:avLst/>
          </a:prstGeom>
        </p:spPr>
      </p:pic>
    </p:spTree>
    <p:extLst>
      <p:ext uri="{BB962C8B-B14F-4D97-AF65-F5344CB8AC3E}">
        <p14:creationId xmlns:p14="http://schemas.microsoft.com/office/powerpoint/2010/main" val="3461143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smtClean="0"/>
              <a:t>[1] </a:t>
            </a:r>
            <a:r>
              <a:rPr lang="en-US" dirty="0" err="1"/>
              <a:t>Boukreev</a:t>
            </a:r>
            <a:r>
              <a:rPr lang="en-US" dirty="0"/>
              <a:t>, K. (2001, November 23). Mouse gestures recognition. Retrieved from https://www.codeproject.com/Articles/1591/Mouse-gestures-recognition</a:t>
            </a:r>
            <a:endParaRPr lang="tr-TR" dirty="0"/>
          </a:p>
        </p:txBody>
      </p:sp>
    </p:spTree>
    <p:extLst>
      <p:ext uri="{BB962C8B-B14F-4D97-AF65-F5344CB8AC3E}">
        <p14:creationId xmlns:p14="http://schemas.microsoft.com/office/powerpoint/2010/main" val="2071112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Fare </a:t>
            </a:r>
            <a:r>
              <a:rPr lang="tr-TR" dirty="0"/>
              <a:t>hareketlerini tanıma</a:t>
            </a:r>
            <a:endParaRPr lang="tr-TR" dirty="0"/>
          </a:p>
        </p:txBody>
      </p:sp>
      <p:sp>
        <p:nvSpPr>
          <p:cNvPr id="3" name="İçerik Yer Tutucusu 2"/>
          <p:cNvSpPr>
            <a:spLocks noGrp="1"/>
          </p:cNvSpPr>
          <p:nvPr>
            <p:ph idx="1"/>
          </p:nvPr>
        </p:nvSpPr>
        <p:spPr/>
        <p:txBody>
          <a:bodyPr/>
          <a:lstStyle/>
          <a:p>
            <a:r>
              <a:rPr lang="tr-TR" dirty="0"/>
              <a:t>Bu dersimiz </a:t>
            </a:r>
            <a:r>
              <a:rPr lang="tr-TR" dirty="0" err="1"/>
              <a:t>codeproject’de</a:t>
            </a:r>
            <a:r>
              <a:rPr lang="tr-TR" dirty="0"/>
              <a:t> yer alan örnek bir diğer örüntü tanıma uygulamasını inceleme üzerinedir. Uygulamanın kaynak kodlarına ve diğer dosyalarına açık ders sisteminden erişebilirsiniz.</a:t>
            </a:r>
          </a:p>
          <a:p>
            <a:r>
              <a:rPr lang="tr-TR" dirty="0">
                <a:hlinkClick r:id="rId2"/>
              </a:rPr>
              <a:t>https://</a:t>
            </a:r>
            <a:r>
              <a:rPr lang="tr-TR" dirty="0" smtClean="0">
                <a:hlinkClick r:id="rId2"/>
              </a:rPr>
              <a:t>www.codeproject.com/Articles/1591/Mouse-gestures-recognition</a:t>
            </a:r>
            <a:endParaRPr lang="tr-TR" dirty="0" smtClean="0"/>
          </a:p>
          <a:p>
            <a:r>
              <a:rPr lang="tr-TR" dirty="0" smtClean="0"/>
              <a:t>Bu uygulama, eğitim </a:t>
            </a:r>
            <a:r>
              <a:rPr lang="tr-TR" dirty="0"/>
              <a:t>için çok katmanlı bir algılayıcı ve standart geri yayılma algoritması </a:t>
            </a:r>
            <a:r>
              <a:rPr lang="tr-TR" dirty="0" smtClean="0"/>
              <a:t>üzerinedir. Sonuç olarak, </a:t>
            </a:r>
            <a:r>
              <a:rPr lang="tr-TR" dirty="0"/>
              <a:t>bir fare yolunun bir kosinüs ve sinüs vektörüne </a:t>
            </a:r>
            <a:r>
              <a:rPr lang="tr-TR" dirty="0" smtClean="0"/>
              <a:t>dönüştürülmesi işlemi gerçekleştirilmektedir.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6097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Uygulamanın ekran görüntüsü</a:t>
            </a:r>
            <a:endParaRPr lang="tr-TR" dirty="0"/>
          </a:p>
        </p:txBody>
      </p:sp>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624312" y="2041236"/>
            <a:ext cx="6093902" cy="3727457"/>
          </a:xfrm>
        </p:spPr>
      </p:pic>
    </p:spTree>
    <p:extLst>
      <p:ext uri="{BB962C8B-B14F-4D97-AF65-F5344CB8AC3E}">
        <p14:creationId xmlns:p14="http://schemas.microsoft.com/office/powerpoint/2010/main" val="3762833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Yapay sinir ağı yazılımı nedir?</a:t>
            </a:r>
            <a:endParaRPr lang="tr-TR" dirty="0"/>
          </a:p>
        </p:txBody>
      </p:sp>
      <p:sp>
        <p:nvSpPr>
          <p:cNvPr id="3" name="İçerik Yer Tutucusu 2"/>
          <p:cNvSpPr>
            <a:spLocks noGrp="1"/>
          </p:cNvSpPr>
          <p:nvPr>
            <p:ph sz="half" idx="1"/>
          </p:nvPr>
        </p:nvSpPr>
        <p:spPr/>
        <p:txBody>
          <a:bodyPr/>
          <a:lstStyle/>
          <a:p>
            <a:r>
              <a:rPr lang="tr-TR" dirty="0" smtClean="0"/>
              <a:t>«Yapay Sinir </a:t>
            </a:r>
            <a:r>
              <a:rPr lang="tr-TR" dirty="0"/>
              <a:t>ağı </a:t>
            </a:r>
            <a:r>
              <a:rPr lang="tr-TR" dirty="0" smtClean="0"/>
              <a:t>yazılımı, </a:t>
            </a:r>
            <a:r>
              <a:rPr lang="tr-TR" dirty="0"/>
              <a:t>deneyimsel bilgi </a:t>
            </a:r>
            <a:r>
              <a:rPr lang="tr-TR" dirty="0" smtClean="0"/>
              <a:t>elde etmek, </a:t>
            </a:r>
            <a:r>
              <a:rPr lang="tr-TR" dirty="0"/>
              <a:t>saklamak ve kullanmak </a:t>
            </a:r>
            <a:r>
              <a:rPr lang="tr-TR" dirty="0" smtClean="0"/>
              <a:t>üzere </a:t>
            </a:r>
            <a:r>
              <a:rPr lang="tr-TR" dirty="0" err="1" smtClean="0"/>
              <a:t>geliştirlen</a:t>
            </a:r>
            <a:r>
              <a:rPr lang="tr-TR" dirty="0" smtClean="0"/>
              <a:t> bir </a:t>
            </a:r>
            <a:r>
              <a:rPr lang="tr-TR" dirty="0"/>
              <a:t>yazılımdır</a:t>
            </a:r>
            <a:r>
              <a:rPr lang="tr-TR" dirty="0" smtClean="0"/>
              <a:t>.» Konuyla ilgili birkaç site:</a:t>
            </a:r>
          </a:p>
          <a:p>
            <a:r>
              <a:rPr lang="en-US" dirty="0" smtClean="0"/>
              <a:t> </a:t>
            </a:r>
            <a:r>
              <a:rPr lang="tr-TR" dirty="0" smtClean="0"/>
              <a:t>- </a:t>
            </a:r>
            <a:r>
              <a:rPr lang="en-US" dirty="0" smtClean="0">
                <a:hlinkClick r:id="rId2"/>
              </a:rPr>
              <a:t>FAQ </a:t>
            </a:r>
            <a:r>
              <a:rPr lang="en-US" dirty="0">
                <a:hlinkClick r:id="rId2"/>
              </a:rPr>
              <a:t>of </a:t>
            </a:r>
            <a:r>
              <a:rPr lang="en-US" dirty="0" err="1">
                <a:hlinkClick r:id="rId2"/>
              </a:rPr>
              <a:t>comp.ai.neural</a:t>
            </a:r>
            <a:r>
              <a:rPr lang="en-US" dirty="0">
                <a:hlinkClick r:id="rId2"/>
              </a:rPr>
              <a:t>-nets</a:t>
            </a:r>
            <a:endParaRPr lang="en-US" dirty="0"/>
          </a:p>
          <a:p>
            <a:r>
              <a:rPr lang="en-US" dirty="0"/>
              <a:t> </a:t>
            </a:r>
            <a:r>
              <a:rPr lang="tr-TR" dirty="0" smtClean="0"/>
              <a:t>- </a:t>
            </a:r>
            <a:r>
              <a:rPr lang="en-US" dirty="0" smtClean="0">
                <a:hlinkClick r:id="rId3"/>
              </a:rPr>
              <a:t>Generation </a:t>
            </a:r>
            <a:r>
              <a:rPr lang="en-US" dirty="0">
                <a:hlinkClick r:id="rId3"/>
              </a:rPr>
              <a:t>5</a:t>
            </a:r>
            <a:endParaRPr lang="en-US" dirty="0"/>
          </a:p>
          <a:p>
            <a:r>
              <a:rPr lang="en-US" dirty="0"/>
              <a:t> </a:t>
            </a:r>
            <a:r>
              <a:rPr lang="tr-TR" dirty="0" smtClean="0"/>
              <a:t>- </a:t>
            </a:r>
            <a:r>
              <a:rPr lang="en-US" dirty="0" smtClean="0">
                <a:hlinkClick r:id="rId4"/>
              </a:rPr>
              <a:t>"</a:t>
            </a:r>
            <a:r>
              <a:rPr lang="en-US" dirty="0">
                <a:hlinkClick r:id="rId4"/>
              </a:rPr>
              <a:t>Neural Computing: Theory and Practice" 1989 Philip D. Wasserman </a:t>
            </a:r>
            <a:r>
              <a:rPr lang="en-US" dirty="0" smtClean="0">
                <a:hlinkClick r:id="rId4"/>
              </a:rPr>
              <a:t>(</a:t>
            </a:r>
            <a:r>
              <a:rPr lang="tr-TR" dirty="0">
                <a:hlinkClick r:id="rId4"/>
              </a:rPr>
              <a:t>R</a:t>
            </a:r>
            <a:r>
              <a:rPr lang="tr-TR" dirty="0" smtClean="0">
                <a:hlinkClick r:id="rId4"/>
              </a:rPr>
              <a:t>usça</a:t>
            </a:r>
            <a:r>
              <a:rPr lang="en-US" dirty="0" smtClean="0">
                <a:hlinkClick r:id="rId4"/>
              </a:rPr>
              <a:t>)</a:t>
            </a:r>
            <a:endParaRPr lang="tr-TR" dirty="0"/>
          </a:p>
        </p:txBody>
      </p:sp>
      <p:pic>
        <p:nvPicPr>
          <p:cNvPr id="5" name="İçerik Yer Tutucusu 4"/>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6339547" y="1845734"/>
            <a:ext cx="4213647" cy="2874048"/>
          </a:xfrm>
        </p:spPr>
      </p:pic>
    </p:spTree>
    <p:extLst>
      <p:ext uri="{BB962C8B-B14F-4D97-AF65-F5344CB8AC3E}">
        <p14:creationId xmlns:p14="http://schemas.microsoft.com/office/powerpoint/2010/main" val="2951823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Uygulama</a:t>
            </a:r>
            <a:endParaRPr lang="tr-TR" dirty="0"/>
          </a:p>
        </p:txBody>
      </p:sp>
      <p:sp>
        <p:nvSpPr>
          <p:cNvPr id="5" name="İçerik Yer Tutucusu 4"/>
          <p:cNvSpPr>
            <a:spLocks noGrp="1"/>
          </p:cNvSpPr>
          <p:nvPr>
            <p:ph idx="1"/>
          </p:nvPr>
        </p:nvSpPr>
        <p:spPr/>
        <p:txBody>
          <a:bodyPr/>
          <a:lstStyle/>
          <a:p>
            <a:r>
              <a:rPr lang="tr-TR" dirty="0"/>
              <a:t>Fare hareketlerine dönelim. Bazı araştırmalardan sonra eğitim için çok katmanlı bir algılayıcı ve standart geri yayılma algoritması seçtim. Asıl sorun sinir ağı için bir girdi verilerinin gösterilmesiydi. Bulduğum en iyi sonuç, bir fare yolunun bir kosinüs ve sinüs vektörüne dönüştürülmesiydi</a:t>
            </a:r>
            <a:r>
              <a:rPr lang="tr-TR" dirty="0" smtClean="0"/>
              <a:t>.</a:t>
            </a:r>
          </a:p>
          <a:p>
            <a:r>
              <a:rPr lang="tr-TR" dirty="0" smtClean="0"/>
              <a:t>Örneğin:</a:t>
            </a:r>
          </a:p>
          <a:p>
            <a:r>
              <a:rPr lang="en-US" dirty="0"/>
              <a:t>path   {170:82 172:83 175:85 177:86 ...} </a:t>
            </a:r>
          </a:p>
          <a:p>
            <a:r>
              <a:rPr lang="en-US" dirty="0"/>
              <a:t>transformed into </a:t>
            </a:r>
          </a:p>
          <a:p>
            <a:r>
              <a:rPr lang="en-US" dirty="0"/>
              <a:t>vector {0.45 0.55 0.45 0.71 ... 0.89 0.83 0.89 0.71 ...}</a:t>
            </a:r>
            <a:endParaRPr lang="tr-TR" dirty="0"/>
          </a:p>
        </p:txBody>
      </p:sp>
    </p:spTree>
    <p:extLst>
      <p:ext uri="{BB962C8B-B14F-4D97-AF65-F5344CB8AC3E}">
        <p14:creationId xmlns:p14="http://schemas.microsoft.com/office/powerpoint/2010/main" val="43338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Tanıma </a:t>
            </a:r>
            <a:r>
              <a:rPr lang="tr-TR" dirty="0" smtClean="0"/>
              <a:t>algoritması</a:t>
            </a:r>
            <a:endParaRPr lang="tr-TR" dirty="0"/>
          </a:p>
        </p:txBody>
      </p:sp>
      <p:sp>
        <p:nvSpPr>
          <p:cNvPr id="3" name="İçerik Yer Tutucusu 2"/>
          <p:cNvSpPr>
            <a:spLocks noGrp="1"/>
          </p:cNvSpPr>
          <p:nvPr>
            <p:ph idx="1"/>
          </p:nvPr>
        </p:nvSpPr>
        <p:spPr/>
        <p:txBody>
          <a:bodyPr/>
          <a:lstStyle/>
          <a:p>
            <a:pPr marL="457200" indent="-457200">
              <a:buFont typeface="+mj-lt"/>
              <a:buAutoNum type="arabicPeriod"/>
            </a:pPr>
            <a:r>
              <a:rPr lang="tr-TR" dirty="0"/>
              <a:t>fare yolunu kaydet</a:t>
            </a:r>
          </a:p>
          <a:p>
            <a:pPr marL="457200" indent="-457200">
              <a:buFont typeface="+mj-lt"/>
              <a:buAutoNum type="arabicPeriod"/>
            </a:pPr>
            <a:r>
              <a:rPr lang="tr-TR" dirty="0"/>
              <a:t>temel noktalara giden yolu düzleştirme</a:t>
            </a:r>
          </a:p>
          <a:p>
            <a:pPr marL="457200" indent="-457200">
              <a:buFont typeface="+mj-lt"/>
              <a:buAutoNum type="arabicPeriod"/>
            </a:pPr>
            <a:r>
              <a:rPr lang="tr-TR" dirty="0"/>
              <a:t>noktaları açıların vektörüne dönüştürmek</a:t>
            </a:r>
          </a:p>
          <a:p>
            <a:pPr marL="457200" indent="-457200">
              <a:buFont typeface="+mj-lt"/>
              <a:buAutoNum type="arabicPeriod"/>
            </a:pPr>
            <a:r>
              <a:rPr lang="tr-TR" dirty="0"/>
              <a:t>sinüs ve kosinüsleri hesapla</a:t>
            </a:r>
          </a:p>
          <a:p>
            <a:pPr marL="457200" indent="-457200">
              <a:buFont typeface="+mj-lt"/>
              <a:buAutoNum type="arabicPeriod"/>
            </a:pPr>
            <a:r>
              <a:rPr lang="tr-TR" dirty="0"/>
              <a:t>değerleri (kosinüsler ve sinüsler) ağın girişlerine geçirme</a:t>
            </a:r>
          </a:p>
          <a:p>
            <a:pPr marL="457200" indent="-457200">
              <a:buFont typeface="+mj-lt"/>
              <a:buAutoNum type="arabicPeriod"/>
            </a:pPr>
            <a:r>
              <a:rPr lang="tr-TR" dirty="0"/>
              <a:t>çıkış ağı vektörüne </a:t>
            </a:r>
            <a:r>
              <a:rPr lang="tr-TR" dirty="0" err="1"/>
              <a:t>softmax</a:t>
            </a:r>
            <a:r>
              <a:rPr lang="tr-TR" dirty="0"/>
              <a:t> fonksiyonunu </a:t>
            </a:r>
            <a:r>
              <a:rPr lang="tr-TR" dirty="0" smtClean="0"/>
              <a:t>uygula</a:t>
            </a:r>
            <a:endParaRPr lang="tr-TR" dirty="0"/>
          </a:p>
          <a:p>
            <a:pPr marL="457200" indent="-457200">
              <a:buFont typeface="+mj-lt"/>
              <a:buAutoNum type="arabicPeriod"/>
            </a:pPr>
            <a:r>
              <a:rPr lang="tr-TR" dirty="0"/>
              <a:t>bir kazanan bul ve doğrula</a:t>
            </a:r>
          </a:p>
        </p:txBody>
      </p:sp>
    </p:spTree>
    <p:extLst>
      <p:ext uri="{BB962C8B-B14F-4D97-AF65-F5344CB8AC3E}">
        <p14:creationId xmlns:p14="http://schemas.microsoft.com/office/powerpoint/2010/main" val="3771280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Yapay sinir ağı </a:t>
            </a:r>
            <a:r>
              <a:rPr lang="tr-TR" dirty="0" smtClean="0"/>
              <a:t>mimarisi</a:t>
            </a:r>
            <a:endParaRPr lang="tr-TR" dirty="0"/>
          </a:p>
        </p:txBody>
      </p:sp>
      <p:sp>
        <p:nvSpPr>
          <p:cNvPr id="3" name="İçerik Yer Tutucusu 2"/>
          <p:cNvSpPr>
            <a:spLocks noGrp="1"/>
          </p:cNvSpPr>
          <p:nvPr>
            <p:ph idx="1"/>
          </p:nvPr>
        </p:nvSpPr>
        <p:spPr/>
        <p:txBody>
          <a:bodyPr/>
          <a:lstStyle/>
          <a:p>
            <a:pPr marL="457200" indent="-457200">
              <a:buFont typeface="+mj-lt"/>
              <a:buAutoNum type="arabicPeriod"/>
            </a:pPr>
            <a:r>
              <a:rPr lang="tr-TR" dirty="0"/>
              <a:t>giriş katmanları: 32 </a:t>
            </a:r>
            <a:r>
              <a:rPr lang="tr-TR" dirty="0" err="1"/>
              <a:t>sinaps</a:t>
            </a:r>
            <a:endParaRPr lang="tr-TR" dirty="0"/>
          </a:p>
          <a:p>
            <a:pPr marL="457200" indent="-457200">
              <a:buFont typeface="+mj-lt"/>
              <a:buAutoNum type="arabicPeriod"/>
            </a:pPr>
            <a:r>
              <a:rPr lang="tr-TR" dirty="0" smtClean="0"/>
              <a:t>gizli </a:t>
            </a:r>
            <a:r>
              <a:rPr lang="tr-TR" dirty="0"/>
              <a:t>katman: 32 nöron</a:t>
            </a:r>
          </a:p>
          <a:p>
            <a:pPr marL="457200" indent="-457200">
              <a:buFont typeface="+mj-lt"/>
              <a:buAutoNum type="arabicPeriod"/>
            </a:pPr>
            <a:r>
              <a:rPr lang="tr-TR" dirty="0"/>
              <a:t>çıkış katmanı: 29 akson (her hareket için bir tane)</a:t>
            </a:r>
          </a:p>
          <a:p>
            <a:pPr marL="457200" indent="-457200">
              <a:buFont typeface="+mj-lt"/>
              <a:buAutoNum type="arabicPeriod"/>
            </a:pPr>
            <a:r>
              <a:rPr lang="tr-TR" dirty="0"/>
              <a:t>tamamen bağlı katmanlar</a:t>
            </a:r>
          </a:p>
          <a:p>
            <a:pPr marL="457200" indent="-457200">
              <a:buFont typeface="+mj-lt"/>
              <a:buAutoNum type="arabicPeriod"/>
            </a:pPr>
            <a:r>
              <a:rPr lang="tr-TR" dirty="0"/>
              <a:t>transfer fonksiyonu: </a:t>
            </a:r>
            <a:r>
              <a:rPr lang="tr-TR" dirty="0" err="1"/>
              <a:t>log</a:t>
            </a:r>
            <a:r>
              <a:rPr lang="tr-TR" dirty="0"/>
              <a:t>-sigmoid</a:t>
            </a:r>
          </a:p>
          <a:p>
            <a:pPr marL="457200" indent="-457200">
              <a:buFont typeface="+mj-lt"/>
              <a:buAutoNum type="arabicPeriod"/>
            </a:pPr>
            <a:r>
              <a:rPr lang="tr-TR" dirty="0"/>
              <a:t>artımlı eğitim algoritması, standart geri yayılma yöntemi</a:t>
            </a:r>
          </a:p>
          <a:p>
            <a:pPr marL="457200" indent="-457200">
              <a:buFont typeface="+mj-lt"/>
              <a:buAutoNum type="arabicPeriod"/>
            </a:pPr>
            <a:r>
              <a:rPr lang="tr-TR" dirty="0"/>
              <a:t>momentum, değişken öğrenme oranı (yavaş yavaş azalır)</a:t>
            </a:r>
          </a:p>
          <a:p>
            <a:pPr marL="457200" indent="-457200">
              <a:buFont typeface="+mj-lt"/>
              <a:buAutoNum type="arabicPeriod"/>
            </a:pPr>
            <a:r>
              <a:rPr lang="tr-TR" dirty="0"/>
              <a:t>giriş gürültüsü</a:t>
            </a:r>
          </a:p>
        </p:txBody>
      </p:sp>
    </p:spTree>
    <p:extLst>
      <p:ext uri="{BB962C8B-B14F-4D97-AF65-F5344CB8AC3E}">
        <p14:creationId xmlns:p14="http://schemas.microsoft.com/office/powerpoint/2010/main" val="1979762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Eğitim aşaması</a:t>
            </a:r>
            <a:endParaRPr lang="tr-TR" dirty="0"/>
          </a:p>
        </p:txBody>
      </p:sp>
      <p:pic>
        <p:nvPicPr>
          <p:cNvPr id="4" name="İçerik Yer Tutucusu 3"/>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1171605" y="1845735"/>
            <a:ext cx="4925192" cy="3012592"/>
          </a:xfrm>
        </p:spPr>
      </p:pic>
      <p:sp>
        <p:nvSpPr>
          <p:cNvPr id="7" name="İçerik Yer Tutucusu 6"/>
          <p:cNvSpPr>
            <a:spLocks noGrp="1"/>
          </p:cNvSpPr>
          <p:nvPr>
            <p:ph sz="half" idx="2"/>
          </p:nvPr>
        </p:nvSpPr>
        <p:spPr/>
        <p:txBody>
          <a:bodyPr/>
          <a:lstStyle/>
          <a:p>
            <a:r>
              <a:rPr lang="tr-TR" dirty="0"/>
              <a:t>Tanıma yeteneğini test etmeden önce ağı eğitmelisiniz (veya eğitilmiş ağın bir dosya görüntüsünü yükleyebilirsiniz). Eğitim sürecinin parametrelerini özelleştirebilirsiniz: maksimum döngü sayısı, momentum değeri, öğrenme oranı, ortalama kare hatasının minimum değeri (diğer bir deyişle "hedef hatası"). Koşullardan herhangi birine ulaşıldıktan sonra eğitim süreci duracaktır: maksimum döngü sayısı veya hedef hata. Egzersiz işlemi sırasında bir hatanın grafiğini, mevcut bir hareketi (gürültülü) ve 2B ağ sunumunu takip edebilirsiniz.</a:t>
            </a:r>
          </a:p>
        </p:txBody>
      </p:sp>
    </p:spTree>
    <p:extLst>
      <p:ext uri="{BB962C8B-B14F-4D97-AF65-F5344CB8AC3E}">
        <p14:creationId xmlns:p14="http://schemas.microsoft.com/office/powerpoint/2010/main" val="806759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Test etme aşaması</a:t>
            </a:r>
            <a:endParaRPr lang="tr-TR" dirty="0"/>
          </a:p>
        </p:txBody>
      </p:sp>
      <p:sp>
        <p:nvSpPr>
          <p:cNvPr id="5" name="İçerik Yer Tutucusu 4"/>
          <p:cNvSpPr>
            <a:spLocks noGrp="1"/>
          </p:cNvSpPr>
          <p:nvPr>
            <p:ph idx="1"/>
          </p:nvPr>
        </p:nvSpPr>
        <p:spPr/>
        <p:txBody>
          <a:bodyPr/>
          <a:lstStyle/>
          <a:p>
            <a:r>
              <a:rPr lang="tr-TR" dirty="0"/>
              <a:t>Eğitimli bir ağınız olur olmaz test edebilirsiniz. </a:t>
            </a:r>
            <a:endParaRPr lang="tr-TR" dirty="0" smtClean="0"/>
          </a:p>
          <a:p>
            <a:r>
              <a:rPr lang="tr-TR" dirty="0" smtClean="0"/>
              <a:t>Örüntüleri </a:t>
            </a:r>
            <a:r>
              <a:rPr lang="tr-TR" dirty="0"/>
              <a:t>(veya hepsini test edin), bir hız değerini ve bir gürültü seviyesini seçin. </a:t>
            </a:r>
            <a:endParaRPr lang="tr-TR" dirty="0" smtClean="0"/>
          </a:p>
          <a:p>
            <a:r>
              <a:rPr lang="tr-TR" dirty="0" smtClean="0"/>
              <a:t>Ayrıca</a:t>
            </a:r>
            <a:r>
              <a:rPr lang="tr-TR" dirty="0"/>
              <a:t>, minimum gürültü ve minimum hız ayarlayarak hareketlerin ideal sunumunu öğrenebilirsiniz.</a:t>
            </a:r>
          </a:p>
          <a:p>
            <a:pPr marL="0" indent="0">
              <a:buNone/>
            </a:pPr>
            <a:endParaRPr lang="tr-TR" dirty="0"/>
          </a:p>
        </p:txBody>
      </p:sp>
    </p:spTree>
    <p:extLst>
      <p:ext uri="{BB962C8B-B14F-4D97-AF65-F5344CB8AC3E}">
        <p14:creationId xmlns:p14="http://schemas.microsoft.com/office/powerpoint/2010/main" val="2035601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84</TotalTime>
  <Words>505</Words>
  <Application>Microsoft Office PowerPoint</Application>
  <PresentationFormat>Geniş ekran</PresentationFormat>
  <Paragraphs>46</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Calibri</vt:lpstr>
      <vt:lpstr>Times New Roman</vt:lpstr>
      <vt:lpstr>Geçmişe bakış</vt:lpstr>
      <vt:lpstr> Fare hareketlerini tanıma</vt:lpstr>
      <vt:lpstr>Fare hareketlerini tanıma</vt:lpstr>
      <vt:lpstr>Uygulamanın ekran görüntüsü</vt:lpstr>
      <vt:lpstr>Yapay sinir ağı yazılımı nedir?</vt:lpstr>
      <vt:lpstr>Uygulama</vt:lpstr>
      <vt:lpstr>Tanıma algoritması</vt:lpstr>
      <vt:lpstr>Yapay sinir ağı mimarisi</vt:lpstr>
      <vt:lpstr>Eğitim aşaması</vt:lpstr>
      <vt:lpstr>Test etme aşaması</vt:lpstr>
      <vt:lpstr>Tanıma aşaması</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Ufuk Tanyeri</cp:lastModifiedBy>
  <cp:revision>19</cp:revision>
  <dcterms:created xsi:type="dcterms:W3CDTF">2017-11-14T11:12:27Z</dcterms:created>
  <dcterms:modified xsi:type="dcterms:W3CDTF">2020-02-01T22:59:41Z</dcterms:modified>
</cp:coreProperties>
</file>