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58" r:id="rId3"/>
    <p:sldId id="259" r:id="rId4"/>
    <p:sldId id="260" r:id="rId5"/>
    <p:sldId id="261" r:id="rId6"/>
    <p:sldId id="262" r:id="rId7"/>
    <p:sldId id="263" r:id="rId8"/>
    <p:sldId id="264"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1" d="100"/>
          <a:sy n="51" d="100"/>
        </p:scale>
        <p:origin x="966"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F986A3-7F2A-43BA-82B5-21F7EC2743E2}" type="datetimeFigureOut">
              <a:rPr lang="tr-TR" smtClean="0"/>
              <a:t>23.11.2017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AA0A04-BD4D-4682-9BA3-196200C87F8F}" type="slidenum">
              <a:rPr lang="tr-TR" smtClean="0"/>
              <a:t>‹#›</a:t>
            </a:fld>
            <a:endParaRPr lang="tr-TR"/>
          </a:p>
        </p:txBody>
      </p:sp>
    </p:spTree>
    <p:extLst>
      <p:ext uri="{BB962C8B-B14F-4D97-AF65-F5344CB8AC3E}">
        <p14:creationId xmlns:p14="http://schemas.microsoft.com/office/powerpoint/2010/main" val="1961767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210E023A-DA05-453C-BD82-2A1F10C51F03}" type="slidenum">
              <a:rPr lang="tr-TR" smtClean="0"/>
              <a:pPr/>
              <a:t>6</a:t>
            </a:fld>
            <a:endParaRPr lang="tr-TR"/>
          </a:p>
        </p:txBody>
      </p:sp>
    </p:spTree>
    <p:extLst>
      <p:ext uri="{BB962C8B-B14F-4D97-AF65-F5344CB8AC3E}">
        <p14:creationId xmlns:p14="http://schemas.microsoft.com/office/powerpoint/2010/main" val="23014069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DA0E0740-7967-4427-B335-31D0DB1A062E}" type="datetimeFigureOut">
              <a:rPr lang="tr-TR" smtClean="0"/>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3F6349F-3752-491F-9E22-774F7FF10D2B}" type="slidenum">
              <a:rPr lang="tr-TR" smtClean="0"/>
              <a:t>‹#›</a:t>
            </a:fld>
            <a:endParaRPr lang="tr-TR"/>
          </a:p>
        </p:txBody>
      </p:sp>
    </p:spTree>
    <p:extLst>
      <p:ext uri="{BB962C8B-B14F-4D97-AF65-F5344CB8AC3E}">
        <p14:creationId xmlns:p14="http://schemas.microsoft.com/office/powerpoint/2010/main" val="25804288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A0E0740-7967-4427-B335-31D0DB1A062E}" type="datetimeFigureOut">
              <a:rPr lang="tr-TR" smtClean="0"/>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3F6349F-3752-491F-9E22-774F7FF10D2B}" type="slidenum">
              <a:rPr lang="tr-TR" smtClean="0"/>
              <a:t>‹#›</a:t>
            </a:fld>
            <a:endParaRPr lang="tr-TR"/>
          </a:p>
        </p:txBody>
      </p:sp>
    </p:spTree>
    <p:extLst>
      <p:ext uri="{BB962C8B-B14F-4D97-AF65-F5344CB8AC3E}">
        <p14:creationId xmlns:p14="http://schemas.microsoft.com/office/powerpoint/2010/main" val="2100268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A0E0740-7967-4427-B335-31D0DB1A062E}" type="datetimeFigureOut">
              <a:rPr lang="tr-TR" smtClean="0"/>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3F6349F-3752-491F-9E22-774F7FF10D2B}" type="slidenum">
              <a:rPr lang="tr-TR" smtClean="0"/>
              <a:t>‹#›</a:t>
            </a:fld>
            <a:endParaRPr lang="tr-TR"/>
          </a:p>
        </p:txBody>
      </p:sp>
    </p:spTree>
    <p:extLst>
      <p:ext uri="{BB962C8B-B14F-4D97-AF65-F5344CB8AC3E}">
        <p14:creationId xmlns:p14="http://schemas.microsoft.com/office/powerpoint/2010/main" val="29095391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A0E0740-7967-4427-B335-31D0DB1A062E}" type="datetimeFigureOut">
              <a:rPr lang="tr-TR" smtClean="0"/>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3F6349F-3752-491F-9E22-774F7FF10D2B}" type="slidenum">
              <a:rPr lang="tr-TR" smtClean="0"/>
              <a:t>‹#›</a:t>
            </a:fld>
            <a:endParaRPr lang="tr-TR"/>
          </a:p>
        </p:txBody>
      </p:sp>
    </p:spTree>
    <p:extLst>
      <p:ext uri="{BB962C8B-B14F-4D97-AF65-F5344CB8AC3E}">
        <p14:creationId xmlns:p14="http://schemas.microsoft.com/office/powerpoint/2010/main" val="32600138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DA0E0740-7967-4427-B335-31D0DB1A062E}" type="datetimeFigureOut">
              <a:rPr lang="tr-TR" smtClean="0"/>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3F6349F-3752-491F-9E22-774F7FF10D2B}" type="slidenum">
              <a:rPr lang="tr-TR" smtClean="0"/>
              <a:t>‹#›</a:t>
            </a:fld>
            <a:endParaRPr lang="tr-TR"/>
          </a:p>
        </p:txBody>
      </p:sp>
    </p:spTree>
    <p:extLst>
      <p:ext uri="{BB962C8B-B14F-4D97-AF65-F5344CB8AC3E}">
        <p14:creationId xmlns:p14="http://schemas.microsoft.com/office/powerpoint/2010/main" val="15054883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A0E0740-7967-4427-B335-31D0DB1A062E}" type="datetimeFigureOut">
              <a:rPr lang="tr-TR" smtClean="0"/>
              <a:t>23.11.2017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3F6349F-3752-491F-9E22-774F7FF10D2B}" type="slidenum">
              <a:rPr lang="tr-TR" smtClean="0"/>
              <a:t>‹#›</a:t>
            </a:fld>
            <a:endParaRPr lang="tr-TR"/>
          </a:p>
        </p:txBody>
      </p:sp>
    </p:spTree>
    <p:extLst>
      <p:ext uri="{BB962C8B-B14F-4D97-AF65-F5344CB8AC3E}">
        <p14:creationId xmlns:p14="http://schemas.microsoft.com/office/powerpoint/2010/main" val="17317068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A0E0740-7967-4427-B335-31D0DB1A062E}" type="datetimeFigureOut">
              <a:rPr lang="tr-TR" smtClean="0"/>
              <a:t>23.11.2017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3F6349F-3752-491F-9E22-774F7FF10D2B}" type="slidenum">
              <a:rPr lang="tr-TR" smtClean="0"/>
              <a:t>‹#›</a:t>
            </a:fld>
            <a:endParaRPr lang="tr-TR"/>
          </a:p>
        </p:txBody>
      </p:sp>
    </p:spTree>
    <p:extLst>
      <p:ext uri="{BB962C8B-B14F-4D97-AF65-F5344CB8AC3E}">
        <p14:creationId xmlns:p14="http://schemas.microsoft.com/office/powerpoint/2010/main" val="26523830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A0E0740-7967-4427-B335-31D0DB1A062E}" type="datetimeFigureOut">
              <a:rPr lang="tr-TR" smtClean="0"/>
              <a:t>23.11.2017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3F6349F-3752-491F-9E22-774F7FF10D2B}" type="slidenum">
              <a:rPr lang="tr-TR" smtClean="0"/>
              <a:t>‹#›</a:t>
            </a:fld>
            <a:endParaRPr lang="tr-TR"/>
          </a:p>
        </p:txBody>
      </p:sp>
    </p:spTree>
    <p:extLst>
      <p:ext uri="{BB962C8B-B14F-4D97-AF65-F5344CB8AC3E}">
        <p14:creationId xmlns:p14="http://schemas.microsoft.com/office/powerpoint/2010/main" val="760536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A0E0740-7967-4427-B335-31D0DB1A062E}" type="datetimeFigureOut">
              <a:rPr lang="tr-TR" smtClean="0"/>
              <a:t>23.11.2017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3F6349F-3752-491F-9E22-774F7FF10D2B}" type="slidenum">
              <a:rPr lang="tr-TR" smtClean="0"/>
              <a:t>‹#›</a:t>
            </a:fld>
            <a:endParaRPr lang="tr-TR"/>
          </a:p>
        </p:txBody>
      </p:sp>
    </p:spTree>
    <p:extLst>
      <p:ext uri="{BB962C8B-B14F-4D97-AF65-F5344CB8AC3E}">
        <p14:creationId xmlns:p14="http://schemas.microsoft.com/office/powerpoint/2010/main" val="24070796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A0E0740-7967-4427-B335-31D0DB1A062E}" type="datetimeFigureOut">
              <a:rPr lang="tr-TR" smtClean="0"/>
              <a:t>23.11.2017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3F6349F-3752-491F-9E22-774F7FF10D2B}" type="slidenum">
              <a:rPr lang="tr-TR" smtClean="0"/>
              <a:t>‹#›</a:t>
            </a:fld>
            <a:endParaRPr lang="tr-TR"/>
          </a:p>
        </p:txBody>
      </p:sp>
    </p:spTree>
    <p:extLst>
      <p:ext uri="{BB962C8B-B14F-4D97-AF65-F5344CB8AC3E}">
        <p14:creationId xmlns:p14="http://schemas.microsoft.com/office/powerpoint/2010/main" val="37568423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A0E0740-7967-4427-B335-31D0DB1A062E}" type="datetimeFigureOut">
              <a:rPr lang="tr-TR" smtClean="0"/>
              <a:t>23.11.2017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3F6349F-3752-491F-9E22-774F7FF10D2B}" type="slidenum">
              <a:rPr lang="tr-TR" smtClean="0"/>
              <a:t>‹#›</a:t>
            </a:fld>
            <a:endParaRPr lang="tr-TR"/>
          </a:p>
        </p:txBody>
      </p:sp>
    </p:spTree>
    <p:extLst>
      <p:ext uri="{BB962C8B-B14F-4D97-AF65-F5344CB8AC3E}">
        <p14:creationId xmlns:p14="http://schemas.microsoft.com/office/powerpoint/2010/main" val="9289811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0E0740-7967-4427-B335-31D0DB1A062E}" type="datetimeFigureOut">
              <a:rPr lang="tr-TR" smtClean="0"/>
              <a:t>23.11.2017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F6349F-3752-491F-9E22-774F7FF10D2B}" type="slidenum">
              <a:rPr lang="tr-TR" smtClean="0"/>
              <a:t>‹#›</a:t>
            </a:fld>
            <a:endParaRPr lang="tr-TR"/>
          </a:p>
        </p:txBody>
      </p:sp>
    </p:spTree>
    <p:extLst>
      <p:ext uri="{BB962C8B-B14F-4D97-AF65-F5344CB8AC3E}">
        <p14:creationId xmlns:p14="http://schemas.microsoft.com/office/powerpoint/2010/main" val="20904737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Rectangle 2"/>
          <p:cNvSpPr>
            <a:spLocks noGrp="1" noChangeArrowheads="1"/>
          </p:cNvSpPr>
          <p:nvPr>
            <p:ph idx="1"/>
          </p:nvPr>
        </p:nvSpPr>
        <p:spPr>
          <a:xfrm>
            <a:off x="1524000" y="44450"/>
            <a:ext cx="5214942" cy="6813550"/>
          </a:xfrm>
        </p:spPr>
        <p:txBody>
          <a:bodyPr>
            <a:normAutofit fontScale="92500" lnSpcReduction="20000"/>
          </a:bodyPr>
          <a:lstStyle/>
          <a:p>
            <a:pPr algn="just">
              <a:lnSpc>
                <a:spcPct val="80000"/>
              </a:lnSpc>
              <a:spcBef>
                <a:spcPct val="0"/>
              </a:spcBef>
              <a:buClrTx/>
              <a:buSzTx/>
              <a:buFont typeface="Wingdings" pitchFamily="2" charset="2"/>
              <a:buChar char="Ø"/>
              <a:defRPr/>
            </a:pPr>
            <a:r>
              <a:rPr lang="en-US" b="1" dirty="0">
                <a:solidFill>
                  <a:srgbClr val="FF0000"/>
                </a:solidFill>
                <a:latin typeface="Comic Sans MS" pitchFamily="66" charset="0"/>
              </a:rPr>
              <a:t>3- CHEMICAL SUBSTANCE</a:t>
            </a:r>
            <a:r>
              <a:rPr lang="en-US" b="1" dirty="0" smtClean="0">
                <a:latin typeface="Comic Sans MS" pitchFamily="66" charset="0"/>
              </a:rPr>
              <a:t/>
            </a:r>
            <a:br>
              <a:rPr lang="en-US" b="1" dirty="0" smtClean="0">
                <a:latin typeface="Comic Sans MS" pitchFamily="66" charset="0"/>
              </a:rPr>
            </a:br>
            <a:r>
              <a:rPr lang="en-US" b="1" dirty="0" smtClean="0">
                <a:latin typeface="Comic Sans MS" pitchFamily="66" charset="0"/>
              </a:rPr>
              <a:t/>
            </a:r>
            <a:br>
              <a:rPr lang="en-US" b="1" dirty="0" smtClean="0">
                <a:latin typeface="Comic Sans MS" pitchFamily="66" charset="0"/>
              </a:rPr>
            </a:br>
            <a:endParaRPr lang="tr-TR" sz="2700" b="1" dirty="0">
              <a:latin typeface="Comic Sans MS" pitchFamily="66" charset="0"/>
            </a:endParaRPr>
          </a:p>
          <a:p>
            <a:pPr>
              <a:lnSpc>
                <a:spcPct val="80000"/>
              </a:lnSpc>
              <a:spcBef>
                <a:spcPct val="0"/>
              </a:spcBef>
              <a:buClrTx/>
              <a:buSzTx/>
              <a:buFont typeface="Wingdings" pitchFamily="2" charset="2"/>
              <a:buChar char="Ø"/>
              <a:defRPr/>
            </a:pPr>
            <a:r>
              <a:rPr lang="en-US" sz="2700" b="1" dirty="0">
                <a:latin typeface="Comic Sans MS" pitchFamily="66" charset="0"/>
              </a:rPr>
              <a:t>How should the chemical substances be stored?</a:t>
            </a:r>
            <a:br>
              <a:rPr lang="en-US" sz="2700" b="1" dirty="0">
                <a:latin typeface="Comic Sans MS" pitchFamily="66" charset="0"/>
              </a:rPr>
            </a:br>
            <a:endParaRPr lang="tr-TR" sz="2700" b="1" dirty="0">
              <a:latin typeface="Comic Sans MS" pitchFamily="66" charset="0"/>
            </a:endParaRPr>
          </a:p>
          <a:p>
            <a:pPr>
              <a:lnSpc>
                <a:spcPct val="80000"/>
              </a:lnSpc>
              <a:spcBef>
                <a:spcPct val="0"/>
              </a:spcBef>
              <a:buClrTx/>
              <a:buSzTx/>
              <a:buFont typeface="Wingdings" pitchFamily="2" charset="2"/>
              <a:buChar char="Ø"/>
              <a:defRPr/>
            </a:pPr>
            <a:r>
              <a:rPr lang="en-US" sz="2700" b="1" dirty="0">
                <a:latin typeface="Comic Sans MS" pitchFamily="66" charset="0"/>
              </a:rPr>
              <a:t>Which containers are suitable for this?</a:t>
            </a:r>
            <a:br>
              <a:rPr lang="en-US" sz="2700" b="1" dirty="0">
                <a:latin typeface="Comic Sans MS" pitchFamily="66" charset="0"/>
              </a:rPr>
            </a:br>
            <a:endParaRPr lang="tr-TR" sz="2700" b="1" dirty="0">
              <a:latin typeface="Comic Sans MS" pitchFamily="66" charset="0"/>
            </a:endParaRPr>
          </a:p>
          <a:p>
            <a:pPr>
              <a:lnSpc>
                <a:spcPct val="80000"/>
              </a:lnSpc>
              <a:spcBef>
                <a:spcPct val="0"/>
              </a:spcBef>
              <a:buClrTx/>
              <a:buSzTx/>
              <a:buFont typeface="Wingdings" pitchFamily="2" charset="2"/>
              <a:buChar char="Ø"/>
              <a:defRPr/>
            </a:pPr>
            <a:r>
              <a:rPr lang="en-US" sz="2700" b="1" dirty="0">
                <a:latin typeface="Comic Sans MS" pitchFamily="66" charset="0"/>
              </a:rPr>
              <a:t>When should the chemical be stored in a drawer or when should a drawer be used in the</a:t>
            </a:r>
            <a:r>
              <a:rPr lang="tr-TR" sz="2700" b="1" dirty="0">
                <a:latin typeface="Comic Sans MS" pitchFamily="66" charset="0"/>
              </a:rPr>
              <a:t> </a:t>
            </a:r>
            <a:r>
              <a:rPr lang="en-US" sz="2700" b="1" dirty="0">
                <a:latin typeface="Comic Sans MS" pitchFamily="66" charset="0"/>
              </a:rPr>
              <a:t>furnace?</a:t>
            </a:r>
            <a:br>
              <a:rPr lang="en-US" sz="2700" b="1" dirty="0">
                <a:latin typeface="Comic Sans MS" pitchFamily="66" charset="0"/>
              </a:rPr>
            </a:br>
            <a:endParaRPr lang="tr-TR" sz="2700" b="1" dirty="0">
              <a:latin typeface="Comic Sans MS" pitchFamily="66" charset="0"/>
            </a:endParaRPr>
          </a:p>
          <a:p>
            <a:pPr>
              <a:lnSpc>
                <a:spcPct val="80000"/>
              </a:lnSpc>
              <a:spcBef>
                <a:spcPct val="0"/>
              </a:spcBef>
              <a:buClrTx/>
              <a:buSzTx/>
              <a:buFont typeface="Wingdings" pitchFamily="2" charset="2"/>
              <a:buChar char="Ø"/>
              <a:defRPr/>
            </a:pPr>
            <a:r>
              <a:rPr lang="en-US" sz="2700" b="1" dirty="0">
                <a:latin typeface="Comic Sans MS" pitchFamily="66" charset="0"/>
              </a:rPr>
              <a:t>How to avoid mistakes?</a:t>
            </a:r>
            <a:br>
              <a:rPr lang="en-US" sz="2700" b="1" dirty="0">
                <a:latin typeface="Comic Sans MS" pitchFamily="66" charset="0"/>
              </a:rPr>
            </a:br>
            <a:endParaRPr lang="tr-TR" sz="2700" b="1" dirty="0">
              <a:latin typeface="Comic Sans MS" pitchFamily="66" charset="0"/>
            </a:endParaRPr>
          </a:p>
          <a:p>
            <a:pPr>
              <a:lnSpc>
                <a:spcPct val="80000"/>
              </a:lnSpc>
              <a:spcBef>
                <a:spcPct val="0"/>
              </a:spcBef>
              <a:buClrTx/>
              <a:buSzTx/>
              <a:buFont typeface="Wingdings" pitchFamily="2" charset="2"/>
              <a:buChar char="Ø"/>
              <a:defRPr/>
            </a:pPr>
            <a:r>
              <a:rPr lang="en-US" sz="2700" b="1" dirty="0">
                <a:latin typeface="Comic Sans MS" pitchFamily="66" charset="0"/>
              </a:rPr>
              <a:t>How should chemical containers or bottles be transported?</a:t>
            </a:r>
            <a:br>
              <a:rPr lang="en-US" sz="2700" b="1" dirty="0">
                <a:latin typeface="Comic Sans MS" pitchFamily="66" charset="0"/>
              </a:rPr>
            </a:br>
            <a:endParaRPr lang="tr-TR" sz="2700" b="1" dirty="0">
              <a:latin typeface="Comic Sans MS" pitchFamily="66" charset="0"/>
            </a:endParaRPr>
          </a:p>
          <a:p>
            <a:pPr>
              <a:lnSpc>
                <a:spcPct val="80000"/>
              </a:lnSpc>
              <a:spcBef>
                <a:spcPct val="0"/>
              </a:spcBef>
              <a:buClrTx/>
              <a:buSzTx/>
              <a:buFont typeface="Wingdings" pitchFamily="2" charset="2"/>
              <a:buChar char="Ø"/>
              <a:defRPr/>
            </a:pPr>
            <a:r>
              <a:rPr lang="en-US" sz="2700" b="1" dirty="0">
                <a:latin typeface="Comic Sans MS" pitchFamily="66" charset="0"/>
              </a:rPr>
              <a:t>How to protect chemical substances from transferring or splashing or splashing during measurement?</a:t>
            </a:r>
            <a:br>
              <a:rPr lang="en-US" sz="2700" b="1" dirty="0">
                <a:latin typeface="Comic Sans MS" pitchFamily="66" charset="0"/>
              </a:rPr>
            </a:br>
            <a:endParaRPr lang="tr-TR" sz="2700" b="1" dirty="0">
              <a:latin typeface="Comic Sans MS" pitchFamily="66" charset="0"/>
            </a:endParaRPr>
          </a:p>
          <a:p>
            <a:pPr>
              <a:lnSpc>
                <a:spcPct val="80000"/>
              </a:lnSpc>
              <a:spcBef>
                <a:spcPct val="0"/>
              </a:spcBef>
              <a:buClrTx/>
              <a:buSzTx/>
              <a:buFont typeface="Wingdings" pitchFamily="2" charset="2"/>
              <a:buChar char="Ø"/>
              <a:defRPr/>
            </a:pPr>
            <a:r>
              <a:rPr lang="en-US" sz="2700" b="1" dirty="0">
                <a:latin typeface="Comic Sans MS" pitchFamily="66" charset="0"/>
              </a:rPr>
              <a:t>How should we handle spilled chemical substances?</a:t>
            </a:r>
            <a:endParaRPr lang="tr-TR" sz="2700" b="1" dirty="0">
              <a:solidFill>
                <a:srgbClr val="99FFCC"/>
              </a:solidFill>
              <a:latin typeface="Comic Sans MS" pitchFamily="66" charset="0"/>
              <a:cs typeface="Times New Roman" pitchFamily="18" charset="0"/>
            </a:endParaRPr>
          </a:p>
        </p:txBody>
      </p:sp>
      <p:pic>
        <p:nvPicPr>
          <p:cNvPr id="81923" name="Picture 4"/>
          <p:cNvPicPr>
            <a:picLocks noChangeAspect="1" noChangeArrowheads="1"/>
          </p:cNvPicPr>
          <p:nvPr/>
        </p:nvPicPr>
        <p:blipFill>
          <a:blip r:embed="rId2"/>
          <a:srcRect/>
          <a:stretch>
            <a:fillRect/>
          </a:stretch>
        </p:blipFill>
        <p:spPr bwMode="auto">
          <a:xfrm>
            <a:off x="6888164" y="476250"/>
            <a:ext cx="3779837" cy="5976938"/>
          </a:xfrm>
          <a:prstGeom prst="rect">
            <a:avLst/>
          </a:prstGeom>
          <a:noFill/>
          <a:ln w="38100" cmpd="dbl">
            <a:solidFill>
              <a:schemeClr val="tx2"/>
            </a:solidFill>
            <a:miter lim="800000"/>
            <a:headEnd/>
            <a:tailEnd/>
          </a:ln>
        </p:spPr>
      </p:pic>
    </p:spTree>
    <p:extLst>
      <p:ext uri="{BB962C8B-B14F-4D97-AF65-F5344CB8AC3E}">
        <p14:creationId xmlns:p14="http://schemas.microsoft.com/office/powerpoint/2010/main" val="9640250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2946" name="Resim 31" descr="laboratory safety ile ilgili görsel sonucu"/>
          <p:cNvPicPr>
            <a:picLocks noGrp="1" noChangeAspect="1" noChangeArrowheads="1"/>
          </p:cNvPicPr>
          <p:nvPr>
            <p:ph idx="1"/>
          </p:nvPr>
        </p:nvPicPr>
        <p:blipFill>
          <a:blip r:embed="rId2"/>
          <a:srcRect/>
          <a:stretch>
            <a:fillRect/>
          </a:stretch>
        </p:blipFill>
        <p:spPr>
          <a:xfrm>
            <a:off x="1881158" y="476250"/>
            <a:ext cx="3783042" cy="5905500"/>
          </a:xfrm>
          <a:noFill/>
        </p:spPr>
      </p:pic>
      <p:pic>
        <p:nvPicPr>
          <p:cNvPr id="82947" name="Resim 49" descr="http://www.sigmaaldrich.com/content/dam/sigma-aldrich/product3/120/e030238.tif/_jcr_content/renditions/e030238-medium.jpg"/>
          <p:cNvPicPr>
            <a:picLocks noChangeAspect="1" noChangeArrowheads="1"/>
          </p:cNvPicPr>
          <p:nvPr/>
        </p:nvPicPr>
        <p:blipFill>
          <a:blip r:embed="rId3"/>
          <a:srcRect/>
          <a:stretch>
            <a:fillRect/>
          </a:stretch>
        </p:blipFill>
        <p:spPr bwMode="auto">
          <a:xfrm>
            <a:off x="5664201" y="476251"/>
            <a:ext cx="2303463" cy="5832475"/>
          </a:xfrm>
          <a:prstGeom prst="rect">
            <a:avLst/>
          </a:prstGeom>
          <a:noFill/>
          <a:ln w="9525">
            <a:noFill/>
            <a:miter lim="800000"/>
            <a:headEnd/>
            <a:tailEnd/>
          </a:ln>
        </p:spPr>
      </p:pic>
      <p:pic>
        <p:nvPicPr>
          <p:cNvPr id="82948" name="Resim 52" descr="http://www.sigmaaldrich.com/content/dam/sigma-aldrich/product8/187/z208620.tif/_jcr_content/renditions/z208620-medium.jpg"/>
          <p:cNvPicPr>
            <a:picLocks noChangeAspect="1" noChangeArrowheads="1"/>
          </p:cNvPicPr>
          <p:nvPr/>
        </p:nvPicPr>
        <p:blipFill>
          <a:blip r:embed="rId4"/>
          <a:srcRect/>
          <a:stretch>
            <a:fillRect/>
          </a:stretch>
        </p:blipFill>
        <p:spPr bwMode="auto">
          <a:xfrm>
            <a:off x="7967664" y="476251"/>
            <a:ext cx="2128865" cy="5832475"/>
          </a:xfrm>
          <a:prstGeom prst="rect">
            <a:avLst/>
          </a:prstGeom>
          <a:noFill/>
          <a:ln w="9525">
            <a:noFill/>
            <a:miter lim="800000"/>
            <a:headEnd/>
            <a:tailEnd/>
          </a:ln>
        </p:spPr>
      </p:pic>
    </p:spTree>
    <p:extLst>
      <p:ext uri="{BB962C8B-B14F-4D97-AF65-F5344CB8AC3E}">
        <p14:creationId xmlns:p14="http://schemas.microsoft.com/office/powerpoint/2010/main" val="20879203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024034" y="428604"/>
            <a:ext cx="8229600" cy="357190"/>
          </a:xfrm>
        </p:spPr>
        <p:txBody>
          <a:bodyPr>
            <a:normAutofit fontScale="90000"/>
          </a:bodyPr>
          <a:lstStyle/>
          <a:p>
            <a:pPr algn="ctr"/>
            <a:r>
              <a:rPr lang="tr-TR" sz="2800" b="1" dirty="0" err="1">
                <a:solidFill>
                  <a:srgbClr val="FF0000"/>
                </a:solidFill>
                <a:latin typeface="Comic Sans MS" pitchFamily="66" charset="0"/>
              </a:rPr>
              <a:t>Laboratory</a:t>
            </a:r>
            <a:r>
              <a:rPr lang="tr-TR" sz="2800" b="1" dirty="0">
                <a:solidFill>
                  <a:srgbClr val="FF0000"/>
                </a:solidFill>
                <a:latin typeface="Comic Sans MS" pitchFamily="66" charset="0"/>
              </a:rPr>
              <a:t> </a:t>
            </a:r>
            <a:r>
              <a:rPr lang="tr-TR" sz="2800" b="1" dirty="0" err="1">
                <a:solidFill>
                  <a:srgbClr val="FF0000"/>
                </a:solidFill>
                <a:latin typeface="Comic Sans MS" pitchFamily="66" charset="0"/>
              </a:rPr>
              <a:t>Refrigerators</a:t>
            </a:r>
            <a:r>
              <a:rPr lang="tr-TR" sz="2800" b="1" dirty="0">
                <a:solidFill>
                  <a:srgbClr val="FF0000"/>
                </a:solidFill>
                <a:latin typeface="Comic Sans MS" pitchFamily="66" charset="0"/>
              </a:rPr>
              <a:t>/</a:t>
            </a:r>
            <a:r>
              <a:rPr lang="tr-TR" sz="2800" b="1" dirty="0" err="1">
                <a:solidFill>
                  <a:srgbClr val="FF0000"/>
                </a:solidFill>
                <a:latin typeface="Comic Sans MS" pitchFamily="66" charset="0"/>
              </a:rPr>
              <a:t>Freezers</a:t>
            </a:r>
            <a:r>
              <a:rPr lang="tr-TR" sz="2800" b="1" dirty="0">
                <a:solidFill>
                  <a:srgbClr val="FF0000"/>
                </a:solidFill>
                <a:latin typeface="Comic Sans MS" pitchFamily="66" charset="0"/>
              </a:rPr>
              <a:t> </a:t>
            </a:r>
          </a:p>
        </p:txBody>
      </p:sp>
      <p:sp>
        <p:nvSpPr>
          <p:cNvPr id="3" name="2 İçerik Yer Tutucusu"/>
          <p:cNvSpPr>
            <a:spLocks noGrp="1"/>
          </p:cNvSpPr>
          <p:nvPr>
            <p:ph idx="1"/>
          </p:nvPr>
        </p:nvSpPr>
        <p:spPr>
          <a:xfrm>
            <a:off x="1952596" y="857232"/>
            <a:ext cx="8501122" cy="5786478"/>
          </a:xfrm>
        </p:spPr>
        <p:txBody>
          <a:bodyPr>
            <a:noAutofit/>
          </a:bodyPr>
          <a:lstStyle/>
          <a:p>
            <a:r>
              <a:rPr lang="en-US" sz="2400" b="1" dirty="0">
                <a:latin typeface="Comic Sans MS" pitchFamily="66" charset="0"/>
              </a:rPr>
              <a:t>Refrigerators and freezers used for flammable liquid storage must be manufactured for that purpose. </a:t>
            </a:r>
            <a:r>
              <a:rPr lang="en-US" sz="2400" b="1" dirty="0">
                <a:solidFill>
                  <a:srgbClr val="7030A0"/>
                </a:solidFill>
                <a:latin typeface="Comic Sans MS" pitchFamily="66" charset="0"/>
              </a:rPr>
              <a:t>Modification of general-purpose (domestic) refrigerators/freezers for flammable liquid storage is NOT permitted</a:t>
            </a:r>
            <a:r>
              <a:rPr lang="en-US" sz="2400" b="1" dirty="0">
                <a:latin typeface="Comic Sans MS" pitchFamily="66" charset="0"/>
              </a:rPr>
              <a:t>. General purpose refrigerators/freezers must be labeled to prohibit storage of flammable materials (e.g., Caution: Do Not Store Volatile Materials in This Box). </a:t>
            </a:r>
          </a:p>
          <a:p>
            <a:r>
              <a:rPr lang="en-US" sz="2400" b="1" dirty="0">
                <a:latin typeface="Comic Sans MS" pitchFamily="66" charset="0"/>
              </a:rPr>
              <a:t>Laboratory refrigerators and freezers must not be used to store food or beverages intended for human consumption. Affix an appropriate label to the refrigerator/freezer door (e.g., Caution: For Chemical Storage Only, No Food</a:t>
            </a:r>
            <a:r>
              <a:rPr lang="tr-TR" sz="2400" b="1" dirty="0">
                <a:latin typeface="Comic Sans MS" pitchFamily="66" charset="0"/>
              </a:rPr>
              <a:t> </a:t>
            </a:r>
            <a:r>
              <a:rPr lang="tr-TR" sz="2400" b="1" dirty="0" err="1">
                <a:latin typeface="Comic Sans MS" pitchFamily="66" charset="0"/>
              </a:rPr>
              <a:t>or</a:t>
            </a:r>
            <a:r>
              <a:rPr lang="tr-TR" sz="2400" b="1" dirty="0">
                <a:latin typeface="Comic Sans MS" pitchFamily="66" charset="0"/>
              </a:rPr>
              <a:t> </a:t>
            </a:r>
            <a:r>
              <a:rPr lang="tr-TR" sz="2400" b="1" dirty="0" err="1">
                <a:latin typeface="Comic Sans MS" pitchFamily="66" charset="0"/>
              </a:rPr>
              <a:t>Drink</a:t>
            </a:r>
            <a:r>
              <a:rPr lang="tr-TR" sz="2400" b="1" dirty="0">
                <a:latin typeface="Comic Sans MS" pitchFamily="66" charset="0"/>
              </a:rPr>
              <a:t>). </a:t>
            </a:r>
            <a:r>
              <a:rPr lang="tr-TR" sz="2400" b="1" dirty="0" err="1">
                <a:solidFill>
                  <a:srgbClr val="7030A0"/>
                </a:solidFill>
                <a:latin typeface="Comic Sans MS" pitchFamily="66" charset="0"/>
              </a:rPr>
              <a:t>Never</a:t>
            </a:r>
            <a:r>
              <a:rPr lang="tr-TR" sz="2400" b="1" dirty="0">
                <a:solidFill>
                  <a:srgbClr val="7030A0"/>
                </a:solidFill>
                <a:latin typeface="Comic Sans MS" pitchFamily="66" charset="0"/>
              </a:rPr>
              <a:t> </a:t>
            </a:r>
            <a:r>
              <a:rPr lang="en-US" sz="2400" b="1" dirty="0">
                <a:solidFill>
                  <a:srgbClr val="7030A0"/>
                </a:solidFill>
                <a:latin typeface="Comic Sans MS" pitchFamily="66" charset="0"/>
              </a:rPr>
              <a:t>store </a:t>
            </a:r>
            <a:r>
              <a:rPr lang="en-US" sz="2400" b="1" dirty="0">
                <a:solidFill>
                  <a:srgbClr val="7030A0"/>
                </a:solidFill>
                <a:latin typeface="Comic Sans MS" pitchFamily="66" charset="0"/>
              </a:rPr>
              <a:t>flammable chemicals in a household refrigerator. </a:t>
            </a:r>
          </a:p>
        </p:txBody>
      </p:sp>
    </p:spTree>
    <p:extLst>
      <p:ext uri="{BB962C8B-B14F-4D97-AF65-F5344CB8AC3E}">
        <p14:creationId xmlns:p14="http://schemas.microsoft.com/office/powerpoint/2010/main" val="41375360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38282" y="142852"/>
            <a:ext cx="8715436" cy="6357982"/>
          </a:xfrm>
        </p:spPr>
        <p:txBody>
          <a:bodyPr>
            <a:normAutofit/>
          </a:bodyPr>
          <a:lstStyle/>
          <a:p>
            <a:r>
              <a:rPr lang="en-US" b="1" dirty="0">
                <a:latin typeface="Comic Sans MS" pitchFamily="66" charset="0"/>
              </a:rPr>
              <a:t>Using a </a:t>
            </a:r>
            <a:r>
              <a:rPr lang="en-US" b="1" dirty="0">
                <a:solidFill>
                  <a:srgbClr val="7030A0"/>
                </a:solidFill>
                <a:latin typeface="Comic Sans MS" pitchFamily="66" charset="0"/>
              </a:rPr>
              <a:t>household refrigerator </a:t>
            </a:r>
            <a:r>
              <a:rPr lang="en-US" b="1" dirty="0">
                <a:latin typeface="Comic Sans MS" pitchFamily="66" charset="0"/>
              </a:rPr>
              <a:t>to store laboratory chemicals </a:t>
            </a:r>
            <a:r>
              <a:rPr lang="en-US" b="1" dirty="0">
                <a:solidFill>
                  <a:srgbClr val="7030A0"/>
                </a:solidFill>
                <a:latin typeface="Comic Sans MS" pitchFamily="66" charset="0"/>
              </a:rPr>
              <a:t>is extremely hazardous</a:t>
            </a:r>
            <a:r>
              <a:rPr lang="en-US" b="1" dirty="0">
                <a:latin typeface="Comic Sans MS" pitchFamily="66" charset="0"/>
              </a:rPr>
              <a:t> for several reasons. Many flammables solvents are still volatile at refrigerator temperatures. Refrigerator temperatures are typically higher than the flashpoint of most flammable liquids. In addition, the storage compartment of a household refrigerator contains numerous ignition sources including thermostats, light switches, heater strips, and light bulbs. Furthermore, the compressor and electrical circuits, located at the bottom of the unit where chemical vapors are likely to accumulate, are not </a:t>
            </a:r>
            <a:r>
              <a:rPr lang="en-US" b="1" dirty="0" smtClean="0">
                <a:latin typeface="Comic Sans MS" pitchFamily="66" charset="0"/>
              </a:rPr>
              <a:t>sealed</a:t>
            </a:r>
            <a:r>
              <a:rPr lang="tr-TR" b="1" dirty="0" smtClean="0">
                <a:latin typeface="Comic Sans MS" pitchFamily="66" charset="0"/>
              </a:rPr>
              <a:t>.</a:t>
            </a:r>
            <a:endParaRPr lang="tr-TR" b="1" dirty="0">
              <a:latin typeface="Comic Sans MS" pitchFamily="66" charset="0"/>
            </a:endParaRPr>
          </a:p>
        </p:txBody>
      </p:sp>
    </p:spTree>
    <p:extLst>
      <p:ext uri="{BB962C8B-B14F-4D97-AF65-F5344CB8AC3E}">
        <p14:creationId xmlns:p14="http://schemas.microsoft.com/office/powerpoint/2010/main" val="3343927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666844" y="214290"/>
            <a:ext cx="8543956" cy="6357982"/>
          </a:xfrm>
        </p:spPr>
        <p:txBody>
          <a:bodyPr>
            <a:normAutofit/>
          </a:bodyPr>
          <a:lstStyle/>
          <a:p>
            <a:r>
              <a:rPr lang="en-US" b="1" dirty="0">
                <a:solidFill>
                  <a:srgbClr val="7030A0"/>
                </a:solidFill>
                <a:latin typeface="Comic Sans MS" pitchFamily="66" charset="0"/>
              </a:rPr>
              <a:t>Laboratory-safe </a:t>
            </a:r>
            <a:r>
              <a:rPr lang="en-US" b="1" dirty="0">
                <a:latin typeface="Comic Sans MS" pitchFamily="66" charset="0"/>
              </a:rPr>
              <a:t>and </a:t>
            </a:r>
            <a:r>
              <a:rPr lang="en-US" b="1" dirty="0">
                <a:solidFill>
                  <a:srgbClr val="7030A0"/>
                </a:solidFill>
                <a:latin typeface="Comic Sans MS" pitchFamily="66" charset="0"/>
              </a:rPr>
              <a:t>explosion-proof refrigerators</a:t>
            </a:r>
            <a:r>
              <a:rPr lang="en-US" b="1" dirty="0">
                <a:latin typeface="Comic Sans MS" pitchFamily="66" charset="0"/>
              </a:rPr>
              <a:t> typically provide adequate protection for chemical storage in the laboratory. Laboratory-safe refrigerators, for example, are specifically designed for use with flammables since </a:t>
            </a:r>
            <a:r>
              <a:rPr lang="en-US" b="1" dirty="0">
                <a:solidFill>
                  <a:srgbClr val="FF0000"/>
                </a:solidFill>
                <a:latin typeface="Comic Sans MS" pitchFamily="66" charset="0"/>
              </a:rPr>
              <a:t>the sparking components are located on the exterior of the refrigerator</a:t>
            </a:r>
            <a:r>
              <a:rPr lang="en-US" b="1" dirty="0">
                <a:latin typeface="Comic Sans MS" pitchFamily="66" charset="0"/>
              </a:rPr>
              <a:t>. Explosion-proof refrigerators are required in areas that may contain high levels of flammable vapors (e.g., chemical storage rooms with large quantities of flammables). </a:t>
            </a:r>
            <a:endParaRPr lang="tr-TR" b="1" dirty="0">
              <a:latin typeface="Comic Sans MS" pitchFamily="66" charset="0"/>
            </a:endParaRPr>
          </a:p>
        </p:txBody>
      </p:sp>
    </p:spTree>
    <p:extLst>
      <p:ext uri="{BB962C8B-B14F-4D97-AF65-F5344CB8AC3E}">
        <p14:creationId xmlns:p14="http://schemas.microsoft.com/office/powerpoint/2010/main" val="9343590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024034" y="142852"/>
            <a:ext cx="8229600" cy="928694"/>
          </a:xfrm>
        </p:spPr>
        <p:txBody>
          <a:bodyPr>
            <a:normAutofit fontScale="90000"/>
          </a:bodyPr>
          <a:lstStyle/>
          <a:p>
            <a:pPr algn="ctr"/>
            <a:r>
              <a:rPr lang="tr-TR" sz="5400" dirty="0" err="1">
                <a:solidFill>
                  <a:srgbClr val="FF0000"/>
                </a:solidFill>
                <a:latin typeface="Comic Sans MS" pitchFamily="66" charset="0"/>
              </a:rPr>
              <a:t>Storage</a:t>
            </a:r>
            <a:r>
              <a:rPr lang="tr-TR" sz="5400" dirty="0">
                <a:solidFill>
                  <a:srgbClr val="FF0000"/>
                </a:solidFill>
                <a:latin typeface="Comic Sans MS" pitchFamily="66" charset="0"/>
              </a:rPr>
              <a:t> </a:t>
            </a:r>
            <a:r>
              <a:rPr lang="tr-TR" sz="5400" dirty="0" err="1">
                <a:solidFill>
                  <a:srgbClr val="FF0000"/>
                </a:solidFill>
                <a:latin typeface="Comic Sans MS" pitchFamily="66" charset="0"/>
              </a:rPr>
              <a:t>and</a:t>
            </a:r>
            <a:r>
              <a:rPr lang="tr-TR" sz="5400" dirty="0">
                <a:solidFill>
                  <a:srgbClr val="FF0000"/>
                </a:solidFill>
                <a:latin typeface="Comic Sans MS" pitchFamily="66" charset="0"/>
              </a:rPr>
              <a:t> </a:t>
            </a:r>
            <a:r>
              <a:rPr lang="tr-TR" sz="5400" dirty="0" err="1">
                <a:solidFill>
                  <a:srgbClr val="FF0000"/>
                </a:solidFill>
                <a:latin typeface="Comic Sans MS" pitchFamily="66" charset="0"/>
              </a:rPr>
              <a:t>transportation</a:t>
            </a:r>
            <a:endParaRPr lang="tr-TR" dirty="0">
              <a:solidFill>
                <a:srgbClr val="FF0000"/>
              </a:solidFill>
              <a:latin typeface="Comic Sans MS" pitchFamily="66" charset="0"/>
            </a:endParaRPr>
          </a:p>
        </p:txBody>
      </p:sp>
      <p:sp>
        <p:nvSpPr>
          <p:cNvPr id="3" name="2 İçerik Yer Tutucusu"/>
          <p:cNvSpPr>
            <a:spLocks noGrp="1"/>
          </p:cNvSpPr>
          <p:nvPr>
            <p:ph idx="1"/>
          </p:nvPr>
        </p:nvSpPr>
        <p:spPr>
          <a:xfrm>
            <a:off x="1952596" y="1071546"/>
            <a:ext cx="8229600" cy="5110178"/>
          </a:xfrm>
        </p:spPr>
        <p:txBody>
          <a:bodyPr>
            <a:noAutofit/>
          </a:bodyPr>
          <a:lstStyle/>
          <a:p>
            <a:pPr>
              <a:lnSpc>
                <a:spcPct val="120000"/>
              </a:lnSpc>
              <a:buFont typeface="Wingdings" pitchFamily="2" charset="2"/>
              <a:buChar char="Ø"/>
            </a:pPr>
            <a:r>
              <a:rPr lang="en-US" sz="2400" b="1" dirty="0">
                <a:latin typeface="Comic Sans MS" pitchFamily="66" charset="0"/>
              </a:rPr>
              <a:t>Chemical substances must be stored in their</a:t>
            </a:r>
            <a:endParaRPr lang="tr-TR" sz="2400" b="1" dirty="0">
              <a:latin typeface="Comic Sans MS" pitchFamily="66" charset="0"/>
            </a:endParaRPr>
          </a:p>
          <a:p>
            <a:pPr>
              <a:lnSpc>
                <a:spcPct val="120000"/>
              </a:lnSpc>
              <a:buNone/>
            </a:pPr>
            <a:r>
              <a:rPr lang="tr-TR" sz="2400" b="1" dirty="0">
                <a:latin typeface="Comic Sans MS" pitchFamily="66" charset="0"/>
              </a:rPr>
              <a:t>   </a:t>
            </a:r>
            <a:r>
              <a:rPr lang="en-US" sz="2400" b="1" dirty="0">
                <a:latin typeface="Comic Sans MS" pitchFamily="66" charset="0"/>
              </a:rPr>
              <a:t>original packaging and labeled.</a:t>
            </a:r>
            <a:endParaRPr lang="tr-TR" sz="2400" b="1" dirty="0">
              <a:latin typeface="Comic Sans MS" pitchFamily="66" charset="0"/>
            </a:endParaRPr>
          </a:p>
          <a:p>
            <a:pPr>
              <a:lnSpc>
                <a:spcPct val="120000"/>
              </a:lnSpc>
              <a:buFont typeface="Wingdings" pitchFamily="2" charset="2"/>
              <a:buChar char="Ø"/>
            </a:pPr>
            <a:r>
              <a:rPr lang="en-US" sz="2400" b="1" dirty="0">
                <a:latin typeface="Comic Sans MS" pitchFamily="66" charset="0"/>
              </a:rPr>
              <a:t>The chemical substances in the bottles that are</a:t>
            </a:r>
            <a:endParaRPr lang="tr-TR" sz="2400" b="1" dirty="0">
              <a:latin typeface="Comic Sans MS" pitchFamily="66" charset="0"/>
            </a:endParaRPr>
          </a:p>
          <a:p>
            <a:pPr>
              <a:lnSpc>
                <a:spcPct val="120000"/>
              </a:lnSpc>
              <a:buNone/>
            </a:pPr>
            <a:r>
              <a:rPr lang="tr-TR" sz="2400" b="1" dirty="0">
                <a:latin typeface="Comic Sans MS" pitchFamily="66" charset="0"/>
              </a:rPr>
              <a:t>   </a:t>
            </a:r>
            <a:r>
              <a:rPr lang="en-US" sz="2400" b="1" dirty="0">
                <a:latin typeface="Comic Sans MS" pitchFamily="66" charset="0"/>
              </a:rPr>
              <a:t>kept in the laboratory should be kept with their </a:t>
            </a:r>
            <a:r>
              <a:rPr lang="tr-TR" sz="2400" b="1" dirty="0">
                <a:latin typeface="Comic Sans MS" pitchFamily="66" charset="0"/>
              </a:rPr>
              <a:t>    l</a:t>
            </a:r>
            <a:r>
              <a:rPr lang="en-US" sz="2400" b="1" dirty="0" err="1">
                <a:latin typeface="Comic Sans MS" pitchFamily="66" charset="0"/>
              </a:rPr>
              <a:t>abels</a:t>
            </a:r>
            <a:r>
              <a:rPr lang="en-US" sz="2400" b="1" dirty="0">
                <a:latin typeface="Comic Sans MS" pitchFamily="66" charset="0"/>
              </a:rPr>
              <a:t>.</a:t>
            </a:r>
            <a:endParaRPr lang="tr-TR" sz="2400" b="1" dirty="0">
              <a:latin typeface="Comic Sans MS" pitchFamily="66" charset="0"/>
            </a:endParaRPr>
          </a:p>
          <a:p>
            <a:pPr>
              <a:lnSpc>
                <a:spcPct val="120000"/>
              </a:lnSpc>
              <a:buFont typeface="Wingdings" pitchFamily="2" charset="2"/>
              <a:buChar char="Ø"/>
            </a:pPr>
            <a:r>
              <a:rPr lang="en-US" sz="2400" b="1" dirty="0">
                <a:latin typeface="Comic Sans MS" pitchFamily="66" charset="0"/>
              </a:rPr>
              <a:t>Every container to be transported with chemical</a:t>
            </a:r>
            <a:endParaRPr lang="tr-TR" sz="2400" b="1" dirty="0">
              <a:latin typeface="Comic Sans MS" pitchFamily="66" charset="0"/>
            </a:endParaRPr>
          </a:p>
          <a:p>
            <a:pPr>
              <a:lnSpc>
                <a:spcPct val="120000"/>
              </a:lnSpc>
              <a:buNone/>
            </a:pPr>
            <a:r>
              <a:rPr lang="tr-TR" sz="2400" b="1" dirty="0">
                <a:latin typeface="Comic Sans MS" pitchFamily="66" charset="0"/>
              </a:rPr>
              <a:t>   </a:t>
            </a:r>
            <a:r>
              <a:rPr lang="en-US" sz="2400" b="1" dirty="0">
                <a:latin typeface="Comic Sans MS" pitchFamily="66" charset="0"/>
              </a:rPr>
              <a:t>material must be made from the appropriate</a:t>
            </a:r>
            <a:endParaRPr lang="tr-TR" sz="2400" b="1" dirty="0">
              <a:latin typeface="Comic Sans MS" pitchFamily="66" charset="0"/>
            </a:endParaRPr>
          </a:p>
          <a:p>
            <a:pPr>
              <a:lnSpc>
                <a:spcPct val="120000"/>
              </a:lnSpc>
              <a:buNone/>
            </a:pPr>
            <a:r>
              <a:rPr lang="tr-TR" sz="2400" b="1" dirty="0">
                <a:latin typeface="Comic Sans MS" pitchFamily="66" charset="0"/>
              </a:rPr>
              <a:t>   </a:t>
            </a:r>
            <a:r>
              <a:rPr lang="en-US" sz="2400" b="1" dirty="0">
                <a:latin typeface="Comic Sans MS" pitchFamily="66" charset="0"/>
              </a:rPr>
              <a:t>material.</a:t>
            </a:r>
            <a:endParaRPr lang="tr-TR" sz="2400" b="1" dirty="0">
              <a:latin typeface="Comic Sans MS" pitchFamily="66" charset="0"/>
            </a:endParaRPr>
          </a:p>
          <a:p>
            <a:pPr>
              <a:lnSpc>
                <a:spcPct val="120000"/>
              </a:lnSpc>
              <a:buFont typeface="Wingdings" pitchFamily="2" charset="2"/>
              <a:buChar char="Ø"/>
            </a:pPr>
            <a:r>
              <a:rPr lang="tr-TR" sz="2400" b="1" dirty="0" err="1">
                <a:latin typeface="Comic Sans MS" pitchFamily="66" charset="0"/>
              </a:rPr>
              <a:t>In</a:t>
            </a:r>
            <a:r>
              <a:rPr lang="tr-TR" sz="2400" b="1" dirty="0">
                <a:latin typeface="Comic Sans MS" pitchFamily="66" charset="0"/>
              </a:rPr>
              <a:t> </a:t>
            </a:r>
            <a:r>
              <a:rPr lang="tr-TR" sz="2400" b="1" dirty="0" err="1">
                <a:latin typeface="Comic Sans MS" pitchFamily="66" charset="0"/>
              </a:rPr>
              <a:t>the</a:t>
            </a:r>
            <a:r>
              <a:rPr lang="en-US" sz="2400" b="1" dirty="0">
                <a:latin typeface="Comic Sans MS" pitchFamily="66" charset="0"/>
              </a:rPr>
              <a:t> laboratory should </a:t>
            </a:r>
            <a:r>
              <a:rPr lang="tr-TR" sz="2400" b="1" dirty="0">
                <a:latin typeface="Comic Sans MS" pitchFamily="66" charset="0"/>
              </a:rPr>
              <a:t>be </a:t>
            </a:r>
            <a:r>
              <a:rPr lang="en-US" sz="2400" b="1" dirty="0" err="1">
                <a:latin typeface="Comic Sans MS" pitchFamily="66" charset="0"/>
              </a:rPr>
              <a:t>ke</a:t>
            </a:r>
            <a:r>
              <a:rPr lang="tr-TR" sz="2400" b="1" dirty="0" err="1">
                <a:latin typeface="Comic Sans MS" pitchFamily="66" charset="0"/>
              </a:rPr>
              <a:t>pt</a:t>
            </a:r>
            <a:r>
              <a:rPr lang="en-US" sz="2400" b="1" dirty="0">
                <a:latin typeface="Comic Sans MS" pitchFamily="66" charset="0"/>
              </a:rPr>
              <a:t> the amount of</a:t>
            </a:r>
            <a:endParaRPr lang="tr-TR" sz="2400" b="1" dirty="0">
              <a:latin typeface="Comic Sans MS" pitchFamily="66" charset="0"/>
            </a:endParaRPr>
          </a:p>
          <a:p>
            <a:pPr>
              <a:lnSpc>
                <a:spcPct val="120000"/>
              </a:lnSpc>
              <a:buNone/>
            </a:pPr>
            <a:r>
              <a:rPr lang="tr-TR" sz="2400" b="1" dirty="0">
                <a:latin typeface="Comic Sans MS" pitchFamily="66" charset="0"/>
              </a:rPr>
              <a:t>   </a:t>
            </a:r>
            <a:r>
              <a:rPr lang="en-US" sz="2400" b="1" dirty="0">
                <a:latin typeface="Comic Sans MS" pitchFamily="66" charset="0"/>
              </a:rPr>
              <a:t>substance required for the experiment and</a:t>
            </a:r>
            <a:r>
              <a:rPr lang="tr-TR" sz="2400" b="1" dirty="0">
                <a:latin typeface="Comic Sans MS" pitchFamily="66" charset="0"/>
              </a:rPr>
              <a:t> s</a:t>
            </a:r>
            <a:r>
              <a:rPr lang="en-US" sz="2400" b="1" dirty="0">
                <a:latin typeface="Comic Sans MS" pitchFamily="66" charset="0"/>
              </a:rPr>
              <a:t>tore</a:t>
            </a:r>
            <a:r>
              <a:rPr lang="tr-TR" sz="2400" b="1" dirty="0">
                <a:latin typeface="Comic Sans MS" pitchFamily="66" charset="0"/>
              </a:rPr>
              <a:t> </a:t>
            </a:r>
            <a:r>
              <a:rPr lang="en-US" sz="2400" b="1" dirty="0">
                <a:latin typeface="Comic Sans MS" pitchFamily="66" charset="0"/>
              </a:rPr>
              <a:t>the excess substance </a:t>
            </a:r>
            <a:r>
              <a:rPr lang="tr-TR" sz="2400" b="1" dirty="0">
                <a:latin typeface="Comic Sans MS" pitchFamily="66" charset="0"/>
              </a:rPr>
              <a:t>in </a:t>
            </a:r>
            <a:r>
              <a:rPr lang="tr-TR" sz="2400" b="1" dirty="0" err="1">
                <a:latin typeface="Comic Sans MS" pitchFamily="66" charset="0"/>
              </a:rPr>
              <a:t>special</a:t>
            </a:r>
            <a:r>
              <a:rPr lang="tr-TR" sz="2400" b="1" dirty="0">
                <a:latin typeface="Comic Sans MS" pitchFamily="66" charset="0"/>
              </a:rPr>
              <a:t> </a:t>
            </a:r>
            <a:r>
              <a:rPr lang="en-US" sz="2400" b="1" dirty="0">
                <a:latin typeface="Comic Sans MS" pitchFamily="66" charset="0"/>
              </a:rPr>
              <a:t>storage</a:t>
            </a:r>
            <a:r>
              <a:rPr lang="tr-TR" sz="2400" b="1" dirty="0">
                <a:latin typeface="Comic Sans MS" pitchFamily="66" charset="0"/>
              </a:rPr>
              <a:t> </a:t>
            </a:r>
            <a:r>
              <a:rPr lang="tr-TR" sz="2400" b="1" dirty="0" err="1">
                <a:latin typeface="Comic Sans MS" pitchFamily="66" charset="0"/>
              </a:rPr>
              <a:t>room</a:t>
            </a:r>
            <a:r>
              <a:rPr lang="en-US" sz="2400" b="1" dirty="0">
                <a:latin typeface="Comic Sans MS" pitchFamily="66" charset="0"/>
              </a:rPr>
              <a:t>.</a:t>
            </a:r>
            <a:endParaRPr lang="tr-TR" sz="2400" b="1" dirty="0">
              <a:latin typeface="Comic Sans MS" pitchFamily="66" charset="0"/>
            </a:endParaRPr>
          </a:p>
        </p:txBody>
      </p:sp>
    </p:spTree>
    <p:extLst>
      <p:ext uri="{BB962C8B-B14F-4D97-AF65-F5344CB8AC3E}">
        <p14:creationId xmlns:p14="http://schemas.microsoft.com/office/powerpoint/2010/main" val="18433829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38282" y="142852"/>
            <a:ext cx="8786874" cy="1143000"/>
          </a:xfrm>
        </p:spPr>
        <p:txBody>
          <a:bodyPr>
            <a:noAutofit/>
          </a:bodyPr>
          <a:lstStyle/>
          <a:p>
            <a:pPr algn="ctr"/>
            <a:r>
              <a:rPr lang="tr-TR" sz="2800" b="1" dirty="0" err="1">
                <a:solidFill>
                  <a:srgbClr val="FF0000"/>
                </a:solidFill>
                <a:latin typeface="Comic Sans MS" pitchFamily="66" charset="0"/>
              </a:rPr>
              <a:t>Protection</a:t>
            </a:r>
            <a:r>
              <a:rPr lang="en-US" sz="2800" b="1" dirty="0">
                <a:solidFill>
                  <a:srgbClr val="FF0000"/>
                </a:solidFill>
                <a:latin typeface="Comic Sans MS" pitchFamily="66" charset="0"/>
              </a:rPr>
              <a:t> rules required when working with chemicals and hazardous materials</a:t>
            </a:r>
            <a:endParaRPr lang="tr-TR" sz="2800" b="1" dirty="0">
              <a:solidFill>
                <a:srgbClr val="FF0000"/>
              </a:solidFill>
            </a:endParaRPr>
          </a:p>
        </p:txBody>
      </p:sp>
      <p:sp>
        <p:nvSpPr>
          <p:cNvPr id="3" name="2 İçerik Yer Tutucusu"/>
          <p:cNvSpPr>
            <a:spLocks noGrp="1"/>
          </p:cNvSpPr>
          <p:nvPr>
            <p:ph idx="1"/>
          </p:nvPr>
        </p:nvSpPr>
        <p:spPr>
          <a:xfrm>
            <a:off x="1952596" y="1428736"/>
            <a:ext cx="8229600" cy="5214974"/>
          </a:xfrm>
        </p:spPr>
        <p:txBody>
          <a:bodyPr>
            <a:normAutofit fontScale="92500" lnSpcReduction="20000"/>
          </a:bodyPr>
          <a:lstStyle/>
          <a:p>
            <a:pPr>
              <a:buFont typeface="Wingdings" pitchFamily="2" charset="2"/>
              <a:buChar char="Ø"/>
            </a:pPr>
            <a:r>
              <a:rPr lang="en-US" b="1" dirty="0" smtClean="0"/>
              <a:t>Maximum workplace (working environment) </a:t>
            </a:r>
            <a:endParaRPr lang="tr-TR" b="1" dirty="0" smtClean="0"/>
          </a:p>
          <a:p>
            <a:pPr>
              <a:buFont typeface="Wingdings" pitchFamily="2" charset="2"/>
              <a:buChar char="Ø"/>
            </a:pPr>
            <a:r>
              <a:rPr lang="en-US" b="1" dirty="0" smtClean="0"/>
              <a:t>concentration or control of technical standard </a:t>
            </a:r>
            <a:endParaRPr lang="tr-TR" b="1" dirty="0" smtClean="0"/>
          </a:p>
          <a:p>
            <a:pPr>
              <a:buNone/>
            </a:pPr>
            <a:r>
              <a:rPr lang="tr-TR" b="1" dirty="0" smtClean="0"/>
              <a:t>    c</a:t>
            </a:r>
            <a:r>
              <a:rPr lang="en-US" b="1" dirty="0" err="1" smtClean="0"/>
              <a:t>oncentration</a:t>
            </a:r>
            <a:endParaRPr lang="tr-TR" b="1" dirty="0" smtClean="0"/>
          </a:p>
          <a:p>
            <a:pPr>
              <a:buFont typeface="Wingdings" pitchFamily="2" charset="2"/>
              <a:buChar char="Ø"/>
            </a:pPr>
            <a:r>
              <a:rPr lang="en-US" b="1" dirty="0" smtClean="0"/>
              <a:t>Mandatory written or oral information to be given</a:t>
            </a:r>
            <a:endParaRPr lang="tr-TR" b="1" dirty="0" smtClean="0"/>
          </a:p>
          <a:p>
            <a:pPr>
              <a:buFont typeface="Wingdings" pitchFamily="2" charset="2"/>
              <a:buChar char="Ø"/>
            </a:pPr>
            <a:r>
              <a:rPr lang="en-US" b="1" dirty="0" smtClean="0"/>
              <a:t>to employees </a:t>
            </a:r>
            <a:r>
              <a:rPr lang="en-US" b="1" dirty="0" err="1" smtClean="0"/>
              <a:t>wh</a:t>
            </a:r>
            <a:r>
              <a:rPr lang="tr-TR" b="1" dirty="0" err="1" smtClean="0"/>
              <a:t>ich</a:t>
            </a:r>
            <a:r>
              <a:rPr lang="tr-TR" b="1" dirty="0" smtClean="0"/>
              <a:t> a</a:t>
            </a:r>
            <a:r>
              <a:rPr lang="en-US" b="1" dirty="0" smtClean="0"/>
              <a:t>re dangerous</a:t>
            </a:r>
            <a:endParaRPr lang="tr-TR" b="1" dirty="0" smtClean="0"/>
          </a:p>
          <a:p>
            <a:pPr>
              <a:buFont typeface="Wingdings" pitchFamily="2" charset="2"/>
              <a:buChar char="Ø"/>
            </a:pPr>
            <a:r>
              <a:rPr lang="en-US" b="1" dirty="0" smtClean="0"/>
              <a:t>Names of bottles, hazard symbols and names of</a:t>
            </a:r>
            <a:endParaRPr lang="tr-TR" b="1" dirty="0" smtClean="0"/>
          </a:p>
          <a:p>
            <a:pPr>
              <a:buFont typeface="Wingdings" pitchFamily="2" charset="2"/>
              <a:buChar char="Ø"/>
            </a:pPr>
            <a:r>
              <a:rPr lang="en-US" b="1" dirty="0" smtClean="0"/>
              <a:t>users kept in the laboratory</a:t>
            </a:r>
            <a:endParaRPr lang="tr-TR" b="1" dirty="0" smtClean="0"/>
          </a:p>
          <a:p>
            <a:pPr>
              <a:buFont typeface="Wingdings" pitchFamily="2" charset="2"/>
              <a:buChar char="Ø"/>
            </a:pPr>
            <a:r>
              <a:rPr lang="en-US" b="1" dirty="0" smtClean="0"/>
              <a:t>Storing toxic and very toxic materials</a:t>
            </a:r>
            <a:endParaRPr lang="tr-TR" b="1" dirty="0" smtClean="0"/>
          </a:p>
          <a:p>
            <a:pPr>
              <a:buFont typeface="Wingdings" pitchFamily="2" charset="2"/>
              <a:buChar char="Ø"/>
            </a:pPr>
            <a:r>
              <a:rPr lang="en-US" b="1" dirty="0" smtClean="0"/>
              <a:t>Protecting children, pregnant or lactating mothers</a:t>
            </a:r>
            <a:endParaRPr lang="tr-TR" b="1" dirty="0" smtClean="0"/>
          </a:p>
          <a:p>
            <a:pPr>
              <a:buFont typeface="Wingdings" pitchFamily="2" charset="2"/>
              <a:buChar char="Ø"/>
            </a:pPr>
            <a:r>
              <a:rPr lang="en-US" b="1" dirty="0" smtClean="0"/>
              <a:t>from chemical substances</a:t>
            </a:r>
            <a:endParaRPr lang="tr-TR" b="1" dirty="0" smtClean="0"/>
          </a:p>
          <a:p>
            <a:pPr>
              <a:buFont typeface="Wingdings" pitchFamily="2" charset="2"/>
              <a:buChar char="Ø"/>
            </a:pPr>
            <a:r>
              <a:rPr lang="en-US" b="1" dirty="0" smtClean="0"/>
              <a:t>Warnings for employees and staff</a:t>
            </a:r>
            <a:endParaRPr lang="tr-TR" b="1" dirty="0" smtClean="0"/>
          </a:p>
          <a:p>
            <a:pPr>
              <a:buFont typeface="Wingdings" pitchFamily="2" charset="2"/>
              <a:buChar char="Ø"/>
            </a:pPr>
            <a:r>
              <a:rPr lang="en-US" b="1" dirty="0" smtClean="0"/>
              <a:t>Special rules for dangerous chemical substances</a:t>
            </a:r>
            <a:endParaRPr lang="tr-TR" b="1" dirty="0"/>
          </a:p>
        </p:txBody>
      </p:sp>
    </p:spTree>
    <p:extLst>
      <p:ext uri="{BB962C8B-B14F-4D97-AF65-F5344CB8AC3E}">
        <p14:creationId xmlns:p14="http://schemas.microsoft.com/office/powerpoint/2010/main" val="38372954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1666844" y="714356"/>
            <a:ext cx="8786874" cy="5262979"/>
          </a:xfrm>
          <a:prstGeom prst="rect">
            <a:avLst/>
          </a:prstGeom>
        </p:spPr>
        <p:txBody>
          <a:bodyPr wrap="square">
            <a:spAutoFit/>
          </a:bodyPr>
          <a:lstStyle/>
          <a:p>
            <a:pPr>
              <a:lnSpc>
                <a:spcPct val="150000"/>
              </a:lnSpc>
              <a:buFont typeface="Wingdings" pitchFamily="2" charset="2"/>
              <a:buChar char="Ø"/>
            </a:pPr>
            <a:r>
              <a:rPr lang="en-US" sz="2800" b="1" dirty="0">
                <a:latin typeface="Comic Sans MS" pitchFamily="66" charset="0"/>
              </a:rPr>
              <a:t>Chemical materials emitting toxic, irritating or flammable gases or particulates should be stored in the </a:t>
            </a:r>
            <a:r>
              <a:rPr lang="tr-TR" sz="2800" b="1" dirty="0" err="1">
                <a:latin typeface="Comic Sans MS" pitchFamily="66" charset="0"/>
              </a:rPr>
              <a:t>fume</a:t>
            </a:r>
            <a:r>
              <a:rPr lang="tr-TR" sz="2800" b="1" dirty="0">
                <a:latin typeface="Comic Sans MS" pitchFamily="66" charset="0"/>
              </a:rPr>
              <a:t> </a:t>
            </a:r>
            <a:r>
              <a:rPr lang="tr-TR" sz="2800" b="1" dirty="0" err="1">
                <a:latin typeface="Comic Sans MS" pitchFamily="66" charset="0"/>
              </a:rPr>
              <a:t>hood</a:t>
            </a:r>
            <a:r>
              <a:rPr lang="en-US" sz="2800" b="1" dirty="0">
                <a:latin typeface="Comic Sans MS" pitchFamily="66" charset="0"/>
              </a:rPr>
              <a:t> in small quantities. </a:t>
            </a:r>
            <a:endParaRPr lang="tr-TR" sz="2800" b="1" dirty="0">
              <a:latin typeface="Comic Sans MS" pitchFamily="66" charset="0"/>
            </a:endParaRPr>
          </a:p>
          <a:p>
            <a:pPr>
              <a:lnSpc>
                <a:spcPct val="150000"/>
              </a:lnSpc>
              <a:buFont typeface="Wingdings" pitchFamily="2" charset="2"/>
              <a:buChar char="Ø"/>
            </a:pPr>
            <a:r>
              <a:rPr lang="en-US" sz="2800" b="1" dirty="0">
                <a:latin typeface="Comic Sans MS" pitchFamily="66" charset="0"/>
              </a:rPr>
              <a:t>These materials should not be carried in elevators with people.</a:t>
            </a:r>
            <a:br>
              <a:rPr lang="en-US" sz="2800" b="1" dirty="0">
                <a:latin typeface="Comic Sans MS" pitchFamily="66" charset="0"/>
              </a:rPr>
            </a:br>
            <a:r>
              <a:rPr lang="en-US" sz="2800" b="1" dirty="0">
                <a:latin typeface="Comic Sans MS" pitchFamily="66" charset="0"/>
              </a:rPr>
              <a:t>There is a risk of breakage during transport of chemical substances in the glass container.</a:t>
            </a:r>
            <a:endParaRPr lang="tr-TR" sz="2800" b="1" dirty="0">
              <a:latin typeface="Comic Sans MS" pitchFamily="66" charset="0"/>
            </a:endParaRPr>
          </a:p>
          <a:p>
            <a:pPr>
              <a:lnSpc>
                <a:spcPct val="150000"/>
              </a:lnSpc>
              <a:buFont typeface="Wingdings" pitchFamily="2" charset="2"/>
              <a:buChar char="Ø"/>
            </a:pPr>
            <a:r>
              <a:rPr lang="en-US" sz="2800" b="1" dirty="0">
                <a:latin typeface="Comic Sans MS" pitchFamily="66" charset="0"/>
              </a:rPr>
              <a:t>Glass bottles should not be held by the throat.</a:t>
            </a:r>
            <a:endParaRPr lang="tr-TR" sz="2800" b="1" dirty="0">
              <a:latin typeface="Comic Sans MS" pitchFamily="66" charset="0"/>
            </a:endParaRPr>
          </a:p>
        </p:txBody>
      </p:sp>
    </p:spTree>
    <p:extLst>
      <p:ext uri="{BB962C8B-B14F-4D97-AF65-F5344CB8AC3E}">
        <p14:creationId xmlns:p14="http://schemas.microsoft.com/office/powerpoint/2010/main" val="137185450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467</Words>
  <Application>Microsoft Office PowerPoint</Application>
  <PresentationFormat>Geniş ekran</PresentationFormat>
  <Paragraphs>40</Paragraphs>
  <Slides>8</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8</vt:i4>
      </vt:variant>
    </vt:vector>
  </HeadingPairs>
  <TitlesOfParts>
    <vt:vector size="15" baseType="lpstr">
      <vt:lpstr>Arial</vt:lpstr>
      <vt:lpstr>Calibri</vt:lpstr>
      <vt:lpstr>Calibri Light</vt:lpstr>
      <vt:lpstr>Comic Sans MS</vt:lpstr>
      <vt:lpstr>Times New Roman</vt:lpstr>
      <vt:lpstr>Wingdings</vt:lpstr>
      <vt:lpstr>Office Teması</vt:lpstr>
      <vt:lpstr>PowerPoint Sunusu</vt:lpstr>
      <vt:lpstr>PowerPoint Sunusu</vt:lpstr>
      <vt:lpstr>Laboratory Refrigerators/Freezers </vt:lpstr>
      <vt:lpstr>PowerPoint Sunusu</vt:lpstr>
      <vt:lpstr>PowerPoint Sunusu</vt:lpstr>
      <vt:lpstr>Storage and transportation</vt:lpstr>
      <vt:lpstr>Protection rules required when working with chemicals and hazardous materials</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KİMYA_MCANEL</dc:creator>
  <cp:lastModifiedBy>KİMYA_MCANEL</cp:lastModifiedBy>
  <cp:revision>2</cp:revision>
  <dcterms:created xsi:type="dcterms:W3CDTF">2017-11-23T07:29:39Z</dcterms:created>
  <dcterms:modified xsi:type="dcterms:W3CDTF">2017-11-23T07:32:33Z</dcterms:modified>
</cp:coreProperties>
</file>