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63" r:id="rId4"/>
    <p:sldId id="259" r:id="rId5"/>
    <p:sldId id="260" r:id="rId6"/>
    <p:sldId id="264" r:id="rId7"/>
    <p:sldId id="265" r:id="rId8"/>
    <p:sldId id="261" r:id="rId9"/>
    <p:sldId id="266" r:id="rId10"/>
    <p:sldId id="262" r:id="rId11"/>
    <p:sldId id="267"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9944B2-65BC-4ECB-8C1C-8049A94C57E1}" type="datetimeFigureOut">
              <a:rPr lang="tr-TR" smtClean="0"/>
              <a:t>4.1.2018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2D749AA5-6FFE-42E1-A675-8A613BE5CF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89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59944B2-65BC-4ECB-8C1C-8049A94C57E1}"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D749AA5-6FFE-42E1-A675-8A613BE5CFED}" type="slidenum">
              <a:rPr lang="tr-TR" smtClean="0"/>
              <a:t>‹#›</a:t>
            </a:fld>
            <a:endParaRPr lang="tr-TR"/>
          </a:p>
        </p:txBody>
      </p:sp>
    </p:spTree>
    <p:extLst>
      <p:ext uri="{BB962C8B-B14F-4D97-AF65-F5344CB8AC3E}">
        <p14:creationId xmlns:p14="http://schemas.microsoft.com/office/powerpoint/2010/main" val="254804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59944B2-65BC-4ECB-8C1C-8049A94C57E1}"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749AA5-6FFE-42E1-A675-8A613BE5CF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21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59944B2-65BC-4ECB-8C1C-8049A94C57E1}"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749AA5-6FFE-42E1-A675-8A613BE5CF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39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59944B2-65BC-4ECB-8C1C-8049A94C57E1}"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749AA5-6FFE-42E1-A675-8A613BE5CFED}" type="slidenum">
              <a:rPr lang="tr-TR" smtClean="0"/>
              <a:t>‹#›</a:t>
            </a:fld>
            <a:endParaRPr lang="tr-TR"/>
          </a:p>
        </p:txBody>
      </p:sp>
    </p:spTree>
    <p:extLst>
      <p:ext uri="{BB962C8B-B14F-4D97-AF65-F5344CB8AC3E}">
        <p14:creationId xmlns:p14="http://schemas.microsoft.com/office/powerpoint/2010/main" val="318012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59944B2-65BC-4ECB-8C1C-8049A94C57E1}"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749AA5-6FFE-42E1-A675-8A613BE5CF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68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59944B2-65BC-4ECB-8C1C-8049A94C57E1}"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749AA5-6FFE-42E1-A675-8A613BE5CF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176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9944B2-65BC-4ECB-8C1C-8049A94C57E1}"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749AA5-6FFE-42E1-A675-8A613BE5CF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031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9944B2-65BC-4ECB-8C1C-8049A94C57E1}"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749AA5-6FFE-42E1-A675-8A613BE5CF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95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9944B2-65BC-4ECB-8C1C-8049A94C57E1}"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749AA5-6FFE-42E1-A675-8A613BE5CFED}" type="slidenum">
              <a:rPr lang="tr-TR" smtClean="0"/>
              <a:t>‹#›</a:t>
            </a:fld>
            <a:endParaRPr lang="tr-TR"/>
          </a:p>
        </p:txBody>
      </p:sp>
    </p:spTree>
    <p:extLst>
      <p:ext uri="{BB962C8B-B14F-4D97-AF65-F5344CB8AC3E}">
        <p14:creationId xmlns:p14="http://schemas.microsoft.com/office/powerpoint/2010/main" val="106328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59944B2-65BC-4ECB-8C1C-8049A94C57E1}"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D749AA5-6FFE-42E1-A675-8A613BE5CF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67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59944B2-65BC-4ECB-8C1C-8049A94C57E1}"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D749AA5-6FFE-42E1-A675-8A613BE5CFED}" type="slidenum">
              <a:rPr lang="tr-TR" smtClean="0"/>
              <a:t>‹#›</a:t>
            </a:fld>
            <a:endParaRPr lang="tr-TR"/>
          </a:p>
        </p:txBody>
      </p:sp>
    </p:spTree>
    <p:extLst>
      <p:ext uri="{BB962C8B-B14F-4D97-AF65-F5344CB8AC3E}">
        <p14:creationId xmlns:p14="http://schemas.microsoft.com/office/powerpoint/2010/main" val="167881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59944B2-65BC-4ECB-8C1C-8049A94C57E1}" type="datetimeFigureOut">
              <a:rPr lang="tr-TR" smtClean="0"/>
              <a:t>4.1.2018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D749AA5-6FFE-42E1-A675-8A613BE5CF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72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59944B2-65BC-4ECB-8C1C-8049A94C57E1}" type="datetimeFigureOut">
              <a:rPr lang="tr-TR" smtClean="0"/>
              <a:t>4.1.2018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D749AA5-6FFE-42E1-A675-8A613BE5CF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06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944B2-65BC-4ECB-8C1C-8049A94C57E1}" type="datetimeFigureOut">
              <a:rPr lang="tr-TR" smtClean="0"/>
              <a:t>4.1.2018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D749AA5-6FFE-42E1-A675-8A613BE5CFED}" type="slidenum">
              <a:rPr lang="tr-TR" smtClean="0"/>
              <a:t>‹#›</a:t>
            </a:fld>
            <a:endParaRPr lang="tr-TR"/>
          </a:p>
        </p:txBody>
      </p:sp>
    </p:spTree>
    <p:extLst>
      <p:ext uri="{BB962C8B-B14F-4D97-AF65-F5344CB8AC3E}">
        <p14:creationId xmlns:p14="http://schemas.microsoft.com/office/powerpoint/2010/main" val="361133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59944B2-65BC-4ECB-8C1C-8049A94C57E1}"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D749AA5-6FFE-42E1-A675-8A613BE5CF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3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59944B2-65BC-4ECB-8C1C-8049A94C57E1}"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D749AA5-6FFE-42E1-A675-8A613BE5CFED}" type="slidenum">
              <a:rPr lang="tr-TR" smtClean="0"/>
              <a:t>‹#›</a:t>
            </a:fld>
            <a:endParaRPr lang="tr-TR"/>
          </a:p>
        </p:txBody>
      </p:sp>
    </p:spTree>
    <p:extLst>
      <p:ext uri="{BB962C8B-B14F-4D97-AF65-F5344CB8AC3E}">
        <p14:creationId xmlns:p14="http://schemas.microsoft.com/office/powerpoint/2010/main" val="200203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9944B2-65BC-4ECB-8C1C-8049A94C57E1}" type="datetimeFigureOut">
              <a:rPr lang="tr-TR" smtClean="0"/>
              <a:t>4.1.2018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749AA5-6FFE-42E1-A675-8A613BE5CFED}" type="slidenum">
              <a:rPr lang="tr-TR" smtClean="0"/>
              <a:t>‹#›</a:t>
            </a:fld>
            <a:endParaRPr lang="tr-TR"/>
          </a:p>
        </p:txBody>
      </p:sp>
    </p:spTree>
    <p:extLst>
      <p:ext uri="{BB962C8B-B14F-4D97-AF65-F5344CB8AC3E}">
        <p14:creationId xmlns:p14="http://schemas.microsoft.com/office/powerpoint/2010/main" val="330388881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err="1" smtClean="0"/>
              <a:t>Biyofilm</a:t>
            </a:r>
            <a:r>
              <a:rPr lang="tr-TR" dirty="0" smtClean="0"/>
              <a:t> Yapısının Oluşum Aşamaları</a:t>
            </a:r>
            <a:endParaRPr lang="tr-TR" dirty="0"/>
          </a:p>
        </p:txBody>
      </p:sp>
    </p:spTree>
    <p:extLst>
      <p:ext uri="{BB962C8B-B14F-4D97-AF65-F5344CB8AC3E}">
        <p14:creationId xmlns:p14="http://schemas.microsoft.com/office/powerpoint/2010/main" val="1681148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Olgunlaşan </a:t>
            </a:r>
            <a:r>
              <a:rPr lang="tr-TR" b="1" dirty="0" err="1"/>
              <a:t>Biyofilmdeki</a:t>
            </a:r>
            <a:r>
              <a:rPr lang="tr-TR" b="1" dirty="0"/>
              <a:t> Hücrelerin Göçü</a:t>
            </a:r>
            <a:br>
              <a:rPr lang="tr-TR" b="1" dirty="0"/>
            </a:br>
            <a:endParaRPr lang="tr-TR" dirty="0"/>
          </a:p>
        </p:txBody>
      </p:sp>
      <p:sp>
        <p:nvSpPr>
          <p:cNvPr id="3" name="İçerik Yer Tutucusu 2"/>
          <p:cNvSpPr>
            <a:spLocks noGrp="1"/>
          </p:cNvSpPr>
          <p:nvPr>
            <p:ph idx="1"/>
          </p:nvPr>
        </p:nvSpPr>
        <p:spPr/>
        <p:txBody>
          <a:bodyPr>
            <a:normAutofit/>
          </a:bodyPr>
          <a:lstStyle/>
          <a:p>
            <a:r>
              <a:rPr lang="tr-TR" dirty="0" err="1" smtClean="0"/>
              <a:t>Biyofilm</a:t>
            </a:r>
            <a:r>
              <a:rPr lang="tr-TR" dirty="0" smtClean="0"/>
              <a:t> </a:t>
            </a:r>
            <a:r>
              <a:rPr lang="tr-TR" dirty="0"/>
              <a:t>yapısında bulunan bakteriler farklı bölgelerde yeniden </a:t>
            </a:r>
            <a:r>
              <a:rPr lang="tr-TR" dirty="0" err="1"/>
              <a:t>kolonize</a:t>
            </a:r>
            <a:r>
              <a:rPr lang="tr-TR" dirty="0"/>
              <a:t> olmak için yapıdan koparak ayrılabilirler. </a:t>
            </a:r>
            <a:endParaRPr lang="tr-TR" dirty="0" smtClean="0"/>
          </a:p>
          <a:p>
            <a:endParaRPr lang="tr-TR" dirty="0"/>
          </a:p>
          <a:p>
            <a:r>
              <a:rPr lang="tr-TR" dirty="0" smtClean="0"/>
              <a:t>Hücrelerin </a:t>
            </a:r>
            <a:r>
              <a:rPr lang="tr-TR" dirty="0" err="1"/>
              <a:t>biyofilmden</a:t>
            </a:r>
            <a:r>
              <a:rPr lang="tr-TR" dirty="0"/>
              <a:t> göçü farklı mekanizmalarla kontrol edilir. </a:t>
            </a:r>
          </a:p>
        </p:txBody>
      </p:sp>
    </p:spTree>
    <p:extLst>
      <p:ext uri="{BB962C8B-B14F-4D97-AF65-F5344CB8AC3E}">
        <p14:creationId xmlns:p14="http://schemas.microsoft.com/office/powerpoint/2010/main" val="61430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Olgunlaşan </a:t>
            </a:r>
            <a:r>
              <a:rPr lang="tr-TR" b="1" dirty="0" err="1"/>
              <a:t>Biyofilmdeki</a:t>
            </a:r>
            <a:r>
              <a:rPr lang="tr-TR" b="1" dirty="0"/>
              <a:t> Hücrelerin </a:t>
            </a:r>
            <a:r>
              <a:rPr lang="tr-TR" b="1" dirty="0" smtClean="0"/>
              <a:t>Göçü (devam)</a:t>
            </a:r>
            <a:endParaRPr lang="tr-TR" dirty="0"/>
          </a:p>
        </p:txBody>
      </p:sp>
      <p:sp>
        <p:nvSpPr>
          <p:cNvPr id="3" name="İçerik Yer Tutucusu 2"/>
          <p:cNvSpPr>
            <a:spLocks noGrp="1"/>
          </p:cNvSpPr>
          <p:nvPr>
            <p:ph idx="1"/>
          </p:nvPr>
        </p:nvSpPr>
        <p:spPr/>
        <p:txBody>
          <a:bodyPr/>
          <a:lstStyle/>
          <a:p>
            <a:r>
              <a:rPr lang="tr-TR" dirty="0"/>
              <a:t>Göçlerin sebepleri dış etkenlere bağlı olabileceği gibi, iç </a:t>
            </a:r>
            <a:r>
              <a:rPr lang="tr-TR" dirty="0" err="1"/>
              <a:t>enzimatik</a:t>
            </a:r>
            <a:r>
              <a:rPr lang="tr-TR" dirty="0"/>
              <a:t> bozulmalar ve yüzeye bağlanmayı sağlayan proteinlerin yapısında meydana gelen bozulmalara da bağlı olabilir</a:t>
            </a:r>
            <a:r>
              <a:rPr lang="tr-TR"/>
              <a:t>. </a:t>
            </a:r>
            <a:endParaRPr lang="tr-TR" smtClean="0"/>
          </a:p>
          <a:p>
            <a:r>
              <a:rPr lang="tr-TR" smtClean="0"/>
              <a:t>Bu </a:t>
            </a:r>
            <a:r>
              <a:rPr lang="tr-TR" dirty="0"/>
              <a:t>kopmalar </a:t>
            </a:r>
            <a:r>
              <a:rPr lang="tr-TR" dirty="0" err="1"/>
              <a:t>biyofilm</a:t>
            </a:r>
            <a:r>
              <a:rPr lang="tr-TR" dirty="0"/>
              <a:t> yapısının sürekli olarak yenilenmesini sağlarken, hücrelerin farklı yüzeylerde yeniden </a:t>
            </a:r>
            <a:r>
              <a:rPr lang="tr-TR" dirty="0" err="1"/>
              <a:t>biyofilm</a:t>
            </a:r>
            <a:r>
              <a:rPr lang="tr-TR" dirty="0"/>
              <a:t> yapısı oluşmasına yol açacağından </a:t>
            </a:r>
            <a:r>
              <a:rPr lang="tr-TR" dirty="0" err="1"/>
              <a:t>biyofilm</a:t>
            </a:r>
            <a:r>
              <a:rPr lang="tr-TR" dirty="0"/>
              <a:t> mücadelesinde istenmeyen sonuçlara da neden olabilir. </a:t>
            </a:r>
          </a:p>
          <a:p>
            <a:endParaRPr lang="tr-TR" dirty="0"/>
          </a:p>
        </p:txBody>
      </p:sp>
    </p:spTree>
    <p:extLst>
      <p:ext uri="{BB962C8B-B14F-4D97-AF65-F5344CB8AC3E}">
        <p14:creationId xmlns:p14="http://schemas.microsoft.com/office/powerpoint/2010/main" val="237883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Bakteriler doğal ortamlarında </a:t>
            </a:r>
            <a:r>
              <a:rPr lang="tr-TR" dirty="0" err="1"/>
              <a:t>planktonik</a:t>
            </a:r>
            <a:r>
              <a:rPr lang="tr-TR" dirty="0"/>
              <a:t> form olarak adlandırılan formda, herhangi bir yüzeye bağlı olmadan serbest halde yaşarlar. Oksijen, besin ihtiyacı, radyasyon gibi çevresel koşullardaki değişiklikler bakterilerin canlılıklarını devam ettirebilmeleri ve bu zorlu koşullara karşı kendilerini koruyabilmeleri amacıyla </a:t>
            </a:r>
            <a:r>
              <a:rPr lang="tr-TR" dirty="0" err="1"/>
              <a:t>biyofilm</a:t>
            </a:r>
            <a:r>
              <a:rPr lang="tr-TR" dirty="0"/>
              <a:t> yapısı oluşturmalarına neden olabilir. Şartlar uygun olduğunda bakteriler bulundukları </a:t>
            </a:r>
            <a:r>
              <a:rPr lang="tr-TR" dirty="0" err="1"/>
              <a:t>biyotik</a:t>
            </a:r>
            <a:r>
              <a:rPr lang="tr-TR" dirty="0"/>
              <a:t> ya da </a:t>
            </a:r>
            <a:r>
              <a:rPr lang="tr-TR" dirty="0" err="1"/>
              <a:t>abiyotik</a:t>
            </a:r>
            <a:r>
              <a:rPr lang="tr-TR" dirty="0"/>
              <a:t> yüzeylere tutunarak bu yapıyı oluşturma eğilimine </a:t>
            </a:r>
            <a:r>
              <a:rPr lang="tr-TR" dirty="0" smtClean="0"/>
              <a:t>girerler. </a:t>
            </a:r>
            <a:r>
              <a:rPr lang="tr-TR" dirty="0" err="1"/>
              <a:t>Biyofilm</a:t>
            </a:r>
            <a:r>
              <a:rPr lang="tr-TR" dirty="0"/>
              <a:t> yapısının oluşumu dört ana aşamada incelenebilir. Bu aşamalar; </a:t>
            </a:r>
          </a:p>
          <a:p>
            <a:endParaRPr lang="tr-TR" dirty="0"/>
          </a:p>
        </p:txBody>
      </p:sp>
    </p:spTree>
    <p:extLst>
      <p:ext uri="{BB962C8B-B14F-4D97-AF65-F5344CB8AC3E}">
        <p14:creationId xmlns:p14="http://schemas.microsoft.com/office/powerpoint/2010/main" val="380124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1) </a:t>
            </a:r>
            <a:r>
              <a:rPr lang="tr-TR" dirty="0" err="1"/>
              <a:t>Mikrobiyal</a:t>
            </a:r>
            <a:r>
              <a:rPr lang="tr-TR" dirty="0"/>
              <a:t> tutunma</a:t>
            </a:r>
            <a:r>
              <a:rPr lang="tr-TR" dirty="0" smtClean="0"/>
              <a:t>,</a:t>
            </a:r>
          </a:p>
          <a:p>
            <a:r>
              <a:rPr lang="tr-TR" dirty="0" smtClean="0"/>
              <a:t> </a:t>
            </a:r>
            <a:r>
              <a:rPr lang="tr-TR" dirty="0"/>
              <a:t>2) Bakteri hücrelerinin EPS üreterek yüzeye bağlanması</a:t>
            </a:r>
            <a:r>
              <a:rPr lang="tr-TR" dirty="0" smtClean="0"/>
              <a:t>,</a:t>
            </a:r>
          </a:p>
          <a:p>
            <a:r>
              <a:rPr lang="tr-TR" dirty="0" smtClean="0"/>
              <a:t> </a:t>
            </a:r>
            <a:r>
              <a:rPr lang="tr-TR" dirty="0"/>
              <a:t>3) Koloni oluşturma ve </a:t>
            </a:r>
            <a:r>
              <a:rPr lang="tr-TR" dirty="0" err="1"/>
              <a:t>biyofilm</a:t>
            </a:r>
            <a:r>
              <a:rPr lang="tr-TR" dirty="0"/>
              <a:t> yapısının olgunlaşması ve </a:t>
            </a:r>
            <a:endParaRPr lang="tr-TR" dirty="0" smtClean="0"/>
          </a:p>
          <a:p>
            <a:r>
              <a:rPr lang="tr-TR" dirty="0" smtClean="0"/>
              <a:t>4</a:t>
            </a:r>
            <a:r>
              <a:rPr lang="tr-TR" dirty="0"/>
              <a:t>) Olgun </a:t>
            </a:r>
            <a:r>
              <a:rPr lang="tr-TR" dirty="0" err="1"/>
              <a:t>biyofilmdeki</a:t>
            </a:r>
            <a:r>
              <a:rPr lang="tr-TR" dirty="0"/>
              <a:t> hücrelerin göçü basamaklarından oluşmaktadır. </a:t>
            </a:r>
          </a:p>
          <a:p>
            <a:endParaRPr lang="tr-TR" dirty="0"/>
          </a:p>
        </p:txBody>
      </p:sp>
    </p:spTree>
    <p:extLst>
      <p:ext uri="{BB962C8B-B14F-4D97-AF65-F5344CB8AC3E}">
        <p14:creationId xmlns:p14="http://schemas.microsoft.com/office/powerpoint/2010/main" val="401278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smtClean="0"/>
              <a:t>Mikrobiyal</a:t>
            </a:r>
            <a:r>
              <a:rPr lang="tr-TR" b="1" dirty="0" smtClean="0"/>
              <a:t> </a:t>
            </a:r>
            <a:r>
              <a:rPr lang="tr-TR" b="1" dirty="0"/>
              <a:t>Tutunma</a:t>
            </a:r>
            <a:br>
              <a:rPr lang="tr-TR" b="1" dirty="0"/>
            </a:br>
            <a:endParaRPr lang="tr-TR" dirty="0"/>
          </a:p>
        </p:txBody>
      </p:sp>
      <p:sp>
        <p:nvSpPr>
          <p:cNvPr id="3" name="İçerik Yer Tutucusu 2"/>
          <p:cNvSpPr>
            <a:spLocks noGrp="1"/>
          </p:cNvSpPr>
          <p:nvPr>
            <p:ph idx="1"/>
          </p:nvPr>
        </p:nvSpPr>
        <p:spPr/>
        <p:txBody>
          <a:bodyPr>
            <a:normAutofit fontScale="55000" lnSpcReduction="20000"/>
          </a:bodyPr>
          <a:lstStyle/>
          <a:p>
            <a:r>
              <a:rPr lang="tr-TR" dirty="0" err="1"/>
              <a:t>Biyofilm</a:t>
            </a:r>
            <a:r>
              <a:rPr lang="tr-TR" dirty="0"/>
              <a:t> yapısının oluşumunun ilk aşaması olan </a:t>
            </a:r>
            <a:r>
              <a:rPr lang="tr-TR" dirty="0" err="1"/>
              <a:t>mikrobiyal</a:t>
            </a:r>
            <a:r>
              <a:rPr lang="tr-TR" dirty="0"/>
              <a:t> tutunma geri dönüşümlü ve geri dönüşümsüz olarak iki aşamada incelenebilir. </a:t>
            </a:r>
          </a:p>
          <a:p>
            <a:r>
              <a:rPr lang="tr-TR" dirty="0"/>
              <a:t> </a:t>
            </a:r>
          </a:p>
          <a:p>
            <a:r>
              <a:rPr lang="tr-TR" b="1" dirty="0"/>
              <a:t>Geri Dönüşümlü Tutunma</a:t>
            </a:r>
          </a:p>
          <a:p>
            <a:r>
              <a:rPr lang="tr-TR" dirty="0"/>
              <a:t>Geri dönüşümlü tutunma bakteri hücreleri ile yüzey arasında zayıf etkileşimler kurularak gerçekleştirilen tutunmadır. Bu tutunmada kuvvetler zayıf olduğu için bakteri hücresi ile yüzey arasındaki bağ çok çabuk bozulabilir. Bu zayıf etkileşimler genellikle </a:t>
            </a:r>
            <a:r>
              <a:rPr lang="tr-TR" dirty="0" err="1"/>
              <a:t>hidrofobik</a:t>
            </a:r>
            <a:r>
              <a:rPr lang="tr-TR" dirty="0"/>
              <a:t> etkileşimler, elektrostatik güçler ve Van der </a:t>
            </a:r>
            <a:r>
              <a:rPr lang="tr-TR" dirty="0" err="1"/>
              <a:t>Walls</a:t>
            </a:r>
            <a:r>
              <a:rPr lang="tr-TR" dirty="0"/>
              <a:t> etkileşimleridir. Geri dönüşümlü tutunmada bakteri hücresi ile yüzey arasında tam bir yapışma söz konusu değildir .</a:t>
            </a:r>
          </a:p>
          <a:p>
            <a:r>
              <a:rPr lang="tr-TR" dirty="0"/>
              <a:t> </a:t>
            </a:r>
          </a:p>
          <a:p>
            <a:pPr lvl="0"/>
            <a:r>
              <a:rPr lang="tr-TR" b="1" dirty="0"/>
              <a:t>Geri Dönüşümsüz Tutunma</a:t>
            </a:r>
          </a:p>
          <a:p>
            <a:r>
              <a:rPr lang="tr-TR" dirty="0"/>
              <a:t>Bakteri hücreleri uygun yüzey buldukları zaman </a:t>
            </a:r>
            <a:r>
              <a:rPr lang="tr-TR" dirty="0" err="1"/>
              <a:t>biyofilm</a:t>
            </a:r>
            <a:r>
              <a:rPr lang="tr-TR" dirty="0"/>
              <a:t> yapısının oluşturmadan önce yüzeyde yaşamlarını devam ettirmelerini sağlayacak besin maddeleri aramaya başlarlar. Daha sonra geri dönüşümlü tutunmadan farklı olarak </a:t>
            </a:r>
            <a:r>
              <a:rPr lang="tr-TR" dirty="0" err="1"/>
              <a:t>Dipol-Dipol</a:t>
            </a:r>
            <a:r>
              <a:rPr lang="tr-TR" dirty="0"/>
              <a:t> etkileşimleri, </a:t>
            </a:r>
            <a:r>
              <a:rPr lang="tr-TR" dirty="0" err="1"/>
              <a:t>kovalent</a:t>
            </a:r>
            <a:r>
              <a:rPr lang="tr-TR" dirty="0"/>
              <a:t> bağlar ve hidrojen bağları gibi güçlü bağlarla yüzeye bağlanarak geri dönüşümsüz olarak yüzeye tutunma gerçekleştirirler. Bir sonraki aşamada ise bakteri hücreleri kendi salgıladıkları </a:t>
            </a:r>
            <a:r>
              <a:rPr lang="tr-TR" dirty="0" err="1"/>
              <a:t>ekstrasellüler</a:t>
            </a:r>
            <a:r>
              <a:rPr lang="tr-TR" dirty="0"/>
              <a:t> </a:t>
            </a:r>
            <a:r>
              <a:rPr lang="tr-TR" dirty="0" err="1"/>
              <a:t>polimerik</a:t>
            </a:r>
            <a:r>
              <a:rPr lang="tr-TR" dirty="0"/>
              <a:t> maddeler ve bazı bakterilerdeki </a:t>
            </a:r>
            <a:r>
              <a:rPr lang="tr-TR" dirty="0" err="1"/>
              <a:t>flagella</a:t>
            </a:r>
            <a:r>
              <a:rPr lang="tr-TR" dirty="0"/>
              <a:t> ve pili gibi hücre dışı uzantıları ile yapışma gerçekleştirirler. Sadece EPS üreten bakterilerde değil, EPS üretimi yapmayan bakterilerin de bu tutunmayı gerçekleştirebildiği araştırmacılar tarafından </a:t>
            </a:r>
            <a:r>
              <a:rPr lang="tr-TR" dirty="0" smtClean="0"/>
              <a:t>belirtilmiştir.</a:t>
            </a:r>
            <a:endParaRPr lang="tr-TR" dirty="0"/>
          </a:p>
          <a:p>
            <a:endParaRPr lang="tr-TR" dirty="0"/>
          </a:p>
        </p:txBody>
      </p:sp>
    </p:spTree>
    <p:extLst>
      <p:ext uri="{BB962C8B-B14F-4D97-AF65-F5344CB8AC3E}">
        <p14:creationId xmlns:p14="http://schemas.microsoft.com/office/powerpoint/2010/main" val="29502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186004"/>
            <a:ext cx="9601196" cy="1099995"/>
          </a:xfrm>
        </p:spPr>
        <p:txBody>
          <a:bodyPr>
            <a:normAutofit fontScale="90000"/>
          </a:bodyPr>
          <a:lstStyle/>
          <a:p>
            <a:r>
              <a:rPr lang="tr-TR" b="1" dirty="0"/>
              <a:t>Bakteri Hücrelerinin EPS Üreterek Yüzeye Bağlanması</a:t>
            </a:r>
            <a:br>
              <a:rPr lang="tr-TR" b="1" dirty="0"/>
            </a:br>
            <a:endParaRPr lang="tr-TR" dirty="0"/>
          </a:p>
        </p:txBody>
      </p:sp>
      <p:sp>
        <p:nvSpPr>
          <p:cNvPr id="3" name="İçerik Yer Tutucusu 2"/>
          <p:cNvSpPr>
            <a:spLocks noGrp="1"/>
          </p:cNvSpPr>
          <p:nvPr>
            <p:ph idx="1"/>
          </p:nvPr>
        </p:nvSpPr>
        <p:spPr/>
        <p:txBody>
          <a:bodyPr>
            <a:normAutofit/>
          </a:bodyPr>
          <a:lstStyle/>
          <a:p>
            <a:r>
              <a:rPr lang="tr-TR" dirty="0" err="1" smtClean="0"/>
              <a:t>Biyofilm</a:t>
            </a:r>
            <a:r>
              <a:rPr lang="tr-TR" dirty="0" smtClean="0"/>
              <a:t> </a:t>
            </a:r>
            <a:r>
              <a:rPr lang="tr-TR" dirty="0"/>
              <a:t>içerisinde bulunan bakteri hücreleri, kendi ürettikleri hücre dışı </a:t>
            </a:r>
            <a:r>
              <a:rPr lang="tr-TR" dirty="0" err="1"/>
              <a:t>polimerik</a:t>
            </a:r>
            <a:r>
              <a:rPr lang="tr-TR" dirty="0"/>
              <a:t> maddeler ile hem yüzeye tutunurlar hem de kendilerini çevresel streslerden, ultraviyole ışımalarından, antibiyotiklerden, </a:t>
            </a:r>
            <a:r>
              <a:rPr lang="tr-TR" dirty="0" err="1"/>
              <a:t>protozoon</a:t>
            </a:r>
            <a:r>
              <a:rPr lang="tr-TR" dirty="0"/>
              <a:t> saldırılarından ve konak </a:t>
            </a:r>
            <a:r>
              <a:rPr lang="tr-TR" dirty="0" err="1"/>
              <a:t>immünitesinden</a:t>
            </a:r>
            <a:r>
              <a:rPr lang="tr-TR" dirty="0"/>
              <a:t> korurlar. </a:t>
            </a:r>
            <a:endParaRPr lang="tr-TR" dirty="0" smtClean="0"/>
          </a:p>
          <a:p>
            <a:r>
              <a:rPr lang="tr-TR" dirty="0" smtClean="0"/>
              <a:t>EPS</a:t>
            </a:r>
            <a:r>
              <a:rPr lang="tr-TR" dirty="0"/>
              <a:t>, yüzeye tutunmayı kolaylaştırdığı ve hücreler arasındaki kohezyon kuvvetini arttırdığı için </a:t>
            </a:r>
            <a:r>
              <a:rPr lang="tr-TR" dirty="0" err="1"/>
              <a:t>biyofilm</a:t>
            </a:r>
            <a:r>
              <a:rPr lang="tr-TR" dirty="0"/>
              <a:t> yapısı bakımından oldukça önemlidir. </a:t>
            </a:r>
          </a:p>
          <a:p>
            <a:endParaRPr lang="tr-TR" dirty="0"/>
          </a:p>
        </p:txBody>
      </p:sp>
    </p:spTree>
    <p:extLst>
      <p:ext uri="{BB962C8B-B14F-4D97-AF65-F5344CB8AC3E}">
        <p14:creationId xmlns:p14="http://schemas.microsoft.com/office/powerpoint/2010/main" val="2761193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Bakteri Hücrelerinin EPS Üreterek Yüzeye Bağlanması</a:t>
            </a:r>
            <a:br>
              <a:rPr lang="tr-TR" b="1" dirty="0"/>
            </a:br>
            <a:r>
              <a:rPr lang="tr-TR" b="1" dirty="0" smtClean="0"/>
              <a:t>(devam)</a:t>
            </a:r>
            <a:endParaRPr lang="tr-TR" dirty="0"/>
          </a:p>
        </p:txBody>
      </p:sp>
      <p:sp>
        <p:nvSpPr>
          <p:cNvPr id="3" name="İçerik Yer Tutucusu 2"/>
          <p:cNvSpPr>
            <a:spLocks noGrp="1"/>
          </p:cNvSpPr>
          <p:nvPr>
            <p:ph idx="1"/>
          </p:nvPr>
        </p:nvSpPr>
        <p:spPr/>
        <p:txBody>
          <a:bodyPr>
            <a:normAutofit fontScale="92500" lnSpcReduction="10000"/>
          </a:bodyPr>
          <a:lstStyle/>
          <a:p>
            <a:r>
              <a:rPr lang="tr-TR" dirty="0"/>
              <a:t>EPS, yaygın olarak bilinenin aksine İngilizcede “</a:t>
            </a:r>
            <a:r>
              <a:rPr lang="tr-TR" dirty="0" err="1"/>
              <a:t>exopolymeric</a:t>
            </a:r>
            <a:r>
              <a:rPr lang="tr-TR" dirty="0"/>
              <a:t> </a:t>
            </a:r>
            <a:r>
              <a:rPr lang="tr-TR" dirty="0" err="1"/>
              <a:t>substances</a:t>
            </a:r>
            <a:r>
              <a:rPr lang="tr-TR" dirty="0"/>
              <a:t>” kelimesinin değil, “</a:t>
            </a:r>
            <a:r>
              <a:rPr lang="tr-TR" dirty="0" err="1"/>
              <a:t>exopolysaccharides</a:t>
            </a:r>
            <a:r>
              <a:rPr lang="tr-TR" dirty="0"/>
              <a:t>” kelimesinin kısaltmasıdır. </a:t>
            </a:r>
            <a:endParaRPr lang="tr-TR" dirty="0" smtClean="0"/>
          </a:p>
          <a:p>
            <a:r>
              <a:rPr lang="tr-TR" dirty="0" smtClean="0"/>
              <a:t>EPS </a:t>
            </a:r>
            <a:r>
              <a:rPr lang="tr-TR" dirty="0" err="1"/>
              <a:t>matriksi</a:t>
            </a:r>
            <a:r>
              <a:rPr lang="tr-TR" dirty="0"/>
              <a:t> başlıca </a:t>
            </a:r>
            <a:r>
              <a:rPr lang="tr-TR" dirty="0" err="1"/>
              <a:t>polisakkaritlerden</a:t>
            </a:r>
            <a:r>
              <a:rPr lang="tr-TR" dirty="0"/>
              <a:t>, proteinlerden, nükleik asit ve lipitlerden oluşur.  </a:t>
            </a:r>
            <a:endParaRPr lang="tr-TR" dirty="0" smtClean="0"/>
          </a:p>
          <a:p>
            <a:r>
              <a:rPr lang="tr-TR" dirty="0" smtClean="0"/>
              <a:t>EPS</a:t>
            </a:r>
            <a:r>
              <a:rPr lang="tr-TR" dirty="0"/>
              <a:t>, içinde yukarıda belirttiğimiz dört temel organik bileşenin çok farklı formlarını barındırabilir</a:t>
            </a:r>
            <a:r>
              <a:rPr lang="tr-TR" dirty="0" smtClean="0"/>
              <a:t>.</a:t>
            </a:r>
          </a:p>
          <a:p>
            <a:r>
              <a:rPr lang="tr-TR" dirty="0" err="1" smtClean="0"/>
              <a:t>Biyofilm</a:t>
            </a:r>
            <a:r>
              <a:rPr lang="tr-TR" dirty="0" smtClean="0"/>
              <a:t> </a:t>
            </a:r>
            <a:r>
              <a:rPr lang="tr-TR" dirty="0"/>
              <a:t>yapısı içerisinde sürekli olarak devam eden yaşam döngüsü, bakteri çeşitliliğine de bağlı olarak </a:t>
            </a:r>
            <a:r>
              <a:rPr lang="tr-TR" dirty="0" err="1"/>
              <a:t>EPS’nin</a:t>
            </a:r>
            <a:r>
              <a:rPr lang="tr-TR" dirty="0"/>
              <a:t> farklı tiplerde </a:t>
            </a:r>
            <a:r>
              <a:rPr lang="tr-TR" dirty="0" err="1"/>
              <a:t>biyopolimerler</a:t>
            </a:r>
            <a:r>
              <a:rPr lang="tr-TR" dirty="0"/>
              <a:t> içermesine neden olur. </a:t>
            </a:r>
          </a:p>
        </p:txBody>
      </p:sp>
    </p:spTree>
    <p:extLst>
      <p:ext uri="{BB962C8B-B14F-4D97-AF65-F5344CB8AC3E}">
        <p14:creationId xmlns:p14="http://schemas.microsoft.com/office/powerpoint/2010/main" val="358241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Bakteri Hücrelerinin EPS Üreterek Yüzeye Bağlanması</a:t>
            </a:r>
            <a:br>
              <a:rPr lang="tr-TR" b="1" dirty="0"/>
            </a:br>
            <a:r>
              <a:rPr lang="tr-TR" b="1" dirty="0"/>
              <a:t>(devam)</a:t>
            </a:r>
            <a:endParaRPr lang="tr-TR" dirty="0"/>
          </a:p>
        </p:txBody>
      </p:sp>
      <p:sp>
        <p:nvSpPr>
          <p:cNvPr id="3" name="İçerik Yer Tutucusu 2"/>
          <p:cNvSpPr>
            <a:spLocks noGrp="1"/>
          </p:cNvSpPr>
          <p:nvPr>
            <p:ph idx="1"/>
          </p:nvPr>
        </p:nvSpPr>
        <p:spPr/>
        <p:txBody>
          <a:bodyPr>
            <a:normAutofit fontScale="92500" lnSpcReduction="10000"/>
          </a:bodyPr>
          <a:lstStyle/>
          <a:p>
            <a:r>
              <a:rPr lang="tr-TR" dirty="0"/>
              <a:t>Doğada kendi başına oluşan ve büyüyen bu sistem, EPS sayesinde adeta küçük bir şehir gibi organize olmuştur. </a:t>
            </a:r>
            <a:endParaRPr lang="tr-TR" dirty="0" smtClean="0"/>
          </a:p>
          <a:p>
            <a:r>
              <a:rPr lang="tr-TR" dirty="0" smtClean="0"/>
              <a:t>Hücreler </a:t>
            </a:r>
            <a:r>
              <a:rPr lang="tr-TR" dirty="0"/>
              <a:t>arasında oluşan su kanalları, besinlerin ve atıkların uzaklaştırılması için kan dolaşım sistemi gibi görev yapar. </a:t>
            </a:r>
            <a:endParaRPr lang="tr-TR" dirty="0" smtClean="0"/>
          </a:p>
          <a:p>
            <a:r>
              <a:rPr lang="tr-TR" dirty="0" err="1" smtClean="0"/>
              <a:t>Lize</a:t>
            </a:r>
            <a:r>
              <a:rPr lang="tr-TR" dirty="0" smtClean="0"/>
              <a:t> </a:t>
            </a:r>
            <a:r>
              <a:rPr lang="tr-TR" dirty="0"/>
              <a:t>olmuş bakteri hücrelerinden salınmış genetik materyaller yatay gen transferi için kaynak oluştururken, bu hücrelerin atıkları da EPS içerisinde geri dönüştürülür ve </a:t>
            </a:r>
            <a:r>
              <a:rPr lang="tr-TR" dirty="0" err="1"/>
              <a:t>biyofilm</a:t>
            </a:r>
            <a:r>
              <a:rPr lang="tr-TR" dirty="0"/>
              <a:t> hücreleri tarafından kullanılır. </a:t>
            </a:r>
            <a:endParaRPr lang="tr-TR" dirty="0" smtClean="0"/>
          </a:p>
          <a:p>
            <a:r>
              <a:rPr lang="tr-TR" dirty="0" smtClean="0"/>
              <a:t>Hücre </a:t>
            </a:r>
            <a:r>
              <a:rPr lang="tr-TR" dirty="0"/>
              <a:t>dışına salınan enzimler EPS içerisinde bu atıkların geri dönüşümünde ve suda çözünmüş halde bulunan besinlerin hücre içerisine alınmasında rol oynar. </a:t>
            </a:r>
          </a:p>
          <a:p>
            <a:endParaRPr lang="tr-TR" dirty="0"/>
          </a:p>
        </p:txBody>
      </p:sp>
    </p:spTree>
    <p:extLst>
      <p:ext uri="{BB962C8B-B14F-4D97-AF65-F5344CB8AC3E}">
        <p14:creationId xmlns:p14="http://schemas.microsoft.com/office/powerpoint/2010/main" val="90602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0258" y="1032096"/>
            <a:ext cx="9601196" cy="1081888"/>
          </a:xfrm>
        </p:spPr>
        <p:txBody>
          <a:bodyPr>
            <a:normAutofit fontScale="90000"/>
          </a:bodyPr>
          <a:lstStyle/>
          <a:p>
            <a:r>
              <a:rPr lang="tr-TR" b="1" dirty="0"/>
              <a:t>Koloni Oluşumu ve </a:t>
            </a:r>
            <a:r>
              <a:rPr lang="tr-TR" b="1" dirty="0" err="1"/>
              <a:t>Biyofilm</a:t>
            </a:r>
            <a:r>
              <a:rPr lang="tr-TR" b="1" dirty="0"/>
              <a:t> Yapısının Olgunlaşması</a:t>
            </a:r>
            <a:br>
              <a:rPr lang="tr-TR" b="1" dirty="0"/>
            </a:br>
            <a:endParaRPr lang="tr-TR" dirty="0"/>
          </a:p>
        </p:txBody>
      </p:sp>
      <p:sp>
        <p:nvSpPr>
          <p:cNvPr id="3" name="İçerik Yer Tutucusu 2"/>
          <p:cNvSpPr>
            <a:spLocks noGrp="1"/>
          </p:cNvSpPr>
          <p:nvPr>
            <p:ph idx="1"/>
          </p:nvPr>
        </p:nvSpPr>
        <p:spPr/>
        <p:txBody>
          <a:bodyPr>
            <a:normAutofit/>
          </a:bodyPr>
          <a:lstStyle/>
          <a:p>
            <a:r>
              <a:rPr lang="tr-TR" dirty="0" smtClean="0"/>
              <a:t>EPS </a:t>
            </a:r>
            <a:r>
              <a:rPr lang="tr-TR" dirty="0"/>
              <a:t>sayesinde bakteriler ve yüzey arasında bağlantı kararlı hale geldikten sonra, bakteriler yüzeyde </a:t>
            </a:r>
            <a:r>
              <a:rPr lang="tr-TR" dirty="0" err="1"/>
              <a:t>mikrokoloniler</a:t>
            </a:r>
            <a:r>
              <a:rPr lang="tr-TR" dirty="0"/>
              <a:t> oluştururlar. </a:t>
            </a:r>
            <a:endParaRPr lang="tr-TR" dirty="0" smtClean="0"/>
          </a:p>
          <a:p>
            <a:r>
              <a:rPr lang="tr-TR" dirty="0" err="1" smtClean="0"/>
              <a:t>Biyofilm</a:t>
            </a:r>
            <a:r>
              <a:rPr lang="tr-TR" dirty="0" smtClean="0"/>
              <a:t> </a:t>
            </a:r>
            <a:r>
              <a:rPr lang="tr-TR" dirty="0"/>
              <a:t>yapısında bakterilerin üremesi ve bu </a:t>
            </a:r>
            <a:r>
              <a:rPr lang="tr-TR" dirty="0" err="1"/>
              <a:t>mikrokolonilerin</a:t>
            </a:r>
            <a:r>
              <a:rPr lang="tr-TR" dirty="0"/>
              <a:t> sayıca artması, </a:t>
            </a:r>
            <a:r>
              <a:rPr lang="tr-TR" dirty="0" err="1"/>
              <a:t>EPS’nin</a:t>
            </a:r>
            <a:r>
              <a:rPr lang="tr-TR" dirty="0"/>
              <a:t> organizasyonuna bağladır. </a:t>
            </a:r>
            <a:endParaRPr lang="tr-TR" dirty="0" smtClean="0"/>
          </a:p>
          <a:p>
            <a:r>
              <a:rPr lang="tr-TR" dirty="0" smtClean="0"/>
              <a:t>EPS </a:t>
            </a:r>
            <a:r>
              <a:rPr lang="tr-TR" dirty="0"/>
              <a:t>içerisinde mikroorganizmaların yaşamaları için gerekli düzen kılcal kanallar aracılığı ile </a:t>
            </a:r>
            <a:r>
              <a:rPr lang="tr-TR" dirty="0" smtClean="0"/>
              <a:t>sağlanır. </a:t>
            </a:r>
            <a:endParaRPr lang="tr-TR" dirty="0" smtClean="0"/>
          </a:p>
          <a:p>
            <a:r>
              <a:rPr lang="tr-TR" dirty="0" smtClean="0"/>
              <a:t>Besinler </a:t>
            </a:r>
            <a:r>
              <a:rPr lang="tr-TR" dirty="0"/>
              <a:t>bu kılcal borular içerisinde suda çözünmüş olarak dolaşır. </a:t>
            </a:r>
          </a:p>
        </p:txBody>
      </p:sp>
    </p:spTree>
    <p:extLst>
      <p:ext uri="{BB962C8B-B14F-4D97-AF65-F5344CB8AC3E}">
        <p14:creationId xmlns:p14="http://schemas.microsoft.com/office/powerpoint/2010/main" val="308705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Koloni Oluşumu ve </a:t>
            </a:r>
            <a:r>
              <a:rPr lang="tr-TR" b="1" dirty="0" err="1"/>
              <a:t>Biyofilm</a:t>
            </a:r>
            <a:r>
              <a:rPr lang="tr-TR" b="1" dirty="0"/>
              <a:t> Yapısının </a:t>
            </a:r>
            <a:r>
              <a:rPr lang="tr-TR" b="1" dirty="0" smtClean="0"/>
              <a:t>Olgunlaşması (devam)</a:t>
            </a:r>
            <a:r>
              <a:rPr lang="tr-TR" b="1" dirty="0"/>
              <a:t/>
            </a:r>
            <a:br>
              <a:rPr lang="tr-TR" b="1" dirty="0"/>
            </a:br>
            <a:endParaRPr lang="tr-TR" dirty="0"/>
          </a:p>
        </p:txBody>
      </p:sp>
      <p:sp>
        <p:nvSpPr>
          <p:cNvPr id="3" name="İçerik Yer Tutucusu 2"/>
          <p:cNvSpPr>
            <a:spLocks noGrp="1"/>
          </p:cNvSpPr>
          <p:nvPr>
            <p:ph idx="1"/>
          </p:nvPr>
        </p:nvSpPr>
        <p:spPr/>
        <p:txBody>
          <a:bodyPr>
            <a:normAutofit fontScale="85000" lnSpcReduction="20000"/>
          </a:bodyPr>
          <a:lstStyle/>
          <a:p>
            <a:r>
              <a:rPr lang="tr-TR" dirty="0"/>
              <a:t>Bakterilerin </a:t>
            </a:r>
            <a:r>
              <a:rPr lang="tr-TR" dirty="0" err="1"/>
              <a:t>toksik</a:t>
            </a:r>
            <a:r>
              <a:rPr lang="tr-TR" dirty="0"/>
              <a:t> atıkları da bu kanallara bırakılır. </a:t>
            </a:r>
            <a:endParaRPr lang="tr-TR" dirty="0" smtClean="0"/>
          </a:p>
          <a:p>
            <a:r>
              <a:rPr lang="tr-TR" dirty="0" smtClean="0"/>
              <a:t>Kanallar </a:t>
            </a:r>
            <a:r>
              <a:rPr lang="tr-TR" dirty="0"/>
              <a:t>içerisindeki dolaşım pasif difüzyon ile sağlanırken, dışarıdan besin maddelerinin alımı kolaylaştırılmış difüzyon ile gerçekleştirilir. </a:t>
            </a:r>
            <a:endParaRPr lang="tr-TR" dirty="0" smtClean="0"/>
          </a:p>
          <a:p>
            <a:r>
              <a:rPr lang="tr-TR" dirty="0" smtClean="0"/>
              <a:t>Ancak </a:t>
            </a:r>
            <a:r>
              <a:rPr lang="tr-TR" dirty="0"/>
              <a:t>difüzyonun belirli limitlerinin olması nedeniyle, olgun </a:t>
            </a:r>
            <a:r>
              <a:rPr lang="tr-TR" dirty="0" err="1"/>
              <a:t>biyofilm</a:t>
            </a:r>
            <a:r>
              <a:rPr lang="tr-TR" dirty="0"/>
              <a:t> yapılarında alt katmanlarda besin ve oksijen alışverişi oldukça azdır. </a:t>
            </a:r>
            <a:endParaRPr lang="tr-TR" dirty="0" smtClean="0"/>
          </a:p>
          <a:p>
            <a:r>
              <a:rPr lang="tr-TR" dirty="0" smtClean="0"/>
              <a:t>Bu </a:t>
            </a:r>
            <a:r>
              <a:rPr lang="tr-TR" dirty="0"/>
              <a:t>durum alt katmanda bulunan bakterilerin metabolizma hızını </a:t>
            </a:r>
            <a:r>
              <a:rPr lang="tr-TR" dirty="0" smtClean="0"/>
              <a:t>etkiler.</a:t>
            </a:r>
          </a:p>
          <a:p>
            <a:r>
              <a:rPr lang="tr-TR" dirty="0" smtClean="0"/>
              <a:t>Metabolizma </a:t>
            </a:r>
            <a:r>
              <a:rPr lang="tr-TR" dirty="0"/>
              <a:t>hızının düşmesi </a:t>
            </a:r>
            <a:r>
              <a:rPr lang="tr-TR" dirty="0" err="1"/>
              <a:t>ekzopolisakkaritlerin</a:t>
            </a:r>
            <a:r>
              <a:rPr lang="tr-TR" dirty="0"/>
              <a:t> üretimini azaltır ve hücreler alt tabakadan üst tabakaya doğru göç etme eğilimi göstermeye başlar. </a:t>
            </a:r>
            <a:endParaRPr lang="tr-TR" dirty="0" smtClean="0"/>
          </a:p>
          <a:p>
            <a:r>
              <a:rPr lang="tr-TR" dirty="0" err="1" smtClean="0"/>
              <a:t>Mikrokolonilerin</a:t>
            </a:r>
            <a:r>
              <a:rPr lang="tr-TR" dirty="0" smtClean="0"/>
              <a:t> </a:t>
            </a:r>
            <a:r>
              <a:rPr lang="tr-TR" dirty="0"/>
              <a:t>bu göç eğilimi </a:t>
            </a:r>
            <a:r>
              <a:rPr lang="tr-TR" dirty="0" err="1"/>
              <a:t>biyofilm</a:t>
            </a:r>
            <a:r>
              <a:rPr lang="tr-TR" dirty="0"/>
              <a:t> tabakasına mikroskobik mantar formunda sütun benzeri yapılar oluşmasına neden olur.</a:t>
            </a:r>
          </a:p>
          <a:p>
            <a:endParaRPr lang="tr-TR" dirty="0"/>
          </a:p>
        </p:txBody>
      </p:sp>
    </p:spTree>
    <p:extLst>
      <p:ext uri="{BB962C8B-B14F-4D97-AF65-F5344CB8AC3E}">
        <p14:creationId xmlns:p14="http://schemas.microsoft.com/office/powerpoint/2010/main" val="20903920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TotalTime>
  <Words>600</Words>
  <Application>Microsoft Office PowerPoint</Application>
  <PresentationFormat>Geniş ekran</PresentationFormat>
  <Paragraphs>46</Paragraphs>
  <Slides>11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vt:i4>
      </vt:variant>
    </vt:vector>
  </HeadingPairs>
  <TitlesOfParts>
    <vt:vector size="14" baseType="lpstr">
      <vt:lpstr>Arial</vt:lpstr>
      <vt:lpstr>Garamond</vt:lpstr>
      <vt:lpstr>Organik</vt:lpstr>
      <vt:lpstr>Biyofilm Yapısının Oluşum Aşamaları</vt:lpstr>
      <vt:lpstr>PowerPoint Sunusu</vt:lpstr>
      <vt:lpstr>PowerPoint Sunusu</vt:lpstr>
      <vt:lpstr>Mikrobiyal Tutunma </vt:lpstr>
      <vt:lpstr>Bakteri Hücrelerinin EPS Üreterek Yüzeye Bağlanması </vt:lpstr>
      <vt:lpstr>Bakteri Hücrelerinin EPS Üreterek Yüzeye Bağlanması (devam)</vt:lpstr>
      <vt:lpstr>Bakteri Hücrelerinin EPS Üreterek Yüzeye Bağlanması (devam)</vt:lpstr>
      <vt:lpstr>Koloni Oluşumu ve Biyofilm Yapısının Olgunlaşması </vt:lpstr>
      <vt:lpstr>Koloni Oluşumu ve Biyofilm Yapısının Olgunlaşması (devam) </vt:lpstr>
      <vt:lpstr>Olgunlaşan Biyofilmdeki Hücrelerin Göçü </vt:lpstr>
      <vt:lpstr>Olgunlaşan Biyofilmdeki Hücrelerin Göçü (devam)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Biyofilm Yapısının Oluşum Aşamaları</dc:title>
  <dc:creator>iso</dc:creator>
  <cp:lastModifiedBy>iso</cp:lastModifiedBy>
  <cp:revision>3</cp:revision>
  <dcterms:created xsi:type="dcterms:W3CDTF">2018-01-04T07:39:02Z</dcterms:created>
  <dcterms:modified xsi:type="dcterms:W3CDTF">2018-01-04T09:40:28Z</dcterms:modified>
</cp:coreProperties>
</file>