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9"/>
  </p:notesMasterIdLst>
  <p:sldIdLst>
    <p:sldId id="1082" r:id="rId4"/>
    <p:sldId id="1196" r:id="rId5"/>
    <p:sldId id="1222" r:id="rId6"/>
    <p:sldId id="1223" r:id="rId7"/>
    <p:sldId id="1224" r:id="rId8"/>
    <p:sldId id="1225" r:id="rId9"/>
    <p:sldId id="1226" r:id="rId10"/>
    <p:sldId id="1229" r:id="rId11"/>
    <p:sldId id="1230" r:id="rId12"/>
    <p:sldId id="1227" r:id="rId13"/>
    <p:sldId id="1228" r:id="rId14"/>
    <p:sldId id="1231" r:id="rId15"/>
    <p:sldId id="1232" r:id="rId16"/>
    <p:sldId id="1233" r:id="rId17"/>
    <p:sldId id="1234"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D. MÜTESELSİL SORUMLULUK</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600986"/>
          </a:xfrm>
          <a:prstGeom prst="rect">
            <a:avLst/>
          </a:prstGeom>
        </p:spPr>
        <p:txBody>
          <a:bodyPr wrap="square">
            <a:spAutoFit/>
          </a:bodyPr>
          <a:lstStyle/>
          <a:p>
            <a:r>
              <a:rPr lang="tr-TR" sz="2400" b="1" dirty="0">
                <a:solidFill>
                  <a:srgbClr val="0070C0"/>
                </a:solidFill>
              </a:rPr>
              <a:t>D. MÜTESELSİL SORUMLULUK</a:t>
            </a:r>
          </a:p>
          <a:p>
            <a:r>
              <a:rPr lang="tr-TR" sz="2400" b="1" dirty="0">
                <a:solidFill>
                  <a:schemeClr val="accent5"/>
                </a:solidFill>
              </a:rPr>
              <a:t>1. Genel Olarak</a:t>
            </a:r>
          </a:p>
          <a:p>
            <a:pPr marL="285750" indent="-285750">
              <a:buFont typeface="Arial" panose="020B0604020202020204" pitchFamily="34" charset="0"/>
              <a:buChar char="•"/>
            </a:pPr>
            <a:r>
              <a:rPr lang="tr-TR" dirty="0"/>
              <a:t>Müteselsil sorumluluk, (zincirleme sorumluluk, birlikte sorumluluk) sorumluluk hukukunda farklı bir yeri bulunmaktadır.  Müteselsil sorumluluk, aynı zararın oluşmasında rolü olan ancak zararın hangi kısmından sorumlu olduğu tespit edilemeyen birden fazla kimsenin, niteliği itibariyle bölünmeye elverişli başka bir deyişle çoğunlukla para ediminden oluşan tazminat ediminin tamamını ifa etmekle yükümlü olduğu, alacaklı zarar görenin de dilediği sorumludan edimin tamamını veya bir kısmını talep yetkisine sahip olduğu, sorumlulardan biri ödeme yaptığı oranda diğerlerinin de sorumluluktan kurtulduğu bir birlikte sorumluluk türüdür. </a:t>
            </a:r>
          </a:p>
          <a:p>
            <a:pPr marL="285750" indent="-285750">
              <a:buFont typeface="Arial" panose="020B0604020202020204" pitchFamily="34" charset="0"/>
              <a:buChar char="•"/>
            </a:pPr>
            <a:r>
              <a:rPr lang="tr-TR" dirty="0"/>
              <a:t>Müteselsil sorumluluk gerek zarardan sorumlu olanların zarar görene karşı sorumluluğunda gerekse zarardan sorumluların birbirlerine rücu ilişkisinde bazı ilkeler getirmiştir. </a:t>
            </a:r>
          </a:p>
        </p:txBody>
      </p:sp>
    </p:spTree>
    <p:extLst>
      <p:ext uri="{BB962C8B-B14F-4D97-AF65-F5344CB8AC3E}">
        <p14:creationId xmlns:p14="http://schemas.microsoft.com/office/powerpoint/2010/main" val="754157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D. MÜTESELSİL SORUMLULUK</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4154984"/>
          </a:xfrm>
          <a:prstGeom prst="rect">
            <a:avLst/>
          </a:prstGeom>
        </p:spPr>
        <p:txBody>
          <a:bodyPr wrap="square">
            <a:spAutoFit/>
          </a:bodyPr>
          <a:lstStyle/>
          <a:p>
            <a:r>
              <a:rPr lang="tr-TR" sz="2400" b="1" dirty="0">
                <a:solidFill>
                  <a:srgbClr val="0070C0"/>
                </a:solidFill>
              </a:rPr>
              <a:t>D. MÜTESELSİL SORUMLULUK</a:t>
            </a:r>
          </a:p>
          <a:p>
            <a:r>
              <a:rPr lang="tr-TR" sz="2400" b="1" dirty="0">
                <a:solidFill>
                  <a:schemeClr val="accent5"/>
                </a:solidFill>
              </a:rPr>
              <a:t>2. Müteselsil Sorumluluğu Doğuran Sebepler</a:t>
            </a:r>
          </a:p>
          <a:p>
            <a:pPr marL="285750" indent="-285750">
              <a:buFont typeface="Arial" panose="020B0604020202020204" pitchFamily="34" charset="0"/>
              <a:buChar char="•"/>
            </a:pPr>
            <a:r>
              <a:rPr lang="tr-TR" dirty="0"/>
              <a:t>Müteselsil sorumluluğun doğuş sebepleri TBK 61. Maddesinde </a:t>
            </a:r>
            <a:r>
              <a:rPr lang="tr-TR" b="1" i="1" dirty="0"/>
              <a:t>“Birden çok kişi birlikte bir zarara sebebiyet verdikleri veya aynı zarardan çeşitli sebeplerden dolayı sorumlu oldukları takdirde, haklarında müteselsil sorumluluğa ilişkin hükümler uygulanır.”</a:t>
            </a:r>
            <a:r>
              <a:rPr lang="tr-TR" dirty="0"/>
              <a:t>   İfadesi ile ortaya konmuştur. </a:t>
            </a:r>
          </a:p>
          <a:p>
            <a:pPr marL="285750" indent="-285750">
              <a:buFont typeface="Arial" panose="020B0604020202020204" pitchFamily="34" charset="0"/>
              <a:buChar char="•"/>
            </a:pPr>
            <a:r>
              <a:rPr lang="tr-TR" b="1" dirty="0"/>
              <a:t>1-</a:t>
            </a:r>
            <a:r>
              <a:rPr lang="tr-TR" dirty="0"/>
              <a:t>   </a:t>
            </a:r>
            <a:r>
              <a:rPr lang="tr-TR" b="1" dirty="0"/>
              <a:t>Aynı sebepten doğan müteselsil sorumluluk</a:t>
            </a:r>
          </a:p>
          <a:p>
            <a:r>
              <a:rPr lang="tr-TR" b="1" i="1" dirty="0"/>
              <a:t>a) Kusur sorumluluğuna dayanan tazminat yükümlülüğü</a:t>
            </a:r>
            <a:endParaRPr lang="tr-TR" dirty="0"/>
          </a:p>
          <a:p>
            <a:r>
              <a:rPr lang="tr-TR" dirty="0"/>
              <a:t>Birden çok kişi aralarında önceden veya en geç olay sırasında anlaşarak bilerek isteyerek ya da en azından birbirlerini davranışından haberdar olarak kusurları ile  haksız bir fiille zarara sebep oldukları takdirde, ortak kusur söz konusu olur. Ortak  kusur  şartının varlığı, birden çok zarar verenlerde birlikte davranma iradesini bulunmasına bağlıdır. Bu kasta veya ihmale dayanabilir. Birden çok kişinin ortak kusur sorumluluğunun doğması için üç şartın bir arada bulunması gerekir. Bunlar zarara birlikte sebep olma, ortak kusur ve tek zarar şartlarıdır.</a:t>
            </a:r>
          </a:p>
        </p:txBody>
      </p:sp>
    </p:spTree>
    <p:extLst>
      <p:ext uri="{BB962C8B-B14F-4D97-AF65-F5344CB8AC3E}">
        <p14:creationId xmlns:p14="http://schemas.microsoft.com/office/powerpoint/2010/main" val="860571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D. MÜTESELSİL SORUMLULUK</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323987"/>
          </a:xfrm>
          <a:prstGeom prst="rect">
            <a:avLst/>
          </a:prstGeom>
        </p:spPr>
        <p:txBody>
          <a:bodyPr wrap="square">
            <a:spAutoFit/>
          </a:bodyPr>
          <a:lstStyle/>
          <a:p>
            <a:r>
              <a:rPr lang="tr-TR" sz="2400" b="1" dirty="0">
                <a:solidFill>
                  <a:srgbClr val="0070C0"/>
                </a:solidFill>
              </a:rPr>
              <a:t>D. MÜTESELSİL SORUMLULUK</a:t>
            </a:r>
          </a:p>
          <a:p>
            <a:r>
              <a:rPr lang="tr-TR" sz="2400" b="1" dirty="0">
                <a:solidFill>
                  <a:schemeClr val="accent5"/>
                </a:solidFill>
              </a:rPr>
              <a:t>2. Müteselsil Sorumluluğu Doğuran Sebepler</a:t>
            </a:r>
          </a:p>
          <a:p>
            <a:pPr marL="285750" indent="-285750">
              <a:buFont typeface="Arial" panose="020B0604020202020204" pitchFamily="34" charset="0"/>
              <a:buChar char="•"/>
            </a:pPr>
            <a:r>
              <a:rPr lang="tr-TR" b="1" dirty="0"/>
              <a:t>1-</a:t>
            </a:r>
            <a:r>
              <a:rPr lang="tr-TR" dirty="0"/>
              <a:t>   </a:t>
            </a:r>
            <a:r>
              <a:rPr lang="tr-TR" b="1" dirty="0"/>
              <a:t>Aynı sebepten doğan müteselsil sorumluluk</a:t>
            </a:r>
          </a:p>
          <a:p>
            <a:r>
              <a:rPr lang="tr-TR" b="1" i="1" dirty="0"/>
              <a:t>a) Kusur sorumluluğuna dayanan tazminat yükümlülüğü</a:t>
            </a:r>
          </a:p>
          <a:p>
            <a:pPr marL="285750" indent="-285750">
              <a:buFont typeface="Arial" panose="020B0604020202020204" pitchFamily="34" charset="0"/>
              <a:buChar char="•"/>
            </a:pPr>
            <a:r>
              <a:rPr lang="tr-TR" dirty="0"/>
              <a:t>Birden çok kişinin bağımsız kusur sorumluluğuna dayanan tazminat yükümlülüğüne gelince, burada zarar verenlerin her biri kusurlu davranışıyla sebep olmakla birlikte aralarında bilinçli bir işbirliği ve birbirlerinin davranışlarından haberleri yoktur. Bunun en güzel örneği trafik kazasından doğan kusur sorumluluğudur. Örneğin otomobilin sürücüsünün araçlarını dikkatsiz ve tedbirsiz bir şekilde sürerken çarpışmaları ve bu arada bir yaya zarar vermeleri halinde, her iki araç sürücüsü de kusurlu olmakla birlikte birbirinden haberdar olmadıkları için kusurları birbirinden bağımsızdır.</a:t>
            </a:r>
          </a:p>
        </p:txBody>
      </p:sp>
    </p:spTree>
    <p:extLst>
      <p:ext uri="{BB962C8B-B14F-4D97-AF65-F5344CB8AC3E}">
        <p14:creationId xmlns:p14="http://schemas.microsoft.com/office/powerpoint/2010/main" val="662475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D. MÜTESELSİL SORUMLULUK</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877985"/>
          </a:xfrm>
          <a:prstGeom prst="rect">
            <a:avLst/>
          </a:prstGeom>
        </p:spPr>
        <p:txBody>
          <a:bodyPr wrap="square">
            <a:spAutoFit/>
          </a:bodyPr>
          <a:lstStyle/>
          <a:p>
            <a:r>
              <a:rPr lang="tr-TR" sz="2400" b="1" dirty="0">
                <a:solidFill>
                  <a:srgbClr val="0070C0"/>
                </a:solidFill>
              </a:rPr>
              <a:t>D. MÜTESELSİL SORUMLULUK</a:t>
            </a:r>
          </a:p>
          <a:p>
            <a:r>
              <a:rPr lang="tr-TR" sz="2400" b="1" dirty="0">
                <a:solidFill>
                  <a:schemeClr val="accent5"/>
                </a:solidFill>
              </a:rPr>
              <a:t>2. Müteselsil Sorumluluğu Doğuran Sebepler</a:t>
            </a:r>
          </a:p>
          <a:p>
            <a:pPr marL="285750" indent="-285750">
              <a:buFont typeface="Arial" panose="020B0604020202020204" pitchFamily="34" charset="0"/>
              <a:buChar char="•"/>
            </a:pPr>
            <a:r>
              <a:rPr lang="tr-TR" b="1" dirty="0"/>
              <a:t>1-</a:t>
            </a:r>
            <a:r>
              <a:rPr lang="tr-TR" dirty="0"/>
              <a:t>   </a:t>
            </a:r>
            <a:r>
              <a:rPr lang="tr-TR" b="1" dirty="0"/>
              <a:t>Aynı sebepten doğan müteselsil sorumluluk</a:t>
            </a:r>
          </a:p>
          <a:p>
            <a:r>
              <a:rPr lang="tr-TR" b="1" i="1" dirty="0"/>
              <a:t>b)Kusursuz sorumluluğa dayanan tazminat yükümlülüğü</a:t>
            </a:r>
            <a:endParaRPr lang="tr-TR" dirty="0"/>
          </a:p>
          <a:p>
            <a:r>
              <a:rPr lang="tr-TR" dirty="0"/>
              <a:t>Birden çok zarar veren, aynı veya değişik türden kusursuz sorumluluk haline göre tazminat yükümlüsü olabilir. Aracı işletenin sorumluğu, adam çalıştıranın sorumluluğu, bina malikinin sorumluluğu gibi.</a:t>
            </a:r>
          </a:p>
          <a:p>
            <a:r>
              <a:rPr lang="tr-TR" b="1" i="1" dirty="0"/>
              <a:t>c)Sözleşme sorumluluğuna dayanan tazminat yükümlülüğü</a:t>
            </a:r>
            <a:endParaRPr lang="tr-TR" dirty="0"/>
          </a:p>
          <a:p>
            <a:r>
              <a:rPr lang="tr-TR" dirty="0"/>
              <a:t>Taraflar arasında yapılan bir sözleşme ile tarafların müteselsil sorumlu olacaklarını kararlaştırmışlarsa bu sözleşmeye aykırılıkta sözleşmeden dolayı müteselsil sorumluluk doğabileceği gibi kanundan kaynaklanan nedenlerle yapılan sözleşmelerde müteselsil sorumluluk sözleşmeden doğabilir. Sigorta şirketlerinin trafik kazasından kaynaklanan sorumluluğu buna en güzel örnek teşkil eder</a:t>
            </a:r>
          </a:p>
        </p:txBody>
      </p:sp>
    </p:spTree>
    <p:extLst>
      <p:ext uri="{BB962C8B-B14F-4D97-AF65-F5344CB8AC3E}">
        <p14:creationId xmlns:p14="http://schemas.microsoft.com/office/powerpoint/2010/main" val="2520446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D. MÜTESELSİL SORUMLULUK</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600986"/>
          </a:xfrm>
          <a:prstGeom prst="rect">
            <a:avLst/>
          </a:prstGeom>
        </p:spPr>
        <p:txBody>
          <a:bodyPr wrap="square">
            <a:spAutoFit/>
          </a:bodyPr>
          <a:lstStyle/>
          <a:p>
            <a:r>
              <a:rPr lang="tr-TR" sz="2400" b="1" dirty="0">
                <a:solidFill>
                  <a:srgbClr val="0070C0"/>
                </a:solidFill>
              </a:rPr>
              <a:t>D. MÜTESELSİL SORUMLULUK</a:t>
            </a:r>
          </a:p>
          <a:p>
            <a:r>
              <a:rPr lang="tr-TR" sz="2400" b="1" dirty="0">
                <a:solidFill>
                  <a:schemeClr val="accent5"/>
                </a:solidFill>
              </a:rPr>
              <a:t>2. Müteselsil Sorumluluğu Doğuran Sebepler</a:t>
            </a:r>
          </a:p>
          <a:p>
            <a:r>
              <a:rPr lang="tr-TR" b="1" dirty="0"/>
              <a:t>2-</a:t>
            </a:r>
            <a:r>
              <a:rPr lang="tr-TR" dirty="0"/>
              <a:t>   </a:t>
            </a:r>
            <a:r>
              <a:rPr lang="tr-TR" b="1" dirty="0"/>
              <a:t>Çeşitli sebeplerden doğan müteselsil sorumluluk</a:t>
            </a:r>
            <a:endParaRPr lang="tr-TR" dirty="0"/>
          </a:p>
          <a:p>
            <a:pPr marL="285750" indent="-285750">
              <a:buFont typeface="Arial" panose="020B0604020202020204" pitchFamily="34" charset="0"/>
              <a:buChar char="•"/>
            </a:pPr>
            <a:r>
              <a:rPr lang="tr-TR" dirty="0"/>
              <a:t>Birden çok kişinin aynı zarardan çeşitli sebeplerden dolayı sorumluluğu söz konusu olabilir. Aynı zararı  doğuran çeşitli sebepler kusur sorumluluğu (haksız fiil), sözleşme veya kusursuz sorumluluk (kanun) olabilir. Bu  suretle birden çok zarar verenden biri aynı zararı haksız fiil diğeri sözleşme bir başkası da özen veya tehlike sorumluluğuna göre tazmin zorundadır. Örneğin  bir işletmenin şoförü tarafından kullanılan motorlu araç yolculardan birine zarar vermişse aracın işleteni Karayolları Trafik Kanunu 85. Maddesine gereğince tehlike sorumluluğuna (kusursuz sorumluluk) göre, aracı kullanan şoför Türk Borçlar Kanunu 49. maddesi uyarınca kusur sorumluluğuna (haksız fiile), zorunlu mali sorumluluk sigortacısı ise sözleşmeye  (poliçe) ilişkisine göre gerçekleşen zararı tazmin  etmek zorundadır.</a:t>
            </a:r>
          </a:p>
        </p:txBody>
      </p:sp>
    </p:spTree>
    <p:extLst>
      <p:ext uri="{BB962C8B-B14F-4D97-AF65-F5344CB8AC3E}">
        <p14:creationId xmlns:p14="http://schemas.microsoft.com/office/powerpoint/2010/main" val="1929465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D. MÜTESELSİL SORUMLULUK</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600986"/>
          </a:xfrm>
          <a:prstGeom prst="rect">
            <a:avLst/>
          </a:prstGeom>
        </p:spPr>
        <p:txBody>
          <a:bodyPr wrap="square">
            <a:spAutoFit/>
          </a:bodyPr>
          <a:lstStyle/>
          <a:p>
            <a:r>
              <a:rPr lang="tr-TR" sz="2400" b="1" dirty="0">
                <a:solidFill>
                  <a:srgbClr val="0070C0"/>
                </a:solidFill>
              </a:rPr>
              <a:t>D. MÜTESELSİL SORUMLULUK</a:t>
            </a:r>
          </a:p>
          <a:p>
            <a:r>
              <a:rPr lang="tr-TR" sz="2400" b="1" dirty="0">
                <a:solidFill>
                  <a:schemeClr val="accent5"/>
                </a:solidFill>
              </a:rPr>
              <a:t>3. Müteselsil Sorumluluk İlkeleri</a:t>
            </a:r>
          </a:p>
          <a:p>
            <a:pPr marL="342900" indent="-342900">
              <a:buAutoNum type="alphaLcPeriod"/>
            </a:pPr>
            <a:r>
              <a:rPr lang="tr-TR" b="1" dirty="0"/>
              <a:t>Dış ilişkide </a:t>
            </a:r>
          </a:p>
          <a:p>
            <a:pPr marL="285750" indent="-285750">
              <a:buFont typeface="Arial" panose="020B0604020202020204" pitchFamily="34" charset="0"/>
              <a:buChar char="•"/>
            </a:pPr>
            <a:r>
              <a:rPr lang="tr-TR" dirty="0"/>
              <a:t>Birden çok kişi birlikte bir zarara sebebiyet verdikleri veya aynı zarardan çeşitli sebeplerden dolayı sorumlu oldukları takdirde, haklarında müteselsil sorumluluğa ilişkin hükümler uygulanır.</a:t>
            </a:r>
          </a:p>
          <a:p>
            <a:r>
              <a:rPr lang="tr-TR" b="1" dirty="0"/>
              <a:t>b.    İç ilişkide</a:t>
            </a:r>
          </a:p>
          <a:p>
            <a:pPr marL="285750" indent="-285750">
              <a:buFont typeface="Arial" panose="020B0604020202020204" pitchFamily="34" charset="0"/>
              <a:buChar char="•"/>
            </a:pPr>
            <a:r>
              <a:rPr lang="tr-TR" dirty="0"/>
              <a:t>Tazminatın aynı zarardan sorumlu müteselsil borçlular arasında paylaştırılmasında, bütün durum ve koşullar, özellikle onlardan her birine yüklenebilecek kusurun ağırlığı ve yarattıkları tehlikenin yoğunluğu göz önünde tutulur. Tazminatın kendi payına düşeninden fazlasını ödeyen kişi, bu fazla ödemesi için, diğer müteselsil sorumlulara karşı rücu hakkına sahip ve zarar görenin haklarına halef olur.</a:t>
            </a:r>
          </a:p>
        </p:txBody>
      </p:sp>
    </p:spTree>
    <p:extLst>
      <p:ext uri="{BB962C8B-B14F-4D97-AF65-F5344CB8AC3E}">
        <p14:creationId xmlns:p14="http://schemas.microsoft.com/office/powerpoint/2010/main" val="656730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3847207"/>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9.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II. HAKSIZ FİİLLERDEN DOĞAN BORÇ İLİŞKİLERİ</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C. ZARAR VE TAZMİNAT</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D.MÜTESELSİL SORUMLULUK</a:t>
            </a: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9021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C. ZARAR VE TAZMİNAT</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323987"/>
          </a:xfrm>
          <a:prstGeom prst="rect">
            <a:avLst/>
          </a:prstGeom>
        </p:spPr>
        <p:txBody>
          <a:bodyPr wrap="square">
            <a:spAutoFit/>
          </a:bodyPr>
          <a:lstStyle/>
          <a:p>
            <a:r>
              <a:rPr lang="tr-TR" sz="2400" b="1" dirty="0">
                <a:solidFill>
                  <a:schemeClr val="accent5"/>
                </a:solidFill>
              </a:rPr>
              <a:t>C. ZARAR VE TAZMİNAT</a:t>
            </a:r>
          </a:p>
          <a:p>
            <a:r>
              <a:rPr lang="tr-TR" sz="2400" b="1" dirty="0">
                <a:solidFill>
                  <a:schemeClr val="accent5"/>
                </a:solidFill>
              </a:rPr>
              <a:t>1. Zarar ve Zararın İspatı</a:t>
            </a:r>
          </a:p>
          <a:p>
            <a:pPr marL="285750" indent="-285750">
              <a:buFont typeface="Arial" panose="020B0604020202020204" pitchFamily="34" charset="0"/>
              <a:buChar char="•"/>
            </a:pPr>
            <a:r>
              <a:rPr lang="tr-TR" sz="2400" dirty="0"/>
              <a:t>Zarar gören, zararını ve zarar verenin kusurunu ispat yükü altındadır. </a:t>
            </a:r>
          </a:p>
          <a:p>
            <a:pPr marL="285750" indent="-285750">
              <a:buFont typeface="Arial" panose="020B0604020202020204" pitchFamily="34" charset="0"/>
              <a:buChar char="•"/>
            </a:pPr>
            <a:r>
              <a:rPr lang="tr-TR" sz="2400" dirty="0"/>
              <a:t>Zarar gören, zararı ispat ederken her türlü delile başvurabilir.</a:t>
            </a:r>
          </a:p>
          <a:p>
            <a:pPr marL="285750" indent="-285750">
              <a:buFont typeface="Arial" panose="020B0604020202020204" pitchFamily="34" charset="0"/>
              <a:buChar char="•"/>
            </a:pPr>
            <a:r>
              <a:rPr lang="tr-TR" sz="2400" dirty="0"/>
              <a:t>Uğranılan zararın miktarı tam olarak ispat edilemiyorsa hâkim, olayların olağan akışını ve zarar görenin aldığı önlemleri göz önünde tutarak, zararın miktarını hakkaniyete uygun olarak belirler. </a:t>
            </a:r>
          </a:p>
          <a:p>
            <a:pPr marL="285750" indent="-285750">
              <a:buFont typeface="Arial" panose="020B0604020202020204" pitchFamily="34" charset="0"/>
              <a:buChar char="•"/>
            </a:pPr>
            <a:endParaRPr lang="tr-TR" dirty="0"/>
          </a:p>
          <a:p>
            <a:pPr marL="342900" indent="-342900">
              <a:buFont typeface="Arial" panose="020B0604020202020204" pitchFamily="34" charset="0"/>
              <a:buChar char="•"/>
            </a:pPr>
            <a:endParaRPr lang="tr-TR" sz="2400" b="1" dirty="0">
              <a:solidFill>
                <a:schemeClr val="accent5"/>
              </a:solidFill>
            </a:endParaRPr>
          </a:p>
        </p:txBody>
      </p:sp>
    </p:spTree>
    <p:extLst>
      <p:ext uri="{BB962C8B-B14F-4D97-AF65-F5344CB8AC3E}">
        <p14:creationId xmlns:p14="http://schemas.microsoft.com/office/powerpoint/2010/main" val="3464341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C. ZARAR VE TAZMİNAT</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662541"/>
          </a:xfrm>
          <a:prstGeom prst="rect">
            <a:avLst/>
          </a:prstGeom>
        </p:spPr>
        <p:txBody>
          <a:bodyPr wrap="square">
            <a:spAutoFit/>
          </a:bodyPr>
          <a:lstStyle/>
          <a:p>
            <a:r>
              <a:rPr lang="tr-TR" sz="2400" b="1" dirty="0">
                <a:solidFill>
                  <a:schemeClr val="accent5"/>
                </a:solidFill>
              </a:rPr>
              <a:t>C. ZARAR VE TAZMİNAT</a:t>
            </a:r>
          </a:p>
          <a:p>
            <a:r>
              <a:rPr lang="tr-TR" sz="2400" b="1" dirty="0">
                <a:solidFill>
                  <a:schemeClr val="accent5"/>
                </a:solidFill>
              </a:rPr>
              <a:t>2. Tazminat</a:t>
            </a:r>
          </a:p>
          <a:p>
            <a:r>
              <a:rPr lang="tr-TR" sz="2400" b="1" dirty="0">
                <a:solidFill>
                  <a:schemeClr val="accent5"/>
                </a:solidFill>
              </a:rPr>
              <a:t>a. Genel Olarak</a:t>
            </a:r>
          </a:p>
          <a:p>
            <a:pPr marL="285750" indent="-285750">
              <a:buFont typeface="Arial" panose="020B0604020202020204" pitchFamily="34" charset="0"/>
              <a:buChar char="•"/>
            </a:pPr>
            <a:r>
              <a:rPr lang="tr-TR" sz="2000" dirty="0"/>
              <a:t>Hâkim, tazminatın kapsamını ve ödenme biçimini, durumun gereğini ve özellikle kusurun ağırlığını göz önüne alarak belirler. Tazminatın irat biçiminde ödenmesine hükmedilirse, borçlu güvence göstermekle yükümlüdür.</a:t>
            </a:r>
          </a:p>
          <a:p>
            <a:pPr marL="342900" indent="-342900">
              <a:buFont typeface="Arial" panose="020B0604020202020204" pitchFamily="34" charset="0"/>
              <a:buChar char="•"/>
            </a:pPr>
            <a:r>
              <a:rPr lang="tr-TR" sz="2000" dirty="0"/>
              <a:t>Zarar gören, zararı doğuran fiile razı olmuş veya zararın doğmasında ya da artmasında etkili olmuş yahut tazminat yükümlüsünün durumunu ağırlaştırmış ise hâkim, tazminatı indirebilir veya tamamen kaldırabilir. Zarara hafif kusuruyla sebep olan tazminat yükümlüsü, tazminatı ödediğinde yoksulluğa düşecek olur ve hakkaniyet de gerektirirse hâkim, tazminatı indirebilir. </a:t>
            </a:r>
            <a:endParaRPr lang="tr-TR" sz="2000" b="1" dirty="0">
              <a:solidFill>
                <a:schemeClr val="accent5"/>
              </a:solidFill>
            </a:endParaRPr>
          </a:p>
        </p:txBody>
      </p:sp>
    </p:spTree>
    <p:extLst>
      <p:ext uri="{BB962C8B-B14F-4D97-AF65-F5344CB8AC3E}">
        <p14:creationId xmlns:p14="http://schemas.microsoft.com/office/powerpoint/2010/main" val="3579477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C. ZARAR VE TAZMİNAT</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4154984"/>
          </a:xfrm>
          <a:prstGeom prst="rect">
            <a:avLst/>
          </a:prstGeom>
        </p:spPr>
        <p:txBody>
          <a:bodyPr wrap="square">
            <a:spAutoFit/>
          </a:bodyPr>
          <a:lstStyle/>
          <a:p>
            <a:r>
              <a:rPr lang="tr-TR" sz="2400" b="1" dirty="0">
                <a:solidFill>
                  <a:schemeClr val="accent5"/>
                </a:solidFill>
              </a:rPr>
              <a:t>C. ZARAR VE TAZMİNAT</a:t>
            </a:r>
          </a:p>
          <a:p>
            <a:r>
              <a:rPr lang="tr-TR" sz="2400" b="1" dirty="0">
                <a:solidFill>
                  <a:schemeClr val="accent5"/>
                </a:solidFill>
              </a:rPr>
              <a:t>2. Tazminat</a:t>
            </a:r>
          </a:p>
          <a:p>
            <a:r>
              <a:rPr lang="tr-TR" sz="2400" b="1" dirty="0">
                <a:solidFill>
                  <a:schemeClr val="accent5"/>
                </a:solidFill>
              </a:rPr>
              <a:t>b. Özel Durumlar</a:t>
            </a:r>
          </a:p>
          <a:p>
            <a:r>
              <a:rPr lang="tr-TR" sz="2400" b="1" dirty="0" err="1">
                <a:solidFill>
                  <a:schemeClr val="accent5"/>
                </a:solidFill>
              </a:rPr>
              <a:t>aa</a:t>
            </a:r>
            <a:r>
              <a:rPr lang="tr-TR" sz="2400" b="1" dirty="0">
                <a:solidFill>
                  <a:schemeClr val="accent5"/>
                </a:solidFill>
              </a:rPr>
              <a:t>. </a:t>
            </a:r>
            <a:r>
              <a:rPr lang="tr-TR" sz="2400" b="1" i="1" dirty="0">
                <a:solidFill>
                  <a:schemeClr val="accent5"/>
                </a:solidFill>
              </a:rPr>
              <a:t>Ölüm ve Bedensel Zarar</a:t>
            </a:r>
          </a:p>
          <a:p>
            <a:pPr marL="342900" indent="-342900">
              <a:buFont typeface="Arial" panose="020B0604020202020204" pitchFamily="34" charset="0"/>
              <a:buChar char="•"/>
            </a:pPr>
            <a:r>
              <a:rPr lang="tr-TR" sz="2400" dirty="0"/>
              <a:t>Ölüm hâlinde uğranılan zararlar özellikle şunlardır:</a:t>
            </a:r>
          </a:p>
          <a:p>
            <a:pPr marL="342900" indent="-342900">
              <a:buFont typeface="Arial" panose="020B0604020202020204" pitchFamily="34" charset="0"/>
              <a:buChar char="•"/>
            </a:pPr>
            <a:r>
              <a:rPr lang="tr-TR" sz="2400" dirty="0"/>
              <a:t> 1. Cenaze giderleri.</a:t>
            </a:r>
          </a:p>
          <a:p>
            <a:pPr marL="342900" indent="-342900">
              <a:buFont typeface="Arial" panose="020B0604020202020204" pitchFamily="34" charset="0"/>
              <a:buChar char="•"/>
            </a:pPr>
            <a:r>
              <a:rPr lang="tr-TR" sz="2400" dirty="0"/>
              <a:t> 2. Ölüm hemen gerçekleşmemişse tedavi giderleri ile çalışma gücünün azalmasından ya da yitirilmesinden doğan kayıplar. </a:t>
            </a:r>
          </a:p>
          <a:p>
            <a:pPr marL="342900" indent="-342900">
              <a:buFont typeface="Arial" panose="020B0604020202020204" pitchFamily="34" charset="0"/>
              <a:buChar char="•"/>
            </a:pPr>
            <a:r>
              <a:rPr lang="tr-TR" sz="2400" dirty="0"/>
              <a:t>3. Ölenin desteğinden yoksun kalan kişilerin bu sebeple uğradıkları kayıplar.</a:t>
            </a:r>
            <a:endParaRPr lang="tr-TR" sz="2000" b="1" dirty="0"/>
          </a:p>
          <a:p>
            <a:pPr marL="342900" indent="-342900">
              <a:buFont typeface="Arial" panose="020B0604020202020204" pitchFamily="34" charset="0"/>
              <a:buChar char="•"/>
            </a:pPr>
            <a:r>
              <a:rPr lang="tr-TR" sz="2000" b="1" dirty="0"/>
              <a:t>Yukarıdaki zararlar sınırlı sayıda olmayıp </a:t>
            </a:r>
            <a:r>
              <a:rPr lang="tr-TR" sz="2000" b="1" dirty="0" err="1"/>
              <a:t>tadadi</a:t>
            </a:r>
            <a:r>
              <a:rPr lang="tr-TR" sz="2000" b="1" dirty="0"/>
              <a:t> (</a:t>
            </a:r>
            <a:r>
              <a:rPr lang="tr-TR" sz="2000" b="1" dirty="0" err="1"/>
              <a:t>Örnekleyici</a:t>
            </a:r>
            <a:r>
              <a:rPr lang="tr-TR" sz="2000" b="1" dirty="0"/>
              <a:t>) niteliktedir. </a:t>
            </a:r>
            <a:endParaRPr lang="tr-TR" sz="2400" b="1" dirty="0"/>
          </a:p>
        </p:txBody>
      </p:sp>
    </p:spTree>
    <p:extLst>
      <p:ext uri="{BB962C8B-B14F-4D97-AF65-F5344CB8AC3E}">
        <p14:creationId xmlns:p14="http://schemas.microsoft.com/office/powerpoint/2010/main" val="1610774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C. ZARAR VE TAZMİNAT</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4524315"/>
          </a:xfrm>
          <a:prstGeom prst="rect">
            <a:avLst/>
          </a:prstGeom>
        </p:spPr>
        <p:txBody>
          <a:bodyPr wrap="square">
            <a:spAutoFit/>
          </a:bodyPr>
          <a:lstStyle/>
          <a:p>
            <a:r>
              <a:rPr lang="tr-TR" sz="2400" b="1" dirty="0">
                <a:solidFill>
                  <a:schemeClr val="accent5"/>
                </a:solidFill>
              </a:rPr>
              <a:t>C. ZARAR VE TAZMİNAT</a:t>
            </a:r>
          </a:p>
          <a:p>
            <a:r>
              <a:rPr lang="tr-TR" sz="2400" b="1" dirty="0">
                <a:solidFill>
                  <a:schemeClr val="accent5"/>
                </a:solidFill>
              </a:rPr>
              <a:t>2. Tazminat</a:t>
            </a:r>
          </a:p>
          <a:p>
            <a:r>
              <a:rPr lang="tr-TR" sz="2400" b="1" dirty="0">
                <a:solidFill>
                  <a:schemeClr val="accent5"/>
                </a:solidFill>
              </a:rPr>
              <a:t>b. Özel Durumlar</a:t>
            </a:r>
          </a:p>
          <a:p>
            <a:r>
              <a:rPr lang="tr-TR" sz="2400" b="1" dirty="0" err="1">
                <a:solidFill>
                  <a:schemeClr val="accent5"/>
                </a:solidFill>
              </a:rPr>
              <a:t>aa</a:t>
            </a:r>
            <a:r>
              <a:rPr lang="tr-TR" sz="2400" b="1" dirty="0">
                <a:solidFill>
                  <a:schemeClr val="accent5"/>
                </a:solidFill>
              </a:rPr>
              <a:t>. </a:t>
            </a:r>
            <a:r>
              <a:rPr lang="tr-TR" sz="2400" b="1" i="1" dirty="0">
                <a:solidFill>
                  <a:schemeClr val="accent5"/>
                </a:solidFill>
              </a:rPr>
              <a:t>Ölüm ve Bedensel Zarar</a:t>
            </a:r>
          </a:p>
          <a:p>
            <a:pPr marL="342900" indent="-342900">
              <a:buFont typeface="Arial" panose="020B0604020202020204" pitchFamily="34" charset="0"/>
              <a:buChar char="•"/>
            </a:pPr>
            <a:r>
              <a:rPr lang="tr-TR" sz="2400" dirty="0"/>
              <a:t>Bedensel zararlar özellikle şunlardır: </a:t>
            </a:r>
          </a:p>
          <a:p>
            <a:pPr marL="342900" indent="-342900">
              <a:buFont typeface="Arial" panose="020B0604020202020204" pitchFamily="34" charset="0"/>
              <a:buChar char="•"/>
            </a:pPr>
            <a:r>
              <a:rPr lang="tr-TR" sz="2400" dirty="0"/>
              <a:t>1. Tedavi giderleri. </a:t>
            </a:r>
          </a:p>
          <a:p>
            <a:pPr marL="342900" indent="-342900">
              <a:buFont typeface="Arial" panose="020B0604020202020204" pitchFamily="34" charset="0"/>
              <a:buChar char="•"/>
            </a:pPr>
            <a:r>
              <a:rPr lang="tr-TR" sz="2400" dirty="0"/>
              <a:t>2. Kazanç kaybı. </a:t>
            </a:r>
          </a:p>
          <a:p>
            <a:pPr marL="342900" indent="-342900">
              <a:buFont typeface="Arial" panose="020B0604020202020204" pitchFamily="34" charset="0"/>
              <a:buChar char="•"/>
            </a:pPr>
            <a:r>
              <a:rPr lang="tr-TR" sz="2400" dirty="0"/>
              <a:t>3. Çalışma gücünün azalmasından ya da yitirilmesinden doğan kayıplar. </a:t>
            </a:r>
          </a:p>
          <a:p>
            <a:pPr marL="342900" indent="-342900">
              <a:buFont typeface="Arial" panose="020B0604020202020204" pitchFamily="34" charset="0"/>
              <a:buChar char="•"/>
            </a:pPr>
            <a:r>
              <a:rPr lang="tr-TR" sz="2400" dirty="0"/>
              <a:t>4. Ekonomik geleceğin sarsılmasından doğan kayıplar</a:t>
            </a:r>
            <a:endParaRPr lang="tr-TR" sz="2400" b="1" dirty="0"/>
          </a:p>
          <a:p>
            <a:pPr marL="342900" indent="-342900">
              <a:buFont typeface="Arial" panose="020B0604020202020204" pitchFamily="34" charset="0"/>
              <a:buChar char="•"/>
            </a:pPr>
            <a:r>
              <a:rPr lang="tr-TR" sz="2400" b="1" dirty="0"/>
              <a:t>Yukarıdaki zararlar sınırlı sayıda olmayıp </a:t>
            </a:r>
            <a:r>
              <a:rPr lang="tr-TR" sz="2400" b="1" dirty="0" err="1"/>
              <a:t>tadadi</a:t>
            </a:r>
            <a:r>
              <a:rPr lang="tr-TR" sz="2400" b="1" dirty="0"/>
              <a:t> (</a:t>
            </a:r>
            <a:r>
              <a:rPr lang="tr-TR" sz="2400" b="1" dirty="0" err="1"/>
              <a:t>Örnekleyici</a:t>
            </a:r>
            <a:r>
              <a:rPr lang="tr-TR" sz="2400" b="1" dirty="0"/>
              <a:t>) niteliktedir</a:t>
            </a:r>
            <a:endParaRPr lang="tr-TR" sz="2400" dirty="0"/>
          </a:p>
        </p:txBody>
      </p:sp>
    </p:spTree>
    <p:extLst>
      <p:ext uri="{BB962C8B-B14F-4D97-AF65-F5344CB8AC3E}">
        <p14:creationId xmlns:p14="http://schemas.microsoft.com/office/powerpoint/2010/main" val="2625429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C. ZARAR VE TAZMİNAT</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785652"/>
          </a:xfrm>
          <a:prstGeom prst="rect">
            <a:avLst/>
          </a:prstGeom>
        </p:spPr>
        <p:txBody>
          <a:bodyPr wrap="square">
            <a:spAutoFit/>
          </a:bodyPr>
          <a:lstStyle/>
          <a:p>
            <a:r>
              <a:rPr lang="tr-TR" sz="2400" b="1" dirty="0">
                <a:solidFill>
                  <a:schemeClr val="accent5"/>
                </a:solidFill>
              </a:rPr>
              <a:t>C. ZARAR VE TAZMİNAT</a:t>
            </a:r>
          </a:p>
          <a:p>
            <a:r>
              <a:rPr lang="tr-TR" sz="2400" b="1" dirty="0">
                <a:solidFill>
                  <a:schemeClr val="accent5"/>
                </a:solidFill>
              </a:rPr>
              <a:t>2. Tazminat</a:t>
            </a:r>
          </a:p>
          <a:p>
            <a:r>
              <a:rPr lang="tr-TR" sz="2400" b="1" dirty="0">
                <a:solidFill>
                  <a:schemeClr val="accent5"/>
                </a:solidFill>
              </a:rPr>
              <a:t>c. Belirlenmesi</a:t>
            </a:r>
          </a:p>
          <a:p>
            <a:pPr marL="342900" indent="-342900">
              <a:buFont typeface="Arial" panose="020B0604020202020204" pitchFamily="34" charset="0"/>
              <a:buChar char="•"/>
            </a:pPr>
            <a:r>
              <a:rPr lang="tr-TR" sz="2400" dirty="0"/>
              <a:t>Destekten yoksun kalma zararları ile bedensel zararlar, bu Kanun hükümlerine ve sorumluluk hukuku ilkelerine göre hesaplanır. Kısmen veya tamamen rücu edilemeyen sosyal güvenlik ödemeleri ile ifa amacını taşımayan ödemeler, bu tür zararların belirlenmesinde gözetilemez; zarar veya tazminattan indirilemez. Hesaplanan tazminat, miktar esas alınarak hakkaniyet düşüncesi ile artırılamaz veya azaltılamaz.</a:t>
            </a:r>
          </a:p>
        </p:txBody>
      </p:sp>
    </p:spTree>
    <p:extLst>
      <p:ext uri="{BB962C8B-B14F-4D97-AF65-F5344CB8AC3E}">
        <p14:creationId xmlns:p14="http://schemas.microsoft.com/office/powerpoint/2010/main" val="3167866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C. ZARAR VE TAZMİNAT</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785652"/>
          </a:xfrm>
          <a:prstGeom prst="rect">
            <a:avLst/>
          </a:prstGeom>
        </p:spPr>
        <p:txBody>
          <a:bodyPr wrap="square">
            <a:spAutoFit/>
          </a:bodyPr>
          <a:lstStyle/>
          <a:p>
            <a:r>
              <a:rPr lang="tr-TR" sz="2400" b="1" dirty="0">
                <a:solidFill>
                  <a:schemeClr val="accent5"/>
                </a:solidFill>
              </a:rPr>
              <a:t>C. ZARAR VE TAZMİNAT</a:t>
            </a:r>
          </a:p>
          <a:p>
            <a:r>
              <a:rPr lang="tr-TR" sz="2400" b="1" dirty="0">
                <a:solidFill>
                  <a:schemeClr val="accent5"/>
                </a:solidFill>
              </a:rPr>
              <a:t>2. Tazminat</a:t>
            </a:r>
          </a:p>
          <a:p>
            <a:r>
              <a:rPr lang="tr-TR" sz="2400" b="1" dirty="0">
                <a:solidFill>
                  <a:schemeClr val="accent5"/>
                </a:solidFill>
              </a:rPr>
              <a:t>c. Manevi Tazminat</a:t>
            </a:r>
          </a:p>
          <a:p>
            <a:pPr marL="342900" indent="-342900">
              <a:buFont typeface="Arial" panose="020B0604020202020204" pitchFamily="34" charset="0"/>
              <a:buChar char="•"/>
            </a:pPr>
            <a:r>
              <a:rPr lang="tr-TR" sz="2400" dirty="0"/>
              <a:t>Hâkim, bir kimsenin bedensel bütünlüğünün zedelenmesi durumunda, olayın özelliklerini göz önünde tutarak, zarar görene uygun bir miktar paranın manevi tazminat olarak ödenmesine karar verebilir. Ağır bedensel zarar veya ölüm hâlinde, zarar görenin veya ölenin yakınlarına da manevi tazminat olarak uygun bir miktar paranın ödenmesine karar verilebilir.</a:t>
            </a:r>
          </a:p>
          <a:p>
            <a:pPr marL="342900" indent="-342900">
              <a:buFont typeface="Arial" panose="020B0604020202020204" pitchFamily="34" charset="0"/>
              <a:buChar char="•"/>
            </a:pPr>
            <a:endParaRPr lang="tr-TR" sz="2400" dirty="0"/>
          </a:p>
        </p:txBody>
      </p:sp>
    </p:spTree>
    <p:extLst>
      <p:ext uri="{BB962C8B-B14F-4D97-AF65-F5344CB8AC3E}">
        <p14:creationId xmlns:p14="http://schemas.microsoft.com/office/powerpoint/2010/main" val="219352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solidFill>
              </a:rPr>
              <a:t>II. HAKSIZ FİİLLERDEN DOĞAN BORÇ İLİŞKİLERİ</a:t>
            </a:r>
            <a:br>
              <a:rPr lang="tr-TR" sz="2400" dirty="0">
                <a:solidFill>
                  <a:schemeClr val="accent5"/>
                </a:solidFill>
              </a:rPr>
            </a:br>
            <a:r>
              <a:rPr lang="tr-TR" sz="2400" dirty="0">
                <a:solidFill>
                  <a:schemeClr val="accent5"/>
                </a:solidFill>
              </a:rPr>
              <a:t>C. ZARAR VE TAZMİNAT</a:t>
            </a:r>
            <a:br>
              <a:rPr lang="tr-TR" sz="2400" dirty="0">
                <a:solidFill>
                  <a:srgbClr val="C00000"/>
                </a:solidFill>
              </a:rPr>
            </a:br>
            <a:br>
              <a:rPr lang="tr-TR" sz="2400"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1" y="1521629"/>
            <a:ext cx="8997892" cy="3416320"/>
          </a:xfrm>
          <a:prstGeom prst="rect">
            <a:avLst/>
          </a:prstGeom>
        </p:spPr>
        <p:txBody>
          <a:bodyPr wrap="square">
            <a:spAutoFit/>
          </a:bodyPr>
          <a:lstStyle/>
          <a:p>
            <a:r>
              <a:rPr lang="tr-TR" sz="2400" b="1" dirty="0">
                <a:solidFill>
                  <a:schemeClr val="accent5"/>
                </a:solidFill>
              </a:rPr>
              <a:t>C. ZARAR VE TAZMİNAT</a:t>
            </a:r>
          </a:p>
          <a:p>
            <a:r>
              <a:rPr lang="tr-TR" sz="2400" b="1" dirty="0">
                <a:solidFill>
                  <a:schemeClr val="accent5"/>
                </a:solidFill>
              </a:rPr>
              <a:t>2. Tazminat</a:t>
            </a:r>
          </a:p>
          <a:p>
            <a:r>
              <a:rPr lang="tr-TR" sz="2400" b="1" dirty="0">
                <a:solidFill>
                  <a:schemeClr val="accent5"/>
                </a:solidFill>
              </a:rPr>
              <a:t>c. Kişilik Haklarının Zedelenmesi</a:t>
            </a:r>
          </a:p>
          <a:p>
            <a:pPr marL="342900" indent="-342900">
              <a:buFont typeface="Arial" panose="020B0604020202020204" pitchFamily="34" charset="0"/>
              <a:buChar char="•"/>
            </a:pPr>
            <a:r>
              <a:rPr lang="tr-TR" sz="2400" dirty="0"/>
              <a:t>Kişilik hakkının zedelenmesinden zarar gören, uğradığı manevi zarara karşılık manevi tazminat adı altında bir miktar para ödenmesini isteyebilir. Hâkim, bu tazminatın ödenmesi yerine, diğer bir giderim biçimi kararlaştırabilir veya bu tazminata ekleyebilir; özellikle saldırıyı kınayan bir karar verebilir ve bu kararın yayımlanmasına hükmedebilir</a:t>
            </a:r>
          </a:p>
        </p:txBody>
      </p:sp>
    </p:spTree>
    <p:extLst>
      <p:ext uri="{BB962C8B-B14F-4D97-AF65-F5344CB8AC3E}">
        <p14:creationId xmlns:p14="http://schemas.microsoft.com/office/powerpoint/2010/main" val="3659193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13245</TotalTime>
  <Words>1418</Words>
  <Application>Microsoft Office PowerPoint</Application>
  <PresentationFormat>Ekran Gösterisi (4:3)</PresentationFormat>
  <Paragraphs>96</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15</vt:i4>
      </vt:variant>
    </vt:vector>
  </HeadingPairs>
  <TitlesOfParts>
    <vt:vector size="21" baseType="lpstr">
      <vt:lpstr>Arial</vt:lpstr>
      <vt:lpstr>Calibri</vt:lpstr>
      <vt:lpstr>Wingdings</vt:lpstr>
      <vt:lpstr>ekonomi</vt:lpstr>
      <vt:lpstr>1_Rics</vt:lpstr>
      <vt:lpstr>h.t.</vt:lpstr>
      <vt:lpstr>PowerPoint Sunusu</vt:lpstr>
      <vt:lpstr>PowerPoint Sunusu</vt:lpstr>
      <vt:lpstr>II. HAKSIZ FİİLLERDEN DOĞAN BORÇ İLİŞKİLERİ C. ZARAR VE TAZMİNAT   </vt:lpstr>
      <vt:lpstr>II. HAKSIZ FİİLLERDEN DOĞAN BORÇ İLİŞKİLERİ C. ZARAR VE TAZMİNAT   </vt:lpstr>
      <vt:lpstr>II. HAKSIZ FİİLLERDEN DOĞAN BORÇ İLİŞKİLERİ C. ZARAR VE TAZMİNAT   </vt:lpstr>
      <vt:lpstr>II. HAKSIZ FİİLLERDEN DOĞAN BORÇ İLİŞKİLERİ C. ZARAR VE TAZMİNAT   </vt:lpstr>
      <vt:lpstr>II. HAKSIZ FİİLLERDEN DOĞAN BORÇ İLİŞKİLERİ C. ZARAR VE TAZMİNAT   </vt:lpstr>
      <vt:lpstr>II. HAKSIZ FİİLLERDEN DOĞAN BORÇ İLİŞKİLERİ C. ZARAR VE TAZMİNAT   </vt:lpstr>
      <vt:lpstr>II. HAKSIZ FİİLLERDEN DOĞAN BORÇ İLİŞKİLERİ C. ZARAR VE TAZMİNAT   </vt:lpstr>
      <vt:lpstr>II. HAKSIZ FİİLLERDEN DOĞAN BORÇ İLİŞKİLERİ D. MÜTESELSİL SORUMLULUK   </vt:lpstr>
      <vt:lpstr>II. HAKSIZ FİİLLERDEN DOĞAN BORÇ İLİŞKİLERİ D. MÜTESELSİL SORUMLULUK   </vt:lpstr>
      <vt:lpstr>II. HAKSIZ FİİLLERDEN DOĞAN BORÇ İLİŞKİLERİ D. MÜTESELSİL SORUMLULUK   </vt:lpstr>
      <vt:lpstr>II. HAKSIZ FİİLLERDEN DOĞAN BORÇ İLİŞKİLERİ D. MÜTESELSİL SORUMLULUK   </vt:lpstr>
      <vt:lpstr>II. HAKSIZ FİİLLERDEN DOĞAN BORÇ İLİŞKİLERİ D. MÜTESELSİL SORUMLULUK   </vt:lpstr>
      <vt:lpstr>II. HAKSIZ FİİLLERDEN DOĞAN BORÇ İLİŞKİLERİ D. MÜTESELSİL SORUMLULUK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906</cp:revision>
  <cp:lastPrinted>2016-10-24T07:53:35Z</cp:lastPrinted>
  <dcterms:created xsi:type="dcterms:W3CDTF">2016-09-18T09:35:24Z</dcterms:created>
  <dcterms:modified xsi:type="dcterms:W3CDTF">2020-02-24T22:12:29Z</dcterms:modified>
</cp:coreProperties>
</file>