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metadata" ContentType="application/binary"/>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 id="2147483690" r:id="rId2"/>
    <p:sldMasterId id="2147483702" r:id="rId3"/>
    <p:sldMasterId id="2147483726" r:id="rId4"/>
    <p:sldMasterId id="2147483738" r:id="rId5"/>
    <p:sldMasterId id="2147483750" r:id="rId6"/>
    <p:sldMasterId id="2147483762" r:id="rId7"/>
  </p:sldMasterIdLst>
  <p:notesMasterIdLst>
    <p:notesMasterId r:id="rId51"/>
  </p:notesMasterIdLst>
  <p:sldIdLst>
    <p:sldId id="256" r:id="rId8"/>
    <p:sldId id="257" r:id="rId9"/>
    <p:sldId id="258" r:id="rId10"/>
    <p:sldId id="259" r:id="rId11"/>
    <p:sldId id="260" r:id="rId12"/>
    <p:sldId id="261" r:id="rId13"/>
    <p:sldId id="262" r:id="rId14"/>
    <p:sldId id="264" r:id="rId15"/>
    <p:sldId id="265" r:id="rId16"/>
    <p:sldId id="266" r:id="rId17"/>
    <p:sldId id="291" r:id="rId18"/>
    <p:sldId id="267" r:id="rId19"/>
    <p:sldId id="268" r:id="rId20"/>
    <p:sldId id="292" r:id="rId21"/>
    <p:sldId id="296" r:id="rId22"/>
    <p:sldId id="297" r:id="rId23"/>
    <p:sldId id="295" r:id="rId24"/>
    <p:sldId id="298" r:id="rId25"/>
    <p:sldId id="299" r:id="rId26"/>
    <p:sldId id="269" r:id="rId27"/>
    <p:sldId id="270" r:id="rId28"/>
    <p:sldId id="271" r:id="rId29"/>
    <p:sldId id="272" r:id="rId30"/>
    <p:sldId id="273" r:id="rId31"/>
    <p:sldId id="274" r:id="rId32"/>
    <p:sldId id="275" r:id="rId33"/>
    <p:sldId id="276" r:id="rId34"/>
    <p:sldId id="277" r:id="rId35"/>
    <p:sldId id="278" r:id="rId36"/>
    <p:sldId id="279" r:id="rId37"/>
    <p:sldId id="280" r:id="rId38"/>
    <p:sldId id="281" r:id="rId39"/>
    <p:sldId id="286" r:id="rId40"/>
    <p:sldId id="282" r:id="rId41"/>
    <p:sldId id="283" r:id="rId42"/>
    <p:sldId id="284" r:id="rId43"/>
    <p:sldId id="300" r:id="rId44"/>
    <p:sldId id="285" r:id="rId45"/>
    <p:sldId id="288" r:id="rId46"/>
    <p:sldId id="289" r:id="rId47"/>
    <p:sldId id="290" r:id="rId48"/>
    <p:sldId id="287" r:id="rId49"/>
    <p:sldId id="294" r:id="rId50"/>
  </p:sldIdLst>
  <p:sldSz cx="12192000" cy="6858000"/>
  <p:notesSz cx="6858000" cy="9144000"/>
  <p:embeddedFontLst>
    <p:embeddedFont>
      <p:font typeface="Bookman Old Style" pitchFamily="18" charset="0"/>
      <p:regular r:id="rId52"/>
      <p:bold r:id="rId53"/>
      <p:italic r:id="rId54"/>
      <p:boldItalic r:id="rId55"/>
    </p:embeddedFont>
    <p:embeddedFont>
      <p:font typeface="Wingdings 3" pitchFamily="18" charset="2"/>
      <p:regular r:id="rId56"/>
    </p:embeddedFont>
    <p:embeddedFont>
      <p:font typeface="Century Gothic" pitchFamily="34" charset="0"/>
      <p:regular r:id="rId57"/>
      <p:bold r:id="rId58"/>
      <p:italic r:id="rId59"/>
      <p:boldItalic r:id="rId60"/>
    </p:embeddedFont>
    <p:embeddedFont>
      <p:font typeface="Calibri" pitchFamily="34" charset="0"/>
      <p:regular r:id="rId61"/>
      <p:bold r:id="rId62"/>
      <p:italic r:id="rId63"/>
      <p:boldItalic r:id="rId64"/>
    </p:embeddedFont>
    <p:embeddedFont>
      <p:font typeface="ＭＳ Ｐゴシック" pitchFamily="34" charset="-128"/>
      <p:regular r:id="rId65"/>
    </p:embeddedFont>
    <p:embeddedFont>
      <p:font typeface="Open Sans" charset="0"/>
      <p:regular r:id="rId66"/>
      <p:bold r:id="rId67"/>
      <p:italic r:id="rId68"/>
      <p:boldItalic r:id="rId69"/>
    </p:embeddedFont>
    <p:embeddedFont>
      <p:font typeface="Arabic Typesetting" pitchFamily="66" charset="-78"/>
      <p:regular r:id="rId70"/>
    </p:embeddedFont>
    <p:embeddedFont>
      <p:font typeface="Tahoma" pitchFamily="34" charset="0"/>
      <p:regular r:id="rId71"/>
      <p:bold r:id="rId72"/>
    </p:embeddedFont>
    <p:embeddedFont>
      <p:font typeface="Aharoni" pitchFamily="2" charset="-79"/>
      <p:bold r:id="rId73"/>
    </p:embeddedFont>
    <p:embeddedFont>
      <p:font typeface="Arial Unicode MS" pitchFamily="34" charset="-128"/>
      <p:regular r:id="rId74"/>
    </p:embeddedFont>
    <p:embeddedFont>
      <p:font typeface="Constantia" pitchFamily="18" charset="0"/>
      <p:regular r:id="rId75"/>
      <p:bold r:id="rId76"/>
      <p:italic r:id="rId77"/>
      <p:boldItalic r:id="rId78"/>
    </p:embeddedFont>
    <p:embeddedFont>
      <p:font typeface="Wingdings 2" pitchFamily="18" charset="2"/>
      <p:regular r:id="rId79"/>
    </p:embeddedFont>
    <p:embeddedFont>
      <p:font typeface="Georgia" pitchFamily="18" charset="0"/>
      <p:regular r:id="rId80"/>
      <p:bold r:id="rId81"/>
      <p:italic r:id="rId82"/>
      <p:boldItalic r:id="rId83"/>
    </p:embeddedFont>
    <p:embeddedFont>
      <p:font typeface="Trebuchet MS" pitchFamily="34" charset="0"/>
      <p:regular r:id="rId84"/>
      <p:bold r:id="rId85"/>
      <p:italic r:id="rId86"/>
      <p:boldItalic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2160">
          <p15:clr>
            <a:srgbClr val="000000"/>
          </p15:clr>
        </p15:guide>
        <p15:guide id="2" pos="384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0" roundtripDataSignature="AMtx7mjLsraY+nVmnRowSVV/mYdKQOjSGw=="/>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p:cViewPr varScale="1">
        <p:scale>
          <a:sx n="51" d="100"/>
          <a:sy n="51" d="100"/>
        </p:scale>
        <p:origin x="-762" y="54"/>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font" Target="fonts/font4.fntdata"/><Relationship Id="rId63" Type="http://schemas.openxmlformats.org/officeDocument/2006/relationships/font" Target="fonts/font12.fntdata"/><Relationship Id="rId68" Type="http://schemas.openxmlformats.org/officeDocument/2006/relationships/font" Target="fonts/font17.fntdata"/><Relationship Id="rId76" Type="http://schemas.openxmlformats.org/officeDocument/2006/relationships/font" Target="fonts/font25.fntdata"/><Relationship Id="rId84" Type="http://schemas.openxmlformats.org/officeDocument/2006/relationships/font" Target="fonts/font33.fntdata"/><Relationship Id="rId7" Type="http://schemas.openxmlformats.org/officeDocument/2006/relationships/slideMaster" Target="slideMasters/slideMaster7.xml"/><Relationship Id="rId71" Type="http://schemas.openxmlformats.org/officeDocument/2006/relationships/font" Target="fonts/font20.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74" Type="http://schemas.openxmlformats.org/officeDocument/2006/relationships/font" Target="fonts/font23.fntdata"/><Relationship Id="rId79" Type="http://schemas.openxmlformats.org/officeDocument/2006/relationships/font" Target="fonts/font28.fntdata"/><Relationship Id="rId87" Type="http://schemas.openxmlformats.org/officeDocument/2006/relationships/font" Target="fonts/font36.fntdata"/><Relationship Id="rId5" Type="http://schemas.openxmlformats.org/officeDocument/2006/relationships/slideMaster" Target="slideMasters/slideMaster5.xml"/><Relationship Id="rId61" Type="http://schemas.openxmlformats.org/officeDocument/2006/relationships/font" Target="fonts/font10.fntdata"/><Relationship Id="rId82" Type="http://schemas.openxmlformats.org/officeDocument/2006/relationships/font" Target="fonts/font31.fntdata"/><Relationship Id="rId90" Type="http://customschemas.google.com/relationships/presentationmetadata" Target="metadata"/><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font" Target="fonts/font18.fntdata"/><Relationship Id="rId77" Type="http://schemas.openxmlformats.org/officeDocument/2006/relationships/font" Target="fonts/font26.fntdata"/><Relationship Id="rId8" Type="http://schemas.openxmlformats.org/officeDocument/2006/relationships/slide" Target="slides/slide1.xml"/><Relationship Id="rId51" Type="http://schemas.openxmlformats.org/officeDocument/2006/relationships/notesMaster" Target="notesMasters/notesMaster1.xml"/><Relationship Id="rId72" Type="http://schemas.openxmlformats.org/officeDocument/2006/relationships/font" Target="fonts/font21.fntdata"/><Relationship Id="rId80" Type="http://schemas.openxmlformats.org/officeDocument/2006/relationships/font" Target="fonts/font29.fntdata"/><Relationship Id="rId85" Type="http://schemas.openxmlformats.org/officeDocument/2006/relationships/font" Target="fonts/font34.fntdata"/><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font" Target="fonts/font19.fntdata"/><Relationship Id="rId75" Type="http://schemas.openxmlformats.org/officeDocument/2006/relationships/font" Target="fonts/font24.fntdata"/><Relationship Id="rId83" Type="http://schemas.openxmlformats.org/officeDocument/2006/relationships/font" Target="fonts/font32.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font" Target="fonts/font6.fntdata"/><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font" Target="fonts/font22.fntdata"/><Relationship Id="rId78" Type="http://schemas.openxmlformats.org/officeDocument/2006/relationships/font" Target="fonts/font27.fntdata"/><Relationship Id="rId81" Type="http://schemas.openxmlformats.org/officeDocument/2006/relationships/font" Target="fonts/font30.fntdata"/><Relationship Id="rId86" Type="http://schemas.openxmlformats.org/officeDocument/2006/relationships/font" Target="fonts/font35.fntdata"/><Relationship Id="rId9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tr-TR" sz="1200" b="0" i="0" u="none" strike="noStrike" cap="none">
                <a:solidFill>
                  <a:schemeClr val="dk1"/>
                </a:solidFill>
                <a:latin typeface="Calibri"/>
                <a:ea typeface="Calibri"/>
                <a:cs typeface="Calibri"/>
                <a:sym typeface="Calibri"/>
              </a:rPr>
              <a:pPr marL="0" marR="0" lvl="0" indent="0" algn="r" rtl="0">
                <a:spcBef>
                  <a:spcPts val="0"/>
                </a:spcBef>
                <a:spcAft>
                  <a:spcPts val="0"/>
                </a:spcAft>
                <a:buNone/>
              </a:p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6"/>
        <p:cNvGrpSpPr/>
        <p:nvPr/>
      </p:nvGrpSpPr>
      <p:grpSpPr>
        <a:xfrm>
          <a:off x="0" y="0"/>
          <a:ext cx="0" cy="0"/>
          <a:chOff x="0" y="0"/>
          <a:chExt cx="0" cy="0"/>
        </a:xfrm>
      </p:grpSpPr>
      <p:sp>
        <p:nvSpPr>
          <p:cNvPr id="547" name="Google Shape;54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8" name="Google Shape;54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5"/>
        <p:cNvGrpSpPr/>
        <p:nvPr/>
      </p:nvGrpSpPr>
      <p:grpSpPr>
        <a:xfrm>
          <a:off x="0" y="0"/>
          <a:ext cx="0" cy="0"/>
          <a:chOff x="0" y="0"/>
          <a:chExt cx="0" cy="0"/>
        </a:xfrm>
      </p:grpSpPr>
      <p:sp>
        <p:nvSpPr>
          <p:cNvPr id="636" name="Google Shape;636;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10</a:t>
            </a:fld>
            <a:endParaRPr/>
          </a:p>
        </p:txBody>
      </p:sp>
      <p:sp>
        <p:nvSpPr>
          <p:cNvPr id="637" name="Google Shape;63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38" name="Google Shape;63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12</a:t>
            </a:fld>
            <a:endParaRPr/>
          </a:p>
        </p:txBody>
      </p:sp>
      <p:sp>
        <p:nvSpPr>
          <p:cNvPr id="647" name="Google Shape;647;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48" name="Google Shape;64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4"/>
        <p:cNvGrpSpPr/>
        <p:nvPr/>
      </p:nvGrpSpPr>
      <p:grpSpPr>
        <a:xfrm>
          <a:off x="0" y="0"/>
          <a:ext cx="0" cy="0"/>
          <a:chOff x="0" y="0"/>
          <a:chExt cx="0" cy="0"/>
        </a:xfrm>
      </p:grpSpPr>
      <p:sp>
        <p:nvSpPr>
          <p:cNvPr id="655" name="Google Shape;65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13</a:t>
            </a:fld>
            <a:endParaRPr/>
          </a:p>
        </p:txBody>
      </p:sp>
      <p:sp>
        <p:nvSpPr>
          <p:cNvPr id="656" name="Google Shape;656;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57" name="Google Shape;657;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3C52D4-984E-47A7-8B4D-18D5B75AFC69}" type="slidenum">
              <a:rPr lang="en-US"/>
              <a:pPr/>
              <a:t>15</a:t>
            </a:fld>
            <a:endParaRPr lang="en-US"/>
          </a:p>
        </p:txBody>
      </p:sp>
      <p:sp>
        <p:nvSpPr>
          <p:cNvPr id="344066" name="Rectangle 2"/>
          <p:cNvSpPr>
            <a:spLocks noGrp="1" noRot="1" noChangeAspect="1" noChangeArrowheads="1"/>
          </p:cNvSpPr>
          <p:nvPr>
            <p:ph type="sldImg"/>
          </p:nvPr>
        </p:nvSpPr>
        <p:spPr bwMode="auto">
          <a:xfrm>
            <a:off x="381000" y="685800"/>
            <a:ext cx="6096000" cy="3429000"/>
          </a:xfrm>
          <a:prstGeom prst="rect">
            <a:avLst/>
          </a:prstGeom>
          <a:solidFill>
            <a:srgbClr val="FFFFFF"/>
          </a:solidFill>
          <a:ln>
            <a:solidFill>
              <a:srgbClr val="000000"/>
            </a:solidFill>
            <a:miter lim="800000"/>
            <a:headEnd/>
            <a:tailEnd/>
          </a:ln>
        </p:spPr>
      </p:sp>
      <p:sp>
        <p:nvSpPr>
          <p:cNvPr id="344067"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tr-T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5" name="Google Shape;665;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2" name="Google Shape;672;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8"/>
        <p:cNvGrpSpPr/>
        <p:nvPr/>
      </p:nvGrpSpPr>
      <p:grpSpPr>
        <a:xfrm>
          <a:off x="0" y="0"/>
          <a:ext cx="0" cy="0"/>
          <a:chOff x="0" y="0"/>
          <a:chExt cx="0" cy="0"/>
        </a:xfrm>
      </p:grpSpPr>
      <p:sp>
        <p:nvSpPr>
          <p:cNvPr id="679" name="Google Shape;67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0" name="Google Shape;68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1" name="Google Shape;691;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4"/>
        <p:cNvGrpSpPr/>
        <p:nvPr/>
      </p:nvGrpSpPr>
      <p:grpSpPr>
        <a:xfrm>
          <a:off x="0" y="0"/>
          <a:ext cx="0" cy="0"/>
          <a:chOff x="0" y="0"/>
          <a:chExt cx="0" cy="0"/>
        </a:xfrm>
      </p:grpSpPr>
      <p:sp>
        <p:nvSpPr>
          <p:cNvPr id="695" name="Google Shape;695;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24</a:t>
            </a:fld>
            <a:endParaRPr/>
          </a:p>
        </p:txBody>
      </p:sp>
      <p:sp>
        <p:nvSpPr>
          <p:cNvPr id="696" name="Google Shape;696;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97" name="Google Shape;697;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7" name="Google Shape;707;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Google Shape;714;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26</a:t>
            </a:fld>
            <a:endParaRPr/>
          </a:p>
        </p:txBody>
      </p:sp>
      <p:sp>
        <p:nvSpPr>
          <p:cNvPr id="715" name="Google Shape;71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16" name="Google Shape;71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28</a:t>
            </a:fld>
            <a:endParaRPr/>
          </a:p>
        </p:txBody>
      </p:sp>
      <p:sp>
        <p:nvSpPr>
          <p:cNvPr id="732" name="Google Shape;732;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33" name="Google Shape;733;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29</a:t>
            </a:fld>
            <a:endParaRPr/>
          </a:p>
        </p:txBody>
      </p:sp>
      <p:sp>
        <p:nvSpPr>
          <p:cNvPr id="749" name="Google Shape;74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0" name="Google Shape;75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30</a:t>
            </a:fld>
            <a:endParaRPr/>
          </a:p>
        </p:txBody>
      </p:sp>
      <p:sp>
        <p:nvSpPr>
          <p:cNvPr id="756" name="Google Shape;75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757" name="Google Shape;75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4" name="Google Shape;76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9"/>
        <p:cNvGrpSpPr/>
        <p:nvPr/>
      </p:nvGrpSpPr>
      <p:grpSpPr>
        <a:xfrm>
          <a:off x="0" y="0"/>
          <a:ext cx="0" cy="0"/>
          <a:chOff x="0" y="0"/>
          <a:chExt cx="0" cy="0"/>
        </a:xfrm>
      </p:grpSpPr>
      <p:sp>
        <p:nvSpPr>
          <p:cNvPr id="770" name="Google Shape;770;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1" name="Google Shape;771;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7"/>
        <p:cNvGrpSpPr/>
        <p:nvPr/>
      </p:nvGrpSpPr>
      <p:grpSpPr>
        <a:xfrm>
          <a:off x="0" y="0"/>
          <a:ext cx="0" cy="0"/>
          <a:chOff x="0" y="0"/>
          <a:chExt cx="0" cy="0"/>
        </a:xfrm>
      </p:grpSpPr>
      <p:sp>
        <p:nvSpPr>
          <p:cNvPr id="778" name="Google Shape;778;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9" name="Google Shape;779;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4"/>
        <p:cNvGrpSpPr/>
        <p:nvPr/>
      </p:nvGrpSpPr>
      <p:grpSpPr>
        <a:xfrm>
          <a:off x="0" y="0"/>
          <a:ext cx="0" cy="0"/>
          <a:chOff x="0" y="0"/>
          <a:chExt cx="0" cy="0"/>
        </a:xfrm>
      </p:grpSpPr>
      <p:sp>
        <p:nvSpPr>
          <p:cNvPr id="785" name="Google Shape;785;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6" name="Google Shape;78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0"/>
        <p:cNvGrpSpPr/>
        <p:nvPr/>
      </p:nvGrpSpPr>
      <p:grpSpPr>
        <a:xfrm>
          <a:off x="0" y="0"/>
          <a:ext cx="0" cy="0"/>
          <a:chOff x="0" y="0"/>
          <a:chExt cx="0" cy="0"/>
        </a:xfrm>
      </p:grpSpPr>
      <p:sp>
        <p:nvSpPr>
          <p:cNvPr id="791" name="Google Shape;791;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2" name="Google Shape;79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7"/>
        <p:cNvGrpSpPr/>
        <p:nvPr/>
      </p:nvGrpSpPr>
      <p:grpSpPr>
        <a:xfrm>
          <a:off x="0" y="0"/>
          <a:ext cx="0" cy="0"/>
          <a:chOff x="0" y="0"/>
          <a:chExt cx="0" cy="0"/>
        </a:xfrm>
      </p:grpSpPr>
      <p:sp>
        <p:nvSpPr>
          <p:cNvPr id="798" name="Google Shape;798;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9" name="Google Shape;799;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0572B1-8AF0-4B75-ACCA-444E050EC6A0}" type="slidenum">
              <a:rPr lang="en-US"/>
              <a:pPr/>
              <a:t>39</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tr-T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5" name="Google Shape;57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1"/>
        <p:cNvGrpSpPr/>
        <p:nvPr/>
      </p:nvGrpSpPr>
      <p:grpSpPr>
        <a:xfrm>
          <a:off x="0" y="0"/>
          <a:ext cx="0" cy="0"/>
          <a:chOff x="0" y="0"/>
          <a:chExt cx="0" cy="0"/>
        </a:xfrm>
      </p:grpSpPr>
      <p:sp>
        <p:nvSpPr>
          <p:cNvPr id="582" name="Google Shape;5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3" name="Google Shape;5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7</a:t>
            </a:fld>
            <a:endParaRPr/>
          </a:p>
        </p:txBody>
      </p:sp>
      <p:sp>
        <p:nvSpPr>
          <p:cNvPr id="598" name="Google Shape;59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599" name="Google Shape;599;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3"/>
        <p:cNvGrpSpPr/>
        <p:nvPr/>
      </p:nvGrpSpPr>
      <p:grpSpPr>
        <a:xfrm>
          <a:off x="0" y="0"/>
          <a:ext cx="0" cy="0"/>
          <a:chOff x="0" y="0"/>
          <a:chExt cx="0" cy="0"/>
        </a:xfrm>
      </p:grpSpPr>
      <p:sp>
        <p:nvSpPr>
          <p:cNvPr id="614" name="Google Shape;614;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8</a:t>
            </a:fld>
            <a:endParaRPr/>
          </a:p>
        </p:txBody>
      </p:sp>
      <p:sp>
        <p:nvSpPr>
          <p:cNvPr id="615" name="Google Shape;61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16" name="Google Shape;616;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270"/>
        <p:cNvGrpSpPr/>
        <p:nvPr/>
      </p:nvGrpSpPr>
      <p:grpSpPr>
        <a:xfrm>
          <a:off x="0" y="0"/>
          <a:ext cx="0" cy="0"/>
          <a:chOff x="0" y="0"/>
          <a:chExt cx="0" cy="0"/>
        </a:xfrm>
      </p:grpSpPr>
      <p:sp>
        <p:nvSpPr>
          <p:cNvPr id="271" name="Google Shape;271;p36"/>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2" name="Google Shape;272;p36"/>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3" name="Google Shape;273;p36"/>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Yazılı Panoramik Resim">
  <p:cSld name="Yazılı Panoramik Resim">
    <p:spTree>
      <p:nvGrpSpPr>
        <p:cNvPr id="1" name="Shape 327"/>
        <p:cNvGrpSpPr/>
        <p:nvPr/>
      </p:nvGrpSpPr>
      <p:grpSpPr>
        <a:xfrm>
          <a:off x="0" y="0"/>
          <a:ext cx="0" cy="0"/>
          <a:chOff x="0" y="0"/>
          <a:chExt cx="0" cy="0"/>
        </a:xfrm>
      </p:grpSpPr>
      <p:sp>
        <p:nvSpPr>
          <p:cNvPr id="328" name="Google Shape;328;p59"/>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9" name="Google Shape;329;p59"/>
          <p:cNvSpPr>
            <a:spLocks noGrp="1"/>
          </p:cNvSpPr>
          <p:nvPr>
            <p:ph type="pic" idx="2"/>
          </p:nvPr>
        </p:nvSpPr>
        <p:spPr>
          <a:xfrm>
            <a:off x="1154955" y="685800"/>
            <a:ext cx="8825659"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30" name="Google Shape;330;p59"/>
          <p:cNvSpPr txBox="1">
            <a:spLocks noGrp="1"/>
          </p:cNvSpPr>
          <p:nvPr>
            <p:ph type="body" idx="1"/>
          </p:nvPr>
        </p:nvSpPr>
        <p:spPr>
          <a:xfrm>
            <a:off x="1154956" y="5367325"/>
            <a:ext cx="8825657"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31" name="Google Shape;331;p59"/>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2" name="Google Shape;332;p59"/>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3" name="Google Shape;333;p59"/>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şlık ve Resim Yazısı">
  <p:cSld name="Başlık ve Resim Yazısı">
    <p:spTree>
      <p:nvGrpSpPr>
        <p:cNvPr id="1" name="Shape 334"/>
        <p:cNvGrpSpPr/>
        <p:nvPr/>
      </p:nvGrpSpPr>
      <p:grpSpPr>
        <a:xfrm>
          <a:off x="0" y="0"/>
          <a:ext cx="0" cy="0"/>
          <a:chOff x="0" y="0"/>
          <a:chExt cx="0" cy="0"/>
        </a:xfrm>
      </p:grpSpPr>
      <p:sp>
        <p:nvSpPr>
          <p:cNvPr id="335" name="Google Shape;335;p60"/>
          <p:cNvSpPr txBox="1">
            <a:spLocks noGrp="1"/>
          </p:cNvSpPr>
          <p:nvPr>
            <p:ph type="title"/>
          </p:nvPr>
        </p:nvSpPr>
        <p:spPr>
          <a:xfrm>
            <a:off x="1154955"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6" name="Google Shape;336;p60"/>
          <p:cNvSpPr txBox="1">
            <a:spLocks noGrp="1"/>
          </p:cNvSpPr>
          <p:nvPr>
            <p:ph type="body" idx="1"/>
          </p:nvPr>
        </p:nvSpPr>
        <p:spPr>
          <a:xfrm>
            <a:off x="1154955"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37" name="Google Shape;337;p60"/>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8" name="Google Shape;338;p60"/>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9" name="Google Shape;339;p60"/>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esim Yazılı Alıntı">
  <p:cSld name="Resim Yazılı Alıntı">
    <p:spTree>
      <p:nvGrpSpPr>
        <p:cNvPr id="1" name="Shape 340"/>
        <p:cNvGrpSpPr/>
        <p:nvPr/>
      </p:nvGrpSpPr>
      <p:grpSpPr>
        <a:xfrm>
          <a:off x="0" y="0"/>
          <a:ext cx="0" cy="0"/>
          <a:chOff x="0" y="0"/>
          <a:chExt cx="0" cy="0"/>
        </a:xfrm>
      </p:grpSpPr>
      <p:sp>
        <p:nvSpPr>
          <p:cNvPr id="341" name="Google Shape;341;p61"/>
          <p:cNvSpPr txBox="1">
            <a:spLocks noGrp="1"/>
          </p:cNvSpPr>
          <p:nvPr>
            <p:ph type="title"/>
          </p:nvPr>
        </p:nvSpPr>
        <p:spPr>
          <a:xfrm>
            <a:off x="1574802" y="1447801"/>
            <a:ext cx="7999316"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2" name="Google Shape;342;p61"/>
          <p:cNvSpPr txBox="1">
            <a:spLocks noGrp="1"/>
          </p:cNvSpPr>
          <p:nvPr>
            <p:ph type="body" idx="1"/>
          </p:nvPr>
        </p:nvSpPr>
        <p:spPr>
          <a:xfrm>
            <a:off x="1930401" y="3771175"/>
            <a:ext cx="7279650"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rgbClr val="86D1D8"/>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43" name="Google Shape;343;p61"/>
          <p:cNvSpPr txBox="1">
            <a:spLocks noGrp="1"/>
          </p:cNvSpPr>
          <p:nvPr>
            <p:ph type="body" idx="2"/>
          </p:nvPr>
        </p:nvSpPr>
        <p:spPr>
          <a:xfrm>
            <a:off x="1154955"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44" name="Google Shape;344;p61"/>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5" name="Google Shape;345;p61"/>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6" name="Google Shape;346;p61"/>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
        <p:nvSpPr>
          <p:cNvPr id="347" name="Google Shape;347;p61"/>
          <p:cNvSpPr txBox="1"/>
          <p:nvPr/>
        </p:nvSpPr>
        <p:spPr>
          <a:xfrm>
            <a:off x="898295" y="971253"/>
            <a:ext cx="801913"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tr-TR" sz="12200" b="0" i="0">
                <a:solidFill>
                  <a:srgbClr val="86D1D8"/>
                </a:solidFill>
                <a:latin typeface="Arial"/>
                <a:ea typeface="Arial"/>
                <a:cs typeface="Arial"/>
                <a:sym typeface="Arial"/>
              </a:rPr>
              <a:t>“</a:t>
            </a:r>
            <a:endParaRPr/>
          </a:p>
        </p:txBody>
      </p:sp>
      <p:sp>
        <p:nvSpPr>
          <p:cNvPr id="348" name="Google Shape;348;p61"/>
          <p:cNvSpPr txBox="1"/>
          <p:nvPr/>
        </p:nvSpPr>
        <p:spPr>
          <a:xfrm>
            <a:off x="9330489" y="2613787"/>
            <a:ext cx="801913"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tr-TR" sz="12200" b="0" i="0">
                <a:solidFill>
                  <a:srgbClr val="86D1D8"/>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İsim Kartı">
  <p:cSld name="İsim Kartı">
    <p:spTree>
      <p:nvGrpSpPr>
        <p:cNvPr id="1" name="Shape 349"/>
        <p:cNvGrpSpPr/>
        <p:nvPr/>
      </p:nvGrpSpPr>
      <p:grpSpPr>
        <a:xfrm>
          <a:off x="0" y="0"/>
          <a:ext cx="0" cy="0"/>
          <a:chOff x="0" y="0"/>
          <a:chExt cx="0" cy="0"/>
        </a:xfrm>
      </p:grpSpPr>
      <p:sp>
        <p:nvSpPr>
          <p:cNvPr id="350" name="Google Shape;350;p62"/>
          <p:cNvSpPr txBox="1">
            <a:spLocks noGrp="1"/>
          </p:cNvSpPr>
          <p:nvPr>
            <p:ph type="title"/>
          </p:nvPr>
        </p:nvSpPr>
        <p:spPr>
          <a:xfrm>
            <a:off x="1154955"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1" name="Google Shape;351;p62"/>
          <p:cNvSpPr txBox="1">
            <a:spLocks noGrp="1"/>
          </p:cNvSpPr>
          <p:nvPr>
            <p:ph type="body" idx="1"/>
          </p:nvPr>
        </p:nvSpPr>
        <p:spPr>
          <a:xfrm>
            <a:off x="1154955"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352" name="Google Shape;352;p62"/>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3" name="Google Shape;353;p62"/>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4" name="Google Shape;354;p62"/>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Sütun">
  <p:cSld name="3 Sütun">
    <p:spTree>
      <p:nvGrpSpPr>
        <p:cNvPr id="1" name="Shape 355"/>
        <p:cNvGrpSpPr/>
        <p:nvPr/>
      </p:nvGrpSpPr>
      <p:grpSpPr>
        <a:xfrm>
          <a:off x="0" y="0"/>
          <a:ext cx="0" cy="0"/>
          <a:chOff x="0" y="0"/>
          <a:chExt cx="0" cy="0"/>
        </a:xfrm>
      </p:grpSpPr>
      <p:sp>
        <p:nvSpPr>
          <p:cNvPr id="356" name="Google Shape;356;p63"/>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7" name="Google Shape;357;p63"/>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58" name="Google Shape;358;p63"/>
          <p:cNvSpPr txBox="1">
            <a:spLocks noGrp="1"/>
          </p:cNvSpPr>
          <p:nvPr>
            <p:ph type="body" idx="2"/>
          </p:nvPr>
        </p:nvSpPr>
        <p:spPr>
          <a:xfrm>
            <a:off x="652464" y="2667001"/>
            <a:ext cx="2927349"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59" name="Google Shape;359;p63"/>
          <p:cNvSpPr txBox="1">
            <a:spLocks noGrp="1"/>
          </p:cNvSpPr>
          <p:nvPr>
            <p:ph type="body" idx="3"/>
          </p:nvPr>
        </p:nvSpPr>
        <p:spPr>
          <a:xfrm>
            <a:off x="3883659" y="1981200"/>
            <a:ext cx="2936242"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0" name="Google Shape;360;p63"/>
          <p:cNvSpPr txBox="1">
            <a:spLocks noGrp="1"/>
          </p:cNvSpPr>
          <p:nvPr>
            <p:ph type="body" idx="4"/>
          </p:nvPr>
        </p:nvSpPr>
        <p:spPr>
          <a:xfrm>
            <a:off x="3873106" y="2667001"/>
            <a:ext cx="2946795"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61" name="Google Shape;361;p63"/>
          <p:cNvSpPr txBox="1">
            <a:spLocks noGrp="1"/>
          </p:cNvSpPr>
          <p:nvPr>
            <p:ph type="body" idx="5"/>
          </p:nvPr>
        </p:nvSpPr>
        <p:spPr>
          <a:xfrm>
            <a:off x="7124700" y="1981200"/>
            <a:ext cx="293211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62" name="Google Shape;362;p63"/>
          <p:cNvSpPr txBox="1">
            <a:spLocks noGrp="1"/>
          </p:cNvSpPr>
          <p:nvPr>
            <p:ph type="body" idx="6"/>
          </p:nvPr>
        </p:nvSpPr>
        <p:spPr>
          <a:xfrm>
            <a:off x="7124700" y="2667001"/>
            <a:ext cx="293211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363" name="Google Shape;363;p63"/>
          <p:cNvCxnSpPr/>
          <p:nvPr/>
        </p:nvCxnSpPr>
        <p:spPr>
          <a:xfrm>
            <a:off x="3726142" y="2133601"/>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364" name="Google Shape;364;p63"/>
          <p:cNvCxnSpPr/>
          <p:nvPr/>
        </p:nvCxnSpPr>
        <p:spPr>
          <a:xfrm>
            <a:off x="6962228" y="2133601"/>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365" name="Google Shape;365;p63"/>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6" name="Google Shape;366;p63"/>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7" name="Google Shape;367;p63"/>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Resim Sütunu">
  <p:cSld name="3 Resim Sütunu">
    <p:spTree>
      <p:nvGrpSpPr>
        <p:cNvPr id="1" name="Shape 368"/>
        <p:cNvGrpSpPr/>
        <p:nvPr/>
      </p:nvGrpSpPr>
      <p:grpSpPr>
        <a:xfrm>
          <a:off x="0" y="0"/>
          <a:ext cx="0" cy="0"/>
          <a:chOff x="0" y="0"/>
          <a:chExt cx="0" cy="0"/>
        </a:xfrm>
      </p:grpSpPr>
      <p:sp>
        <p:nvSpPr>
          <p:cNvPr id="369" name="Google Shape;369;p64"/>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0" name="Google Shape;370;p64"/>
          <p:cNvSpPr txBox="1">
            <a:spLocks noGrp="1"/>
          </p:cNvSpPr>
          <p:nvPr>
            <p:ph type="body" idx="1"/>
          </p:nvPr>
        </p:nvSpPr>
        <p:spPr>
          <a:xfrm>
            <a:off x="652464"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71" name="Google Shape;371;p64"/>
          <p:cNvSpPr>
            <a:spLocks noGrp="1"/>
          </p:cNvSpPr>
          <p:nvPr>
            <p:ph type="pic" idx="2"/>
          </p:nvPr>
        </p:nvSpPr>
        <p:spPr>
          <a:xfrm>
            <a:off x="652464" y="2209801"/>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72" name="Google Shape;372;p64"/>
          <p:cNvSpPr txBox="1">
            <a:spLocks noGrp="1"/>
          </p:cNvSpPr>
          <p:nvPr>
            <p:ph type="body" idx="3"/>
          </p:nvPr>
        </p:nvSpPr>
        <p:spPr>
          <a:xfrm>
            <a:off x="652464"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73" name="Google Shape;373;p64"/>
          <p:cNvSpPr txBox="1">
            <a:spLocks noGrp="1"/>
          </p:cNvSpPr>
          <p:nvPr>
            <p:ph type="body" idx="4"/>
          </p:nvPr>
        </p:nvSpPr>
        <p:spPr>
          <a:xfrm>
            <a:off x="3889376" y="4250949"/>
            <a:ext cx="293052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74" name="Google Shape;374;p64"/>
          <p:cNvSpPr>
            <a:spLocks noGrp="1"/>
          </p:cNvSpPr>
          <p:nvPr>
            <p:ph type="pic" idx="5"/>
          </p:nvPr>
        </p:nvSpPr>
        <p:spPr>
          <a:xfrm>
            <a:off x="3889374" y="2209801"/>
            <a:ext cx="2930524"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75" name="Google Shape;375;p64"/>
          <p:cNvSpPr txBox="1">
            <a:spLocks noGrp="1"/>
          </p:cNvSpPr>
          <p:nvPr>
            <p:ph type="body" idx="6"/>
          </p:nvPr>
        </p:nvSpPr>
        <p:spPr>
          <a:xfrm>
            <a:off x="3888024" y="4827210"/>
            <a:ext cx="2934405"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76" name="Google Shape;376;p64"/>
          <p:cNvSpPr txBox="1">
            <a:spLocks noGrp="1"/>
          </p:cNvSpPr>
          <p:nvPr>
            <p:ph type="body" idx="7"/>
          </p:nvPr>
        </p:nvSpPr>
        <p:spPr>
          <a:xfrm>
            <a:off x="7124700" y="4250949"/>
            <a:ext cx="2932114"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77" name="Google Shape;377;p64"/>
          <p:cNvSpPr>
            <a:spLocks noGrp="1"/>
          </p:cNvSpPr>
          <p:nvPr>
            <p:ph type="pic" idx="8"/>
          </p:nvPr>
        </p:nvSpPr>
        <p:spPr>
          <a:xfrm>
            <a:off x="7124699" y="2209801"/>
            <a:ext cx="2932114"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78" name="Google Shape;378;p64"/>
          <p:cNvSpPr txBox="1">
            <a:spLocks noGrp="1"/>
          </p:cNvSpPr>
          <p:nvPr>
            <p:ph type="body" idx="9"/>
          </p:nvPr>
        </p:nvSpPr>
        <p:spPr>
          <a:xfrm>
            <a:off x="7124576" y="4827209"/>
            <a:ext cx="293599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379" name="Google Shape;379;p64"/>
          <p:cNvCxnSpPr/>
          <p:nvPr/>
        </p:nvCxnSpPr>
        <p:spPr>
          <a:xfrm>
            <a:off x="3726142" y="2133601"/>
            <a:ext cx="0" cy="3962400"/>
          </a:xfrm>
          <a:prstGeom prst="straightConnector1">
            <a:avLst/>
          </a:prstGeom>
          <a:noFill/>
          <a:ln w="12700" cap="flat" cmpd="sng">
            <a:solidFill>
              <a:srgbClr val="86D1D8">
                <a:alpha val="40000"/>
              </a:srgbClr>
            </a:solidFill>
            <a:prstDash val="solid"/>
            <a:round/>
            <a:headEnd type="none" w="sm" len="sm"/>
            <a:tailEnd type="none" w="sm" len="sm"/>
          </a:ln>
        </p:spPr>
      </p:cxnSp>
      <p:cxnSp>
        <p:nvCxnSpPr>
          <p:cNvPr id="380" name="Google Shape;380;p64"/>
          <p:cNvCxnSpPr/>
          <p:nvPr/>
        </p:nvCxnSpPr>
        <p:spPr>
          <a:xfrm>
            <a:off x="6962228" y="2133601"/>
            <a:ext cx="0" cy="3966882"/>
          </a:xfrm>
          <a:prstGeom prst="straightConnector1">
            <a:avLst/>
          </a:prstGeom>
          <a:noFill/>
          <a:ln w="12700" cap="flat" cmpd="sng">
            <a:solidFill>
              <a:srgbClr val="86D1D8">
                <a:alpha val="40000"/>
              </a:srgbClr>
            </a:solidFill>
            <a:prstDash val="solid"/>
            <a:round/>
            <a:headEnd type="none" w="sm" len="sm"/>
            <a:tailEnd type="none" w="sm" len="sm"/>
          </a:ln>
        </p:spPr>
      </p:cxnSp>
      <p:sp>
        <p:nvSpPr>
          <p:cNvPr id="381" name="Google Shape;381;p64"/>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2" name="Google Shape;382;p64"/>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3" name="Google Shape;383;p64"/>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384"/>
        <p:cNvGrpSpPr/>
        <p:nvPr/>
      </p:nvGrpSpPr>
      <p:grpSpPr>
        <a:xfrm>
          <a:off x="0" y="0"/>
          <a:ext cx="0" cy="0"/>
          <a:chOff x="0" y="0"/>
          <a:chExt cx="0" cy="0"/>
        </a:xfrm>
      </p:grpSpPr>
      <p:sp>
        <p:nvSpPr>
          <p:cNvPr id="385" name="Google Shape;385;p65"/>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6" name="Google Shape;386;p65"/>
          <p:cNvSpPr txBox="1">
            <a:spLocks noGrp="1"/>
          </p:cNvSpPr>
          <p:nvPr>
            <p:ph type="body" idx="1"/>
          </p:nvPr>
        </p:nvSpPr>
        <p:spPr>
          <a:xfrm rot="5400000">
            <a:off x="3478842" y="-322611"/>
            <a:ext cx="4195481" cy="8946540"/>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87" name="Google Shape;387;p65"/>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8" name="Google Shape;388;p65"/>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9" name="Google Shape;389;p65"/>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390"/>
        <p:cNvGrpSpPr/>
        <p:nvPr/>
      </p:nvGrpSpPr>
      <p:grpSpPr>
        <a:xfrm>
          <a:off x="0" y="0"/>
          <a:ext cx="0" cy="0"/>
          <a:chOff x="0" y="0"/>
          <a:chExt cx="0" cy="0"/>
        </a:xfrm>
      </p:grpSpPr>
      <p:sp>
        <p:nvSpPr>
          <p:cNvPr id="391" name="Google Shape;391;p66"/>
          <p:cNvSpPr txBox="1">
            <a:spLocks noGrp="1"/>
          </p:cNvSpPr>
          <p:nvPr>
            <p:ph type="title"/>
          </p:nvPr>
        </p:nvSpPr>
        <p:spPr>
          <a:xfrm rot="5400000">
            <a:off x="6267451" y="2466976"/>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2" name="Google Shape;392;p66"/>
          <p:cNvSpPr txBox="1">
            <a:spLocks noGrp="1"/>
          </p:cNvSpPr>
          <p:nvPr>
            <p:ph type="body" idx="1"/>
          </p:nvPr>
        </p:nvSpPr>
        <p:spPr>
          <a:xfrm rot="5400000">
            <a:off x="1679577" y="-139698"/>
            <a:ext cx="5368924" cy="742314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93" name="Google Shape;393;p66"/>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4" name="Google Shape;394;p66"/>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5" name="Google Shape;395;p66"/>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402"/>
        <p:cNvGrpSpPr/>
        <p:nvPr/>
      </p:nvGrpSpPr>
      <p:grpSpPr>
        <a:xfrm>
          <a:off x="0" y="0"/>
          <a:ext cx="0" cy="0"/>
          <a:chOff x="0" y="0"/>
          <a:chExt cx="0" cy="0"/>
        </a:xfrm>
      </p:grpSpPr>
      <p:sp>
        <p:nvSpPr>
          <p:cNvPr id="403" name="Google Shape;403;p3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4" name="Google Shape;404;p3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5" name="Google Shape;405;p3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406"/>
        <p:cNvGrpSpPr/>
        <p:nvPr/>
      </p:nvGrpSpPr>
      <p:grpSpPr>
        <a:xfrm>
          <a:off x="0" y="0"/>
          <a:ext cx="0" cy="0"/>
          <a:chOff x="0" y="0"/>
          <a:chExt cx="0" cy="0"/>
        </a:xfrm>
      </p:grpSpPr>
      <p:sp>
        <p:nvSpPr>
          <p:cNvPr id="407" name="Google Shape;407;p4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8" name="Google Shape;408;p4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09" name="Google Shape;409;p4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0" name="Google Shape;410;p41"/>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1" name="Google Shape;411;p4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274"/>
        <p:cNvGrpSpPr/>
        <p:nvPr/>
      </p:nvGrpSpPr>
      <p:grpSpPr>
        <a:xfrm>
          <a:off x="0" y="0"/>
          <a:ext cx="0" cy="0"/>
          <a:chOff x="0" y="0"/>
          <a:chExt cx="0" cy="0"/>
        </a:xfrm>
      </p:grpSpPr>
      <p:sp>
        <p:nvSpPr>
          <p:cNvPr id="275" name="Google Shape;275;p51"/>
          <p:cNvSpPr txBox="1">
            <a:spLocks noGrp="1"/>
          </p:cNvSpPr>
          <p:nvPr>
            <p:ph type="ctrTitle"/>
          </p:nvPr>
        </p:nvSpPr>
        <p:spPr>
          <a:xfrm>
            <a:off x="1154955" y="1447801"/>
            <a:ext cx="8825659" cy="332958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7200"/>
              <a:buFont typeface="Century Gothic"/>
              <a:buNone/>
              <a:defRPr sz="7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6" name="Google Shape;276;p51"/>
          <p:cNvSpPr txBox="1">
            <a:spLocks noGrp="1"/>
          </p:cNvSpPr>
          <p:nvPr>
            <p:ph type="subTitle" idx="1"/>
          </p:nvPr>
        </p:nvSpPr>
        <p:spPr>
          <a:xfrm>
            <a:off x="1154955" y="4777380"/>
            <a:ext cx="8825659" cy="861420"/>
          </a:xfrm>
          <a:prstGeom prst="rect">
            <a:avLst/>
          </a:prstGeom>
          <a:noFill/>
          <a:ln>
            <a:noFill/>
          </a:ln>
        </p:spPr>
        <p:txBody>
          <a:bodyPr spcFirstLastPara="1" wrap="square" lIns="91425" tIns="45700" rIns="91425" bIns="45700" anchor="t" anchorCtr="0">
            <a:normAutofit/>
          </a:bodyPr>
          <a:lstStyle>
            <a:lvl1pPr lvl="0" algn="l">
              <a:spcBef>
                <a:spcPts val="1000"/>
              </a:spcBef>
              <a:spcAft>
                <a:spcPts val="0"/>
              </a:spcAft>
              <a:buSzPts val="1600"/>
              <a:buNone/>
              <a:defRPr cap="none">
                <a:solidFill>
                  <a:srgbClr val="86D1D8"/>
                </a:solidFill>
              </a:defRPr>
            </a:lvl1pPr>
            <a:lvl2pPr lvl="1" algn="ctr">
              <a:spcBef>
                <a:spcPts val="1000"/>
              </a:spcBef>
              <a:spcAft>
                <a:spcPts val="0"/>
              </a:spcAft>
              <a:buSzPts val="1440"/>
              <a:buNone/>
              <a:defRPr>
                <a:solidFill>
                  <a:schemeClr val="lt1"/>
                </a:solidFill>
              </a:defRPr>
            </a:lvl2pPr>
            <a:lvl3pPr lvl="2" algn="ctr">
              <a:spcBef>
                <a:spcPts val="1000"/>
              </a:spcBef>
              <a:spcAft>
                <a:spcPts val="0"/>
              </a:spcAft>
              <a:buSzPts val="1280"/>
              <a:buNone/>
              <a:defRPr>
                <a:solidFill>
                  <a:schemeClr val="lt1"/>
                </a:solidFill>
              </a:defRPr>
            </a:lvl3pPr>
            <a:lvl4pPr lvl="3" algn="ctr">
              <a:spcBef>
                <a:spcPts val="1000"/>
              </a:spcBef>
              <a:spcAft>
                <a:spcPts val="0"/>
              </a:spcAft>
              <a:buSzPts val="1120"/>
              <a:buNone/>
              <a:defRPr>
                <a:solidFill>
                  <a:schemeClr val="lt1"/>
                </a:solidFill>
              </a:defRPr>
            </a:lvl4pPr>
            <a:lvl5pPr lvl="4" algn="ctr">
              <a:spcBef>
                <a:spcPts val="1000"/>
              </a:spcBef>
              <a:spcAft>
                <a:spcPts val="0"/>
              </a:spcAft>
              <a:buSzPts val="1120"/>
              <a:buNone/>
              <a:defRPr>
                <a:solidFill>
                  <a:schemeClr val="lt1"/>
                </a:solidFill>
              </a:defRPr>
            </a:lvl5pPr>
            <a:lvl6pPr lvl="5" algn="ctr">
              <a:spcBef>
                <a:spcPts val="1000"/>
              </a:spcBef>
              <a:spcAft>
                <a:spcPts val="0"/>
              </a:spcAft>
              <a:buSzPts val="1120"/>
              <a:buNone/>
              <a:defRPr>
                <a:solidFill>
                  <a:schemeClr val="lt1"/>
                </a:solidFill>
              </a:defRPr>
            </a:lvl6pPr>
            <a:lvl7pPr lvl="6" algn="ctr">
              <a:spcBef>
                <a:spcPts val="1000"/>
              </a:spcBef>
              <a:spcAft>
                <a:spcPts val="0"/>
              </a:spcAft>
              <a:buSzPts val="1120"/>
              <a:buNone/>
              <a:defRPr>
                <a:solidFill>
                  <a:schemeClr val="lt1"/>
                </a:solidFill>
              </a:defRPr>
            </a:lvl7pPr>
            <a:lvl8pPr lvl="7" algn="ctr">
              <a:spcBef>
                <a:spcPts val="1000"/>
              </a:spcBef>
              <a:spcAft>
                <a:spcPts val="0"/>
              </a:spcAft>
              <a:buSzPts val="1120"/>
              <a:buNone/>
              <a:defRPr>
                <a:solidFill>
                  <a:schemeClr val="lt1"/>
                </a:solidFill>
              </a:defRPr>
            </a:lvl8pPr>
            <a:lvl9pPr lvl="8" algn="ctr">
              <a:spcBef>
                <a:spcPts val="1000"/>
              </a:spcBef>
              <a:spcAft>
                <a:spcPts val="0"/>
              </a:spcAft>
              <a:buSzPts val="1120"/>
              <a:buNone/>
              <a:defRPr>
                <a:solidFill>
                  <a:schemeClr val="lt1"/>
                </a:solidFill>
              </a:defRPr>
            </a:lvl9pPr>
          </a:lstStyle>
          <a:p>
            <a:endParaRPr/>
          </a:p>
        </p:txBody>
      </p:sp>
      <p:sp>
        <p:nvSpPr>
          <p:cNvPr id="277" name="Google Shape;277;p51"/>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8" name="Google Shape;278;p51"/>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9" name="Google Shape;279;p51"/>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412"/>
        <p:cNvGrpSpPr/>
        <p:nvPr/>
      </p:nvGrpSpPr>
      <p:grpSpPr>
        <a:xfrm>
          <a:off x="0" y="0"/>
          <a:ext cx="0" cy="0"/>
          <a:chOff x="0" y="0"/>
          <a:chExt cx="0" cy="0"/>
        </a:xfrm>
      </p:grpSpPr>
      <p:sp>
        <p:nvSpPr>
          <p:cNvPr id="413" name="Google Shape;413;p4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4" name="Google Shape;414;p42"/>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4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6" name="Google Shape;416;p42"/>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7" name="Google Shape;417;p4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418"/>
        <p:cNvGrpSpPr/>
        <p:nvPr/>
      </p:nvGrpSpPr>
      <p:grpSpPr>
        <a:xfrm>
          <a:off x="0" y="0"/>
          <a:ext cx="0" cy="0"/>
          <a:chOff x="0" y="0"/>
          <a:chExt cx="0" cy="0"/>
        </a:xfrm>
      </p:grpSpPr>
      <p:sp>
        <p:nvSpPr>
          <p:cNvPr id="419" name="Google Shape;419;p43"/>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0" name="Google Shape;420;p43"/>
          <p:cNvSpPr txBox="1">
            <a:spLocks noGrp="1"/>
          </p:cNvSpPr>
          <p:nvPr>
            <p:ph type="body" idx="1"/>
          </p:nvPr>
        </p:nvSpPr>
        <p:spPr>
          <a:xfrm>
            <a:off x="831852"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21" name="Google Shape;421;p4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2" name="Google Shape;422;p4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3" name="Google Shape;423;p4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24"/>
        <p:cNvGrpSpPr/>
        <p:nvPr/>
      </p:nvGrpSpPr>
      <p:grpSpPr>
        <a:xfrm>
          <a:off x="0" y="0"/>
          <a:ext cx="0" cy="0"/>
          <a:chOff x="0" y="0"/>
          <a:chExt cx="0" cy="0"/>
        </a:xfrm>
      </p:grpSpPr>
      <p:sp>
        <p:nvSpPr>
          <p:cNvPr id="425" name="Google Shape;425;p44"/>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6" name="Google Shape;426;p44"/>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7" name="Google Shape;427;p44"/>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8" name="Google Shape;428;p44"/>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9" name="Google Shape;429;p44"/>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0" name="Google Shape;430;p4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431"/>
        <p:cNvGrpSpPr/>
        <p:nvPr/>
      </p:nvGrpSpPr>
      <p:grpSpPr>
        <a:xfrm>
          <a:off x="0" y="0"/>
          <a:ext cx="0" cy="0"/>
          <a:chOff x="0" y="0"/>
          <a:chExt cx="0" cy="0"/>
        </a:xfrm>
      </p:grpSpPr>
      <p:sp>
        <p:nvSpPr>
          <p:cNvPr id="432" name="Google Shape;432;p45"/>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3" name="Google Shape;433;p45"/>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4" name="Google Shape;434;p45"/>
          <p:cNvSpPr txBox="1">
            <a:spLocks noGrp="1"/>
          </p:cNvSpPr>
          <p:nvPr>
            <p:ph type="body" idx="2"/>
          </p:nvPr>
        </p:nvSpPr>
        <p:spPr>
          <a:xfrm>
            <a:off x="839789" y="2505076"/>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5" name="Google Shape;435;p45"/>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6" name="Google Shape;436;p45"/>
          <p:cNvSpPr txBox="1">
            <a:spLocks noGrp="1"/>
          </p:cNvSpPr>
          <p:nvPr>
            <p:ph type="body" idx="4"/>
          </p:nvPr>
        </p:nvSpPr>
        <p:spPr>
          <a:xfrm>
            <a:off x="6172202" y="2505076"/>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7" name="Google Shape;437;p45"/>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8" name="Google Shape;438;p45"/>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9" name="Google Shape;439;p45"/>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440"/>
        <p:cNvGrpSpPr/>
        <p:nvPr/>
      </p:nvGrpSpPr>
      <p:grpSpPr>
        <a:xfrm>
          <a:off x="0" y="0"/>
          <a:ext cx="0" cy="0"/>
          <a:chOff x="0" y="0"/>
          <a:chExt cx="0" cy="0"/>
        </a:xfrm>
      </p:grpSpPr>
      <p:sp>
        <p:nvSpPr>
          <p:cNvPr id="441" name="Google Shape;441;p46"/>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2" name="Google Shape;442;p46"/>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3" name="Google Shape;443;p46"/>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4" name="Google Shape;444;p4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445"/>
        <p:cNvGrpSpPr/>
        <p:nvPr/>
      </p:nvGrpSpPr>
      <p:grpSpPr>
        <a:xfrm>
          <a:off x="0" y="0"/>
          <a:ext cx="0" cy="0"/>
          <a:chOff x="0" y="0"/>
          <a:chExt cx="0" cy="0"/>
        </a:xfrm>
      </p:grpSpPr>
      <p:sp>
        <p:nvSpPr>
          <p:cNvPr id="446" name="Google Shape;446;p47"/>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7" name="Google Shape;447;p47"/>
          <p:cNvSpPr txBox="1">
            <a:spLocks noGrp="1"/>
          </p:cNvSpPr>
          <p:nvPr>
            <p:ph type="body" idx="1"/>
          </p:nvPr>
        </p:nvSpPr>
        <p:spPr>
          <a:xfrm>
            <a:off x="5183188" y="987425"/>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448" name="Google Shape;448;p47"/>
          <p:cNvSpPr txBox="1">
            <a:spLocks noGrp="1"/>
          </p:cNvSpPr>
          <p:nvPr>
            <p:ph type="body" idx="2"/>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49" name="Google Shape;449;p4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0" name="Google Shape;450;p47"/>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1" name="Google Shape;451;p4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452"/>
        <p:cNvGrpSpPr/>
        <p:nvPr/>
      </p:nvGrpSpPr>
      <p:grpSpPr>
        <a:xfrm>
          <a:off x="0" y="0"/>
          <a:ext cx="0" cy="0"/>
          <a:chOff x="0" y="0"/>
          <a:chExt cx="0" cy="0"/>
        </a:xfrm>
      </p:grpSpPr>
      <p:sp>
        <p:nvSpPr>
          <p:cNvPr id="453" name="Google Shape;453;p48"/>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4" name="Google Shape;454;p48"/>
          <p:cNvSpPr>
            <a:spLocks noGrp="1"/>
          </p:cNvSpPr>
          <p:nvPr>
            <p:ph type="pic" idx="2"/>
          </p:nvPr>
        </p:nvSpPr>
        <p:spPr>
          <a:xfrm>
            <a:off x="5183188" y="987425"/>
            <a:ext cx="6172201"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455" name="Google Shape;455;p48"/>
          <p:cNvSpPr txBox="1">
            <a:spLocks noGrp="1"/>
          </p:cNvSpPr>
          <p:nvPr>
            <p:ph type="body" idx="1"/>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6" name="Google Shape;456;p4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7" name="Google Shape;457;p4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8" name="Google Shape;458;p4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459"/>
        <p:cNvGrpSpPr/>
        <p:nvPr/>
      </p:nvGrpSpPr>
      <p:grpSpPr>
        <a:xfrm>
          <a:off x="0" y="0"/>
          <a:ext cx="0" cy="0"/>
          <a:chOff x="0" y="0"/>
          <a:chExt cx="0" cy="0"/>
        </a:xfrm>
      </p:grpSpPr>
      <p:sp>
        <p:nvSpPr>
          <p:cNvPr id="460" name="Google Shape;460;p4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1" name="Google Shape;461;p49"/>
          <p:cNvSpPr txBox="1">
            <a:spLocks noGrp="1"/>
          </p:cNvSpPr>
          <p:nvPr>
            <p:ph type="body" idx="1"/>
          </p:nvPr>
        </p:nvSpPr>
        <p:spPr>
          <a:xfrm rot="5400000">
            <a:off x="3920333"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4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3" name="Google Shape;463;p4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4" name="Google Shape;464;p4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465"/>
        <p:cNvGrpSpPr/>
        <p:nvPr/>
      </p:nvGrpSpPr>
      <p:grpSpPr>
        <a:xfrm>
          <a:off x="0" y="0"/>
          <a:ext cx="0" cy="0"/>
          <a:chOff x="0" y="0"/>
          <a:chExt cx="0" cy="0"/>
        </a:xfrm>
      </p:grpSpPr>
      <p:sp>
        <p:nvSpPr>
          <p:cNvPr id="466" name="Google Shape;466;p50"/>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7" name="Google Shape;467;p50"/>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8" name="Google Shape;468;p5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9" name="Google Shape;469;p5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0" name="Google Shape;470;p5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Boş" type="blank">
  <p:cSld name="BLANK">
    <p:spTree>
      <p:nvGrpSpPr>
        <p:cNvPr id="1" name="Shape 477"/>
        <p:cNvGrpSpPr/>
        <p:nvPr/>
      </p:nvGrpSpPr>
      <p:grpSpPr>
        <a:xfrm>
          <a:off x="0" y="0"/>
          <a:ext cx="0" cy="0"/>
          <a:chOff x="0" y="0"/>
          <a:chExt cx="0" cy="0"/>
        </a:xfrm>
      </p:grpSpPr>
      <p:sp>
        <p:nvSpPr>
          <p:cNvPr id="478" name="Google Shape;478;p4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9" name="Google Shape;479;p4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0" name="Google Shape;480;p4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280"/>
        <p:cNvGrpSpPr/>
        <p:nvPr/>
      </p:nvGrpSpPr>
      <p:grpSpPr>
        <a:xfrm>
          <a:off x="0" y="0"/>
          <a:ext cx="0" cy="0"/>
          <a:chOff x="0" y="0"/>
          <a:chExt cx="0" cy="0"/>
        </a:xfrm>
      </p:grpSpPr>
      <p:sp>
        <p:nvSpPr>
          <p:cNvPr id="281" name="Google Shape;281;p52"/>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2" name="Google Shape;282;p52"/>
          <p:cNvSpPr txBox="1">
            <a:spLocks noGrp="1"/>
          </p:cNvSpPr>
          <p:nvPr>
            <p:ph type="body" idx="1"/>
          </p:nvPr>
        </p:nvSpPr>
        <p:spPr>
          <a:xfrm>
            <a:off x="1103313" y="2052919"/>
            <a:ext cx="8946540"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83" name="Google Shape;283;p52"/>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4" name="Google Shape;284;p52"/>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5" name="Google Shape;285;p52"/>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Başlık Slaydı" type="title">
  <p:cSld name="TITLE">
    <p:spTree>
      <p:nvGrpSpPr>
        <p:cNvPr id="1" name="Shape 481"/>
        <p:cNvGrpSpPr/>
        <p:nvPr/>
      </p:nvGrpSpPr>
      <p:grpSpPr>
        <a:xfrm>
          <a:off x="0" y="0"/>
          <a:ext cx="0" cy="0"/>
          <a:chOff x="0" y="0"/>
          <a:chExt cx="0" cy="0"/>
        </a:xfrm>
      </p:grpSpPr>
      <p:sp>
        <p:nvSpPr>
          <p:cNvPr id="482" name="Google Shape;482;p6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3" name="Google Shape;483;p6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lt1"/>
              </a:buClr>
              <a:buSzPts val="2400"/>
              <a:buNone/>
              <a:defRPr sz="2400"/>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484" name="Google Shape;484;p6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5" name="Google Shape;485;p67"/>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6" name="Google Shape;486;p6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aşlık ve İçerik" type="obj">
  <p:cSld name="OBJECT">
    <p:spTree>
      <p:nvGrpSpPr>
        <p:cNvPr id="1" name="Shape 487"/>
        <p:cNvGrpSpPr/>
        <p:nvPr/>
      </p:nvGrpSpPr>
      <p:grpSpPr>
        <a:xfrm>
          <a:off x="0" y="0"/>
          <a:ext cx="0" cy="0"/>
          <a:chOff x="0" y="0"/>
          <a:chExt cx="0" cy="0"/>
        </a:xfrm>
      </p:grpSpPr>
      <p:sp>
        <p:nvSpPr>
          <p:cNvPr id="488" name="Google Shape;488;p68"/>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9" name="Google Shape;489;p68"/>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490" name="Google Shape;490;p68"/>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1" name="Google Shape;491;p68"/>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2" name="Google Shape;492;p68"/>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493"/>
        <p:cNvGrpSpPr/>
        <p:nvPr/>
      </p:nvGrpSpPr>
      <p:grpSpPr>
        <a:xfrm>
          <a:off x="0" y="0"/>
          <a:ext cx="0" cy="0"/>
          <a:chOff x="0" y="0"/>
          <a:chExt cx="0" cy="0"/>
        </a:xfrm>
      </p:grpSpPr>
      <p:sp>
        <p:nvSpPr>
          <p:cNvPr id="494" name="Google Shape;494;p69"/>
          <p:cNvSpPr txBox="1">
            <a:spLocks noGrp="1"/>
          </p:cNvSpPr>
          <p:nvPr>
            <p:ph type="title"/>
          </p:nvPr>
        </p:nvSpPr>
        <p:spPr>
          <a:xfrm>
            <a:off x="831852"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5" name="Google Shape;495;p69"/>
          <p:cNvSpPr txBox="1">
            <a:spLocks noGrp="1"/>
          </p:cNvSpPr>
          <p:nvPr>
            <p:ph type="body" idx="1"/>
          </p:nvPr>
        </p:nvSpPr>
        <p:spPr>
          <a:xfrm>
            <a:off x="831852" y="4589464"/>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2400"/>
              <a:buNone/>
              <a:defRPr sz="2400">
                <a:solidFill>
                  <a:schemeClr val="lt1"/>
                </a:solidFill>
              </a:defRPr>
            </a:lvl1pPr>
            <a:lvl2pPr marL="914400" lvl="1" indent="-228600" algn="l">
              <a:lnSpc>
                <a:spcPct val="90000"/>
              </a:lnSpc>
              <a:spcBef>
                <a:spcPts val="500"/>
              </a:spcBef>
              <a:spcAft>
                <a:spcPts val="0"/>
              </a:spcAft>
              <a:buClr>
                <a:schemeClr val="lt1"/>
              </a:buClr>
              <a:buSzPts val="2000"/>
              <a:buNone/>
              <a:defRPr sz="2000">
                <a:solidFill>
                  <a:schemeClr val="lt1"/>
                </a:solidFill>
              </a:defRPr>
            </a:lvl2pPr>
            <a:lvl3pPr marL="1371600" lvl="2" indent="-228600" algn="l">
              <a:lnSpc>
                <a:spcPct val="90000"/>
              </a:lnSpc>
              <a:spcBef>
                <a:spcPts val="500"/>
              </a:spcBef>
              <a:spcAft>
                <a:spcPts val="0"/>
              </a:spcAft>
              <a:buClr>
                <a:schemeClr val="lt1"/>
              </a:buClr>
              <a:buSzPts val="1800"/>
              <a:buNone/>
              <a:defRPr sz="1800">
                <a:solidFill>
                  <a:schemeClr val="lt1"/>
                </a:solidFill>
              </a:defRPr>
            </a:lvl3pPr>
            <a:lvl4pPr marL="1828800" lvl="3" indent="-228600" algn="l">
              <a:lnSpc>
                <a:spcPct val="90000"/>
              </a:lnSpc>
              <a:spcBef>
                <a:spcPts val="500"/>
              </a:spcBef>
              <a:spcAft>
                <a:spcPts val="0"/>
              </a:spcAft>
              <a:buClr>
                <a:schemeClr val="lt1"/>
              </a:buClr>
              <a:buSzPts val="1600"/>
              <a:buNone/>
              <a:defRPr sz="1600">
                <a:solidFill>
                  <a:schemeClr val="lt1"/>
                </a:solidFill>
              </a:defRPr>
            </a:lvl4pPr>
            <a:lvl5pPr marL="2286000" lvl="4" indent="-228600" algn="l">
              <a:lnSpc>
                <a:spcPct val="9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496" name="Google Shape;496;p6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7" name="Google Shape;497;p6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8" name="Google Shape;498;p6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499"/>
        <p:cNvGrpSpPr/>
        <p:nvPr/>
      </p:nvGrpSpPr>
      <p:grpSpPr>
        <a:xfrm>
          <a:off x="0" y="0"/>
          <a:ext cx="0" cy="0"/>
          <a:chOff x="0" y="0"/>
          <a:chExt cx="0" cy="0"/>
        </a:xfrm>
      </p:grpSpPr>
      <p:sp>
        <p:nvSpPr>
          <p:cNvPr id="500" name="Google Shape;500;p70"/>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1" name="Google Shape;501;p70"/>
          <p:cNvSpPr txBox="1">
            <a:spLocks noGrp="1"/>
          </p:cNvSpPr>
          <p:nvPr>
            <p:ph type="body" idx="1"/>
          </p:nvPr>
        </p:nvSpPr>
        <p:spPr>
          <a:xfrm>
            <a:off x="838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2" name="Google Shape;502;p70"/>
          <p:cNvSpPr txBox="1">
            <a:spLocks noGrp="1"/>
          </p:cNvSpPr>
          <p:nvPr>
            <p:ph type="body" idx="2"/>
          </p:nvPr>
        </p:nvSpPr>
        <p:spPr>
          <a:xfrm>
            <a:off x="6172201"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03" name="Google Shape;503;p70"/>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4" name="Google Shape;504;p70"/>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5" name="Google Shape;505;p70"/>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506"/>
        <p:cNvGrpSpPr/>
        <p:nvPr/>
      </p:nvGrpSpPr>
      <p:grpSpPr>
        <a:xfrm>
          <a:off x="0" y="0"/>
          <a:ext cx="0" cy="0"/>
          <a:chOff x="0" y="0"/>
          <a:chExt cx="0" cy="0"/>
        </a:xfrm>
      </p:grpSpPr>
      <p:sp>
        <p:nvSpPr>
          <p:cNvPr id="507" name="Google Shape;507;p71"/>
          <p:cNvSpPr txBox="1">
            <a:spLocks noGrp="1"/>
          </p:cNvSpPr>
          <p:nvPr>
            <p:ph type="title"/>
          </p:nvPr>
        </p:nvSpPr>
        <p:spPr>
          <a:xfrm>
            <a:off x="839789"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8" name="Google Shape;508;p71"/>
          <p:cNvSpPr txBox="1">
            <a:spLocks noGrp="1"/>
          </p:cNvSpPr>
          <p:nvPr>
            <p:ph type="body" idx="1"/>
          </p:nvPr>
        </p:nvSpPr>
        <p:spPr>
          <a:xfrm>
            <a:off x="839789"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09" name="Google Shape;509;p71"/>
          <p:cNvSpPr txBox="1">
            <a:spLocks noGrp="1"/>
          </p:cNvSpPr>
          <p:nvPr>
            <p:ph type="body" idx="2"/>
          </p:nvPr>
        </p:nvSpPr>
        <p:spPr>
          <a:xfrm>
            <a:off x="839789" y="2505076"/>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0" name="Google Shape;510;p71"/>
          <p:cNvSpPr txBox="1">
            <a:spLocks noGrp="1"/>
          </p:cNvSpPr>
          <p:nvPr>
            <p:ph type="body" idx="3"/>
          </p:nvPr>
        </p:nvSpPr>
        <p:spPr>
          <a:xfrm>
            <a:off x="6172202"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lt1"/>
              </a:buClr>
              <a:buSzPts val="2400"/>
              <a:buNone/>
              <a:defRPr sz="2400" b="1"/>
            </a:lvl1pPr>
            <a:lvl2pPr marL="914400" lvl="1" indent="-228600" algn="l">
              <a:lnSpc>
                <a:spcPct val="90000"/>
              </a:lnSpc>
              <a:spcBef>
                <a:spcPts val="500"/>
              </a:spcBef>
              <a:spcAft>
                <a:spcPts val="0"/>
              </a:spcAft>
              <a:buClr>
                <a:schemeClr val="lt1"/>
              </a:buClr>
              <a:buSzPts val="2000"/>
              <a:buNone/>
              <a:defRPr sz="2000" b="1"/>
            </a:lvl2pPr>
            <a:lvl3pPr marL="1371600" lvl="2" indent="-228600" algn="l">
              <a:lnSpc>
                <a:spcPct val="90000"/>
              </a:lnSpc>
              <a:spcBef>
                <a:spcPts val="500"/>
              </a:spcBef>
              <a:spcAft>
                <a:spcPts val="0"/>
              </a:spcAft>
              <a:buClr>
                <a:schemeClr val="lt1"/>
              </a:buClr>
              <a:buSzPts val="1800"/>
              <a:buNone/>
              <a:defRPr sz="1800" b="1"/>
            </a:lvl3pPr>
            <a:lvl4pPr marL="1828800" lvl="3" indent="-228600" algn="l">
              <a:lnSpc>
                <a:spcPct val="90000"/>
              </a:lnSpc>
              <a:spcBef>
                <a:spcPts val="500"/>
              </a:spcBef>
              <a:spcAft>
                <a:spcPts val="0"/>
              </a:spcAft>
              <a:buClr>
                <a:schemeClr val="lt1"/>
              </a:buClr>
              <a:buSzPts val="1600"/>
              <a:buNone/>
              <a:defRPr sz="1600" b="1"/>
            </a:lvl4pPr>
            <a:lvl5pPr marL="2286000" lvl="4" indent="-228600" algn="l">
              <a:lnSpc>
                <a:spcPct val="90000"/>
              </a:lnSpc>
              <a:spcBef>
                <a:spcPts val="500"/>
              </a:spcBef>
              <a:spcAft>
                <a:spcPts val="0"/>
              </a:spcAft>
              <a:buClr>
                <a:schemeClr val="lt1"/>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511" name="Google Shape;511;p71"/>
          <p:cNvSpPr txBox="1">
            <a:spLocks noGrp="1"/>
          </p:cNvSpPr>
          <p:nvPr>
            <p:ph type="body" idx="4"/>
          </p:nvPr>
        </p:nvSpPr>
        <p:spPr>
          <a:xfrm>
            <a:off x="6172202" y="2505076"/>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12" name="Google Shape;512;p71"/>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3" name="Google Shape;513;p71"/>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4" name="Google Shape;514;p71"/>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515"/>
        <p:cNvGrpSpPr/>
        <p:nvPr/>
      </p:nvGrpSpPr>
      <p:grpSpPr>
        <a:xfrm>
          <a:off x="0" y="0"/>
          <a:ext cx="0" cy="0"/>
          <a:chOff x="0" y="0"/>
          <a:chExt cx="0" cy="0"/>
        </a:xfrm>
      </p:grpSpPr>
      <p:sp>
        <p:nvSpPr>
          <p:cNvPr id="516" name="Google Shape;516;p72"/>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7" name="Google Shape;517;p72"/>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8" name="Google Shape;518;p72"/>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9" name="Google Shape;519;p72"/>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520"/>
        <p:cNvGrpSpPr/>
        <p:nvPr/>
      </p:nvGrpSpPr>
      <p:grpSpPr>
        <a:xfrm>
          <a:off x="0" y="0"/>
          <a:ext cx="0" cy="0"/>
          <a:chOff x="0" y="0"/>
          <a:chExt cx="0" cy="0"/>
        </a:xfrm>
      </p:grpSpPr>
      <p:sp>
        <p:nvSpPr>
          <p:cNvPr id="521" name="Google Shape;521;p73"/>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2" name="Google Shape;522;p73"/>
          <p:cNvSpPr txBox="1">
            <a:spLocks noGrp="1"/>
          </p:cNvSpPr>
          <p:nvPr>
            <p:ph type="body" idx="1"/>
          </p:nvPr>
        </p:nvSpPr>
        <p:spPr>
          <a:xfrm>
            <a:off x="5183188" y="987425"/>
            <a:ext cx="6172201"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lt1"/>
              </a:buClr>
              <a:buSzPts val="3200"/>
              <a:buChar char="•"/>
              <a:defRPr sz="3200"/>
            </a:lvl1pPr>
            <a:lvl2pPr marL="914400" lvl="1" indent="-406400" algn="l">
              <a:lnSpc>
                <a:spcPct val="90000"/>
              </a:lnSpc>
              <a:spcBef>
                <a:spcPts val="500"/>
              </a:spcBef>
              <a:spcAft>
                <a:spcPts val="0"/>
              </a:spcAft>
              <a:buClr>
                <a:schemeClr val="lt1"/>
              </a:buClr>
              <a:buSzPts val="2800"/>
              <a:buChar char="•"/>
              <a:defRPr sz="2800"/>
            </a:lvl2pPr>
            <a:lvl3pPr marL="1371600" lvl="2" indent="-381000" algn="l">
              <a:lnSpc>
                <a:spcPct val="90000"/>
              </a:lnSpc>
              <a:spcBef>
                <a:spcPts val="500"/>
              </a:spcBef>
              <a:spcAft>
                <a:spcPts val="0"/>
              </a:spcAft>
              <a:buClr>
                <a:schemeClr val="lt1"/>
              </a:buClr>
              <a:buSzPts val="2400"/>
              <a:buChar char="•"/>
              <a:defRPr sz="2400"/>
            </a:lvl3pPr>
            <a:lvl4pPr marL="1828800" lvl="3" indent="-355600" algn="l">
              <a:lnSpc>
                <a:spcPct val="90000"/>
              </a:lnSpc>
              <a:spcBef>
                <a:spcPts val="500"/>
              </a:spcBef>
              <a:spcAft>
                <a:spcPts val="0"/>
              </a:spcAft>
              <a:buClr>
                <a:schemeClr val="lt1"/>
              </a:buClr>
              <a:buSzPts val="2000"/>
              <a:buChar char="•"/>
              <a:defRPr sz="2000"/>
            </a:lvl4pPr>
            <a:lvl5pPr marL="2286000" lvl="4" indent="-355600" algn="l">
              <a:lnSpc>
                <a:spcPct val="90000"/>
              </a:lnSpc>
              <a:spcBef>
                <a:spcPts val="500"/>
              </a:spcBef>
              <a:spcAft>
                <a:spcPts val="0"/>
              </a:spcAft>
              <a:buClr>
                <a:schemeClr val="lt1"/>
              </a:buClr>
              <a:buSzPts val="2000"/>
              <a:buChar char="•"/>
              <a:defRPr sz="20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523" name="Google Shape;523;p73"/>
          <p:cNvSpPr txBox="1">
            <a:spLocks noGrp="1"/>
          </p:cNvSpPr>
          <p:nvPr>
            <p:ph type="body" idx="2"/>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24" name="Google Shape;524;p73"/>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5" name="Google Shape;525;p73"/>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6" name="Google Shape;526;p73"/>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527"/>
        <p:cNvGrpSpPr/>
        <p:nvPr/>
      </p:nvGrpSpPr>
      <p:grpSpPr>
        <a:xfrm>
          <a:off x="0" y="0"/>
          <a:ext cx="0" cy="0"/>
          <a:chOff x="0" y="0"/>
          <a:chExt cx="0" cy="0"/>
        </a:xfrm>
      </p:grpSpPr>
      <p:sp>
        <p:nvSpPr>
          <p:cNvPr id="528" name="Google Shape;528;p74"/>
          <p:cNvSpPr txBox="1">
            <a:spLocks noGrp="1"/>
          </p:cNvSpPr>
          <p:nvPr>
            <p:ph type="title"/>
          </p:nvPr>
        </p:nvSpPr>
        <p:spPr>
          <a:xfrm>
            <a:off x="839790" y="457200"/>
            <a:ext cx="3932236"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p74"/>
          <p:cNvSpPr>
            <a:spLocks noGrp="1"/>
          </p:cNvSpPr>
          <p:nvPr>
            <p:ph type="pic" idx="2"/>
          </p:nvPr>
        </p:nvSpPr>
        <p:spPr>
          <a:xfrm>
            <a:off x="5183188" y="987425"/>
            <a:ext cx="6172201"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R="0" lvl="1" algn="l" rtl="0">
              <a:lnSpc>
                <a:spcPct val="90000"/>
              </a:lnSpc>
              <a:spcBef>
                <a:spcPts val="500"/>
              </a:spcBef>
              <a:spcAft>
                <a:spcPts val="0"/>
              </a:spcAft>
              <a:buClr>
                <a:schemeClr val="lt1"/>
              </a:buClr>
              <a:buSzPts val="2800"/>
              <a:buFont typeface="Arial"/>
              <a:buNone/>
              <a:defRPr sz="2800" b="0" i="0" u="none" strike="noStrike" cap="none">
                <a:solidFill>
                  <a:schemeClr val="lt1"/>
                </a:solidFill>
                <a:latin typeface="Calibri"/>
                <a:ea typeface="Calibri"/>
                <a:cs typeface="Calibri"/>
                <a:sym typeface="Calibri"/>
              </a:defRPr>
            </a:lvl2pPr>
            <a:lvl3pPr marR="0" lvl="2" algn="l" rtl="0">
              <a:lnSpc>
                <a:spcPct val="90000"/>
              </a:lnSpc>
              <a:spcBef>
                <a:spcPts val="500"/>
              </a:spcBef>
              <a:spcAft>
                <a:spcPts val="0"/>
              </a:spcAft>
              <a:buClr>
                <a:schemeClr val="lt1"/>
              </a:buClr>
              <a:buSzPts val="2400"/>
              <a:buFont typeface="Arial"/>
              <a:buNone/>
              <a:defRPr sz="2400" b="0" i="0" u="none" strike="noStrike" cap="none">
                <a:solidFill>
                  <a:schemeClr val="lt1"/>
                </a:solidFill>
                <a:latin typeface="Calibri"/>
                <a:ea typeface="Calibri"/>
                <a:cs typeface="Calibri"/>
                <a:sym typeface="Calibri"/>
              </a:defRPr>
            </a:lvl3pPr>
            <a:lvl4pPr marR="0" lvl="3"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4pPr>
            <a:lvl5pPr marR="0" lvl="4"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5pPr>
            <a:lvl6pPr marR="0" lvl="5"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6pPr>
            <a:lvl7pPr marR="0" lvl="6"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7pPr>
            <a:lvl8pPr marR="0" lvl="7"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8pPr>
            <a:lvl9pPr marR="0" lvl="8" algn="l" rtl="0">
              <a:lnSpc>
                <a:spcPct val="90000"/>
              </a:lnSpc>
              <a:spcBef>
                <a:spcPts val="500"/>
              </a:spcBef>
              <a:spcAft>
                <a:spcPts val="0"/>
              </a:spcAft>
              <a:buClr>
                <a:schemeClr val="lt1"/>
              </a:buClr>
              <a:buSzPts val="2000"/>
              <a:buFont typeface="Arial"/>
              <a:buNone/>
              <a:defRPr sz="2000" b="0" i="0" u="none" strike="noStrike" cap="none">
                <a:solidFill>
                  <a:schemeClr val="lt1"/>
                </a:solidFill>
                <a:latin typeface="Calibri"/>
                <a:ea typeface="Calibri"/>
                <a:cs typeface="Calibri"/>
                <a:sym typeface="Calibri"/>
              </a:defRPr>
            </a:lvl9pPr>
          </a:lstStyle>
          <a:p>
            <a:endParaRPr/>
          </a:p>
        </p:txBody>
      </p:sp>
      <p:sp>
        <p:nvSpPr>
          <p:cNvPr id="530" name="Google Shape;530;p74"/>
          <p:cNvSpPr txBox="1">
            <a:spLocks noGrp="1"/>
          </p:cNvSpPr>
          <p:nvPr>
            <p:ph type="body" idx="1"/>
          </p:nvPr>
        </p:nvSpPr>
        <p:spPr>
          <a:xfrm>
            <a:off x="839790" y="2057400"/>
            <a:ext cx="3932236"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lt1"/>
              </a:buClr>
              <a:buSzPts val="1600"/>
              <a:buNone/>
              <a:defRPr sz="1600"/>
            </a:lvl1pPr>
            <a:lvl2pPr marL="914400" lvl="1" indent="-228600" algn="l">
              <a:lnSpc>
                <a:spcPct val="90000"/>
              </a:lnSpc>
              <a:spcBef>
                <a:spcPts val="500"/>
              </a:spcBef>
              <a:spcAft>
                <a:spcPts val="0"/>
              </a:spcAft>
              <a:buClr>
                <a:schemeClr val="lt1"/>
              </a:buClr>
              <a:buSzPts val="1400"/>
              <a:buNone/>
              <a:defRPr sz="1400"/>
            </a:lvl2pPr>
            <a:lvl3pPr marL="1371600" lvl="2" indent="-228600" algn="l">
              <a:lnSpc>
                <a:spcPct val="90000"/>
              </a:lnSpc>
              <a:spcBef>
                <a:spcPts val="500"/>
              </a:spcBef>
              <a:spcAft>
                <a:spcPts val="0"/>
              </a:spcAft>
              <a:buClr>
                <a:schemeClr val="lt1"/>
              </a:buClr>
              <a:buSzPts val="1200"/>
              <a:buNone/>
              <a:defRPr sz="1200"/>
            </a:lvl3pPr>
            <a:lvl4pPr marL="1828800" lvl="3" indent="-228600" algn="l">
              <a:lnSpc>
                <a:spcPct val="90000"/>
              </a:lnSpc>
              <a:spcBef>
                <a:spcPts val="500"/>
              </a:spcBef>
              <a:spcAft>
                <a:spcPts val="0"/>
              </a:spcAft>
              <a:buClr>
                <a:schemeClr val="lt1"/>
              </a:buClr>
              <a:buSzPts val="1000"/>
              <a:buNone/>
              <a:defRPr sz="1000"/>
            </a:lvl4pPr>
            <a:lvl5pPr marL="2286000" lvl="4" indent="-228600" algn="l">
              <a:lnSpc>
                <a:spcPct val="90000"/>
              </a:lnSpc>
              <a:spcBef>
                <a:spcPts val="500"/>
              </a:spcBef>
              <a:spcAft>
                <a:spcPts val="0"/>
              </a:spcAft>
              <a:buClr>
                <a:schemeClr val="lt1"/>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531" name="Google Shape;531;p74"/>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74"/>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3" name="Google Shape;533;p74"/>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şlık, Dikey Metin" type="vertTx">
  <p:cSld name="VERTICAL_TEXT">
    <p:spTree>
      <p:nvGrpSpPr>
        <p:cNvPr id="1" name="Shape 534"/>
        <p:cNvGrpSpPr/>
        <p:nvPr/>
      </p:nvGrpSpPr>
      <p:grpSpPr>
        <a:xfrm>
          <a:off x="0" y="0"/>
          <a:ext cx="0" cy="0"/>
          <a:chOff x="0" y="0"/>
          <a:chExt cx="0" cy="0"/>
        </a:xfrm>
      </p:grpSpPr>
      <p:sp>
        <p:nvSpPr>
          <p:cNvPr id="535" name="Google Shape;535;p75"/>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6" name="Google Shape;536;p75"/>
          <p:cNvSpPr txBox="1">
            <a:spLocks noGrp="1"/>
          </p:cNvSpPr>
          <p:nvPr>
            <p:ph type="body" idx="1"/>
          </p:nvPr>
        </p:nvSpPr>
        <p:spPr>
          <a:xfrm rot="5400000">
            <a:off x="3920333"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37" name="Google Shape;537;p75"/>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8" name="Google Shape;538;p75"/>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9" name="Google Shape;539;p75"/>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Dikey Başlık ve Metin" type="vertTitleAndTx">
  <p:cSld name="VERTICAL_TITLE_AND_VERTICAL_TEXT">
    <p:spTree>
      <p:nvGrpSpPr>
        <p:cNvPr id="1" name="Shape 540"/>
        <p:cNvGrpSpPr/>
        <p:nvPr/>
      </p:nvGrpSpPr>
      <p:grpSpPr>
        <a:xfrm>
          <a:off x="0" y="0"/>
          <a:ext cx="0" cy="0"/>
          <a:chOff x="0" y="0"/>
          <a:chExt cx="0" cy="0"/>
        </a:xfrm>
      </p:grpSpPr>
      <p:sp>
        <p:nvSpPr>
          <p:cNvPr id="541" name="Google Shape;541;p76"/>
          <p:cNvSpPr txBox="1">
            <a:spLocks noGrp="1"/>
          </p:cNvSpPr>
          <p:nvPr>
            <p:ph type="title"/>
          </p:nvPr>
        </p:nvSpPr>
        <p:spPr>
          <a:xfrm rot="5400000">
            <a:off x="7133430"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2" name="Google Shape;542;p76"/>
          <p:cNvSpPr txBox="1">
            <a:spLocks noGrp="1"/>
          </p:cNvSpPr>
          <p:nvPr>
            <p:ph type="body" idx="1"/>
          </p:nvPr>
        </p:nvSpPr>
        <p:spPr>
          <a:xfrm rot="5400000">
            <a:off x="1799430"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543" name="Google Shape;543;p76"/>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4" name="Google Shape;544;p76"/>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5" name="Google Shape;545;p76"/>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ölüm Üstbilgisi" type="secHead">
  <p:cSld name="SECTION_HEADER">
    <p:spTree>
      <p:nvGrpSpPr>
        <p:cNvPr id="1" name="Shape 286"/>
        <p:cNvGrpSpPr/>
        <p:nvPr/>
      </p:nvGrpSpPr>
      <p:grpSpPr>
        <a:xfrm>
          <a:off x="0" y="0"/>
          <a:ext cx="0" cy="0"/>
          <a:chOff x="0" y="0"/>
          <a:chExt cx="0" cy="0"/>
        </a:xfrm>
      </p:grpSpPr>
      <p:sp>
        <p:nvSpPr>
          <p:cNvPr id="287" name="Google Shape;287;p53"/>
          <p:cNvSpPr txBox="1">
            <a:spLocks noGrp="1"/>
          </p:cNvSpPr>
          <p:nvPr>
            <p:ph type="title"/>
          </p:nvPr>
        </p:nvSpPr>
        <p:spPr>
          <a:xfrm>
            <a:off x="1154956" y="2861734"/>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8" name="Google Shape;288;p53"/>
          <p:cNvSpPr txBox="1">
            <a:spLocks noGrp="1"/>
          </p:cNvSpPr>
          <p:nvPr>
            <p:ph type="body" idx="1"/>
          </p:nvPr>
        </p:nvSpPr>
        <p:spPr>
          <a:xfrm>
            <a:off x="1154955"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rgbClr val="86D1D8"/>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289" name="Google Shape;289;p53"/>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0" name="Google Shape;290;p53"/>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53"/>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2"/>
      </p:bgRef>
    </p:bg>
    <p:spTree>
      <p:nvGrpSpPr>
        <p:cNvPr id="1" name=""/>
        <p:cNvGrpSpPr/>
        <p:nvPr/>
      </p:nvGrpSpPr>
      <p:grpSpPr>
        <a:xfrm>
          <a:off x="0" y="0"/>
          <a:ext cx="0" cy="0"/>
          <a:chOff x="0" y="0"/>
          <a:chExt cx="0" cy="0"/>
        </a:xfrm>
      </p:grpSpPr>
      <p:sp>
        <p:nvSpPr>
          <p:cNvPr id="7" name="6 Dikdörtgen"/>
          <p:cNvSpPr/>
          <p:nvPr/>
        </p:nvSpPr>
        <p:spPr bwMode="white">
          <a:xfrm>
            <a:off x="0" y="5971032"/>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3149600" y="4038600"/>
            <a:ext cx="8636000" cy="1828800"/>
          </a:xfrm>
        </p:spPr>
        <p:txBody>
          <a:bodyPr anchor="b"/>
          <a:lstStyle>
            <a:lvl1pPr>
              <a:defRPr cap="all" baseline="0"/>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endParaRPr lang="tr-TR"/>
          </a:p>
        </p:txBody>
      </p:sp>
      <p:sp>
        <p:nvSpPr>
          <p:cNvPr id="17" name="16 Altbilgi Yer Tutucusu"/>
          <p:cNvSpPr>
            <a:spLocks noGrp="1"/>
          </p:cNvSpPr>
          <p:nvPr>
            <p:ph type="ftr" sz="quarter" idx="11"/>
          </p:nvPr>
        </p:nvSpPr>
        <p:spPr>
          <a:xfrm>
            <a:off x="2780524" y="236539"/>
            <a:ext cx="7823200" cy="365125"/>
          </a:xfrm>
        </p:spPr>
        <p:txBody>
          <a:bodyPr/>
          <a:lstStyle>
            <a:lvl1pPr algn="r">
              <a:defRPr>
                <a:solidFill>
                  <a:schemeClr val="tx2"/>
                </a:solidFill>
              </a:defRPr>
            </a:lvl1pPr>
          </a:lstStyle>
          <a:p>
            <a:endParaRPr lang="tr-TR"/>
          </a:p>
        </p:txBody>
      </p:sp>
      <p:sp>
        <p:nvSpPr>
          <p:cNvPr id="29" name="28 Slayt Numarası Yer Tutucusu"/>
          <p:cNvSpPr>
            <a:spLocks noGrp="1"/>
          </p:cNvSpPr>
          <p:nvPr>
            <p:ph type="sldNum" sz="quarter" idx="12"/>
          </p:nvPr>
        </p:nvSpPr>
        <p:spPr>
          <a:xfrm>
            <a:off x="10668000" y="228600"/>
            <a:ext cx="1117600" cy="381000"/>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a:xfrm>
            <a:off x="816864" y="228600"/>
            <a:ext cx="10871200" cy="990600"/>
          </a:xfrm>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8" name="7 İçerik Yer Tutucusu"/>
          <p:cNvSpPr>
            <a:spLocks noGrp="1"/>
          </p:cNvSpPr>
          <p:nvPr>
            <p:ph sz="quarter" idx="1"/>
          </p:nvPr>
        </p:nvSpPr>
        <p:spPr>
          <a:xfrm>
            <a:off x="816864" y="1600200"/>
            <a:ext cx="10871200" cy="44958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3">
        <a:schemeClr val="bg1"/>
      </p:bgRef>
    </p:bg>
    <p:spTree>
      <p:nvGrpSpPr>
        <p:cNvPr id="1" name=""/>
        <p:cNvGrpSpPr/>
        <p:nvPr/>
      </p:nvGrpSpPr>
      <p:grpSpPr>
        <a:xfrm>
          <a:off x="0" y="0"/>
          <a:ext cx="0" cy="0"/>
          <a:chOff x="0" y="0"/>
          <a:chExt cx="0" cy="0"/>
        </a:xfrm>
      </p:grpSpPr>
      <p:sp>
        <p:nvSpPr>
          <p:cNvPr id="3" name="2 Metin Yer Tutucusu"/>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7" name="6 Dikdörtgen"/>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r>
              <a:rPr kumimoji="0" lang="tr-TR" smtClean="0"/>
              <a:t>Asıl başlık stili için tıklatın</a:t>
            </a:r>
            <a:endParaRPr kumimoji="0" lang="en-US"/>
          </a:p>
        </p:txBody>
      </p:sp>
      <p:sp>
        <p:nvSpPr>
          <p:cNvPr id="12" name="11 Veri Yer Tutucusu"/>
          <p:cNvSpPr>
            <a:spLocks noGrp="1"/>
          </p:cNvSpPr>
          <p:nvPr>
            <p:ph type="dt" sz="half" idx="10"/>
          </p:nvPr>
        </p:nvSpPr>
        <p:spPr/>
        <p:txBody>
          <a:bodyPr/>
          <a:lstStyle/>
          <a:p>
            <a:endParaRPr lang="tr-TR"/>
          </a:p>
        </p:txBody>
      </p:sp>
      <p:sp>
        <p:nvSpPr>
          <p:cNvPr id="13" name="12 Slayt Numarası Yer Tutucusu"/>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14" name="13 Altbilgi Yer Tutucusu"/>
          <p:cNvSpPr>
            <a:spLocks noGrp="1"/>
          </p:cNvSpPr>
          <p:nvPr>
            <p:ph type="ftr" sz="quarter" idx="12"/>
          </p:nvPr>
        </p:nvSpPr>
        <p:spPr/>
        <p:txBody>
          <a:bodyPr/>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9" name="8 İçerik Yer Tutucusu"/>
          <p:cNvSpPr>
            <a:spLocks noGrp="1"/>
          </p:cNvSpPr>
          <p:nvPr>
            <p:ph sz="quarter" idx="1"/>
          </p:nvPr>
        </p:nvSpPr>
        <p:spPr>
          <a:xfrm>
            <a:off x="812800"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6459868" y="1589567"/>
            <a:ext cx="5181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8" name="7 Veri Yer Tutucusu"/>
          <p:cNvSpPr>
            <a:spLocks noGrp="1"/>
          </p:cNvSpPr>
          <p:nvPr>
            <p:ph type="dt" sz="half" idx="15"/>
          </p:nvPr>
        </p:nvSpPr>
        <p:spPr/>
        <p:txBody>
          <a:bodyPr rtlCol="0"/>
          <a:lstStyle/>
          <a:p>
            <a:endParaRPr lang="tr-TR"/>
          </a:p>
        </p:txBody>
      </p:sp>
      <p:sp>
        <p:nvSpPr>
          <p:cNvPr id="10" name="9 Slayt Numarası Yer Tutucusu"/>
          <p:cNvSpPr>
            <a:spLocks noGrp="1"/>
          </p:cNvSpPr>
          <p:nvPr>
            <p:ph type="sldNum" sz="quarter" idx="16"/>
          </p:nvPr>
        </p:nvSpPr>
        <p:spPr/>
        <p:txBody>
          <a:bodyPr rtlCol="0"/>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12" name="11 Altbilgi Yer Tutucusu"/>
          <p:cNvSpPr>
            <a:spLocks noGrp="1"/>
          </p:cNvSpPr>
          <p:nvPr>
            <p:ph type="ftr" sz="quarter" idx="17"/>
          </p:nvPr>
        </p:nvSpPr>
        <p:spPr/>
        <p:txBody>
          <a:bodyPr rtlCol="0"/>
          <a:lstStyle/>
          <a:p>
            <a:endParaRPr lang="tr-T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711200" y="273050"/>
            <a:ext cx="10871200" cy="869950"/>
          </a:xfrm>
        </p:spPr>
        <p:txBody>
          <a:bodyPr anchor="ctr"/>
          <a:lstStyle>
            <a:lvl1pPr>
              <a:defRPr/>
            </a:lvl1pPr>
          </a:lstStyle>
          <a:p>
            <a:r>
              <a:rPr kumimoji="0" lang="tr-TR" smtClean="0"/>
              <a:t>Asıl başlık stili için tıklatın</a:t>
            </a:r>
            <a:endParaRPr kumimoji="0" lang="en-US"/>
          </a:p>
        </p:txBody>
      </p:sp>
      <p:sp>
        <p:nvSpPr>
          <p:cNvPr id="11" name="10 İçerik Yer Tutucusu"/>
          <p:cNvSpPr>
            <a:spLocks noGrp="1"/>
          </p:cNvSpPr>
          <p:nvPr>
            <p:ph sz="quarter" idx="2"/>
          </p:nvPr>
        </p:nvSpPr>
        <p:spPr>
          <a:xfrm>
            <a:off x="812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6400800" y="2438400"/>
            <a:ext cx="5181600" cy="35814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0" name="9 Veri Yer Tutucusu"/>
          <p:cNvSpPr>
            <a:spLocks noGrp="1"/>
          </p:cNvSpPr>
          <p:nvPr>
            <p:ph type="dt" sz="half" idx="15"/>
          </p:nvPr>
        </p:nvSpPr>
        <p:spPr/>
        <p:txBody>
          <a:bodyPr rtlCol="0"/>
          <a:lstStyle/>
          <a:p>
            <a:endParaRPr lang="tr-TR"/>
          </a:p>
        </p:txBody>
      </p:sp>
      <p:sp>
        <p:nvSpPr>
          <p:cNvPr id="12" name="11 Slayt Numarası Yer Tutucusu"/>
          <p:cNvSpPr>
            <a:spLocks noGrp="1"/>
          </p:cNvSpPr>
          <p:nvPr>
            <p:ph type="sldNum" sz="quarter" idx="16"/>
          </p:nvPr>
        </p:nvSpPr>
        <p:spPr/>
        <p:txBody>
          <a:bodyPr rtlCol="0"/>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14" name="13 Altbilgi Yer Tutucusu"/>
          <p:cNvSpPr>
            <a:spLocks noGrp="1"/>
          </p:cNvSpPr>
          <p:nvPr>
            <p:ph type="ftr" sz="quarter" idx="17"/>
          </p:nvPr>
        </p:nvSpPr>
        <p:spPr/>
        <p:txBody>
          <a:bodyPr rtlCol="0"/>
          <a:lstStyle/>
          <a:p>
            <a:endParaRPr lang="tr-TR"/>
          </a:p>
        </p:txBody>
      </p:sp>
      <p:sp>
        <p:nvSpPr>
          <p:cNvPr id="16" name="15 Metin Yer Tutucusu"/>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5" name="14 Metin Yer Tutucusu"/>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a:xfrm>
            <a:off x="0" y="6248400"/>
            <a:ext cx="711200" cy="381000"/>
          </a:xfrm>
        </p:spPr>
        <p:txBody>
          <a:bodyPr/>
          <a:lstStyle>
            <a:lvl1pPr>
              <a:defRPr>
                <a:solidFill>
                  <a:schemeClr val="tx2"/>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812800" y="273050"/>
            <a:ext cx="10769600" cy="869950"/>
          </a:xfrm>
        </p:spPr>
        <p:txBody>
          <a:bodyPr anchor="ctr"/>
          <a:lstStyle>
            <a:lvl1pPr algn="l">
              <a:buNone/>
              <a:defRPr sz="4400" b="0"/>
            </a:lvl1p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lvl1pPr>
              <a:defRPr>
                <a:solidFill>
                  <a:srgbClr val="FFFFFF"/>
                </a:solidFill>
              </a:defRPr>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3" name="2 Metin Yer Tutucusu"/>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9" name="8 İçerik Yer Tutucusu"/>
          <p:cNvSpPr>
            <a:spLocks noGrp="1"/>
          </p:cNvSpPr>
          <p:nvPr>
            <p:ph sz="quarter" idx="1"/>
          </p:nvPr>
        </p:nvSpPr>
        <p:spPr>
          <a:xfrm>
            <a:off x="3149600" y="1752600"/>
            <a:ext cx="8534400" cy="4419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3">
        <a:schemeClr val="bg2"/>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8" name="7 Dikdörtgen"/>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r>
              <a:rPr kumimoji="0" lang="tr-TR" smtClean="0"/>
              <a:t>Asıl başlık stili için tıklatın</a:t>
            </a:r>
            <a:endParaRPr kumimoji="0" lang="en-US"/>
          </a:p>
        </p:txBody>
      </p:sp>
      <p:sp>
        <p:nvSpPr>
          <p:cNvPr id="11" name="10 Dikdörtgen"/>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Veri Yer Tutucusu"/>
          <p:cNvSpPr>
            <a:spLocks noGrp="1"/>
          </p:cNvSpPr>
          <p:nvPr>
            <p:ph type="dt" sz="half" idx="10"/>
          </p:nvPr>
        </p:nvSpPr>
        <p:spPr>
          <a:xfrm>
            <a:off x="8331200" y="6248401"/>
            <a:ext cx="3556000" cy="365125"/>
          </a:xfrm>
        </p:spPr>
        <p:txBody>
          <a:bodyPr rtlCol="0"/>
          <a:lstStyle/>
          <a:p>
            <a:endParaRPr lang="tr-TR"/>
          </a:p>
        </p:txBody>
      </p:sp>
      <p:sp>
        <p:nvSpPr>
          <p:cNvPr id="13" name="12 Slayt Numarası Yer Tutucusu"/>
          <p:cNvSpPr>
            <a:spLocks noGrp="1"/>
          </p:cNvSpPr>
          <p:nvPr>
            <p:ph type="sldNum" sz="quarter" idx="11"/>
          </p:nvPr>
        </p:nvSpPr>
        <p:spPr>
          <a:xfrm>
            <a:off x="0" y="4667249"/>
            <a:ext cx="1930400" cy="663578"/>
          </a:xfrm>
        </p:spPr>
        <p:txBody>
          <a:bodyPr rtlCol="0"/>
          <a:lstStyle>
            <a:lvl1pPr>
              <a:defRPr sz="2800"/>
            </a:lvl1p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14" name="13 Altbilgi Yer Tutucusu"/>
          <p:cNvSpPr>
            <a:spLocks noGrp="1"/>
          </p:cNvSpPr>
          <p:nvPr>
            <p:ph type="ftr" sz="quarter" idx="12"/>
          </p:nvPr>
        </p:nvSpPr>
        <p:spPr>
          <a:xfrm>
            <a:off x="2133600" y="6248207"/>
            <a:ext cx="6096000" cy="365125"/>
          </a:xfrm>
        </p:spPr>
        <p:txBody>
          <a:bodyPr rtlCol="0"/>
          <a:lstStyle/>
          <a:p>
            <a:endParaRPr lang="tr-TR"/>
          </a:p>
        </p:txBody>
      </p:sp>
      <p:sp>
        <p:nvSpPr>
          <p:cNvPr id="3" name="2 Resim Yer Tutucusu"/>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r>
              <a:rPr kumimoji="0" lang="tr-TR" smtClean="0"/>
              <a:t>Resim eklemek için simgeyi tıklatın</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ki İçerik" type="twoObj">
  <p:cSld name="TWO_OBJECTS">
    <p:spTree>
      <p:nvGrpSpPr>
        <p:cNvPr id="1" name="Shape 292"/>
        <p:cNvGrpSpPr/>
        <p:nvPr/>
      </p:nvGrpSpPr>
      <p:grpSpPr>
        <a:xfrm>
          <a:off x="0" y="0"/>
          <a:ext cx="0" cy="0"/>
          <a:chOff x="0" y="0"/>
          <a:chExt cx="0" cy="0"/>
        </a:xfrm>
      </p:grpSpPr>
      <p:sp>
        <p:nvSpPr>
          <p:cNvPr id="293" name="Google Shape;293;p54"/>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4" name="Google Shape;294;p54"/>
          <p:cNvSpPr txBox="1">
            <a:spLocks noGrp="1"/>
          </p:cNvSpPr>
          <p:nvPr>
            <p:ph type="body" idx="1"/>
          </p:nvPr>
        </p:nvSpPr>
        <p:spPr>
          <a:xfrm>
            <a:off x="1103313" y="2060575"/>
            <a:ext cx="4396340"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295" name="Google Shape;295;p54"/>
          <p:cNvSpPr txBox="1">
            <a:spLocks noGrp="1"/>
          </p:cNvSpPr>
          <p:nvPr>
            <p:ph type="body" idx="2"/>
          </p:nvPr>
        </p:nvSpPr>
        <p:spPr>
          <a:xfrm>
            <a:off x="5654494" y="2056093"/>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296" name="Google Shape;296;p54"/>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7" name="Google Shape;297;p54"/>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8" name="Google Shape;298;p54"/>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bg>
      <p:bgRef idx="1001">
        <a:schemeClr val="bg1"/>
      </p:bgRef>
    </p:bg>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737600" y="609601"/>
            <a:ext cx="2743200" cy="55165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609600"/>
            <a:ext cx="7416800" cy="5516564"/>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a:xfrm>
            <a:off x="8737600" y="6248403"/>
            <a:ext cx="2946400" cy="365125"/>
          </a:xfrm>
        </p:spPr>
        <p:txBody>
          <a:bodyPr/>
          <a:lstStyle/>
          <a:p>
            <a:endParaRPr lang="tr-TR"/>
          </a:p>
        </p:txBody>
      </p:sp>
      <p:sp>
        <p:nvSpPr>
          <p:cNvPr id="5" name="4 Altbilgi Yer Tutucusu"/>
          <p:cNvSpPr>
            <a:spLocks noGrp="1"/>
          </p:cNvSpPr>
          <p:nvPr>
            <p:ph type="ftr" sz="quarter" idx="11"/>
          </p:nvPr>
        </p:nvSpPr>
        <p:spPr>
          <a:xfrm>
            <a:off x="609602" y="6248208"/>
            <a:ext cx="7431311" cy="365125"/>
          </a:xfrm>
        </p:spPr>
        <p:txBody>
          <a:bodyPr/>
          <a:lstStyle/>
          <a:p>
            <a:endParaRPr lang="tr-TR"/>
          </a:p>
        </p:txBody>
      </p:sp>
      <p:sp>
        <p:nvSpPr>
          <p:cNvPr id="7" name="6 Dikdörtgen"/>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7 Dikdörtgen"/>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8 Dikdörtgen"/>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5 Slayt Numarası Yer Tutucusu"/>
          <p:cNvSpPr>
            <a:spLocks noGrp="1"/>
          </p:cNvSpPr>
          <p:nvPr>
            <p:ph type="sldNum" sz="quarter" idx="12"/>
          </p:nvPr>
        </p:nvSpPr>
        <p:spPr>
          <a:xfrm rot="5400000">
            <a:off x="8075084" y="103716"/>
            <a:ext cx="533400" cy="325968"/>
          </a:xfrm>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Başlık Slaydı">
    <p:bg>
      <p:bgRef idx="1002">
        <a:schemeClr val="bg2"/>
      </p:bgRef>
    </p:bg>
    <p:spTree>
      <p:nvGrpSpPr>
        <p:cNvPr id="1" name=""/>
        <p:cNvGrpSpPr/>
        <p:nvPr/>
      </p:nvGrpSpPr>
      <p:grpSpPr>
        <a:xfrm>
          <a:off x="0" y="0"/>
          <a:ext cx="0" cy="0"/>
          <a:chOff x="0" y="0"/>
          <a:chExt cx="0" cy="0"/>
        </a:xfrm>
      </p:grpSpPr>
      <p:sp>
        <p:nvSpPr>
          <p:cNvPr id="9" name="8 Başlık"/>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29 Veri Yer Tutucusu"/>
          <p:cNvSpPr>
            <a:spLocks noGrp="1"/>
          </p:cNvSpPr>
          <p:nvPr>
            <p:ph type="dt" sz="half" idx="10"/>
          </p:nvPr>
        </p:nvSpPr>
        <p:spPr/>
        <p:txBody>
          <a:bodyPr/>
          <a:lstStyle/>
          <a:p>
            <a:endParaRPr lang="tr-TR"/>
          </a:p>
        </p:txBody>
      </p:sp>
      <p:sp>
        <p:nvSpPr>
          <p:cNvPr id="19" name="18 Altbilgi Yer Tutucusu"/>
          <p:cNvSpPr>
            <a:spLocks noGrp="1"/>
          </p:cNvSpPr>
          <p:nvPr>
            <p:ph type="ftr" sz="quarter" idx="11"/>
          </p:nvPr>
        </p:nvSpPr>
        <p:spPr/>
        <p:txBody>
          <a:bodyPr/>
          <a:lstStyle/>
          <a:p>
            <a:endParaRPr lang="tr-TR"/>
          </a:p>
        </p:txBody>
      </p:sp>
      <p:sp>
        <p:nvSpPr>
          <p:cNvPr id="27" name="26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0972800" cy="1143000"/>
          </a:xfrm>
        </p:spPr>
        <p:txBody>
          <a:bodyPr tIns="45720" anchor="b"/>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Tek Köşesi Kesik ve Yuvarlatılmış Dikdörtgen"/>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Dik Üçgen"/>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Başlık"/>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3 Metin Yer Tutucusu"/>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a:xfrm>
            <a:off x="10769600" y="6356351"/>
            <a:ext cx="812800" cy="365125"/>
          </a:xfrm>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
        <p:nvSpPr>
          <p:cNvPr id="3" name="2 Resim Yer Tutucusu"/>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9 Serbest Form"/>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Serbest Form"/>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Karşılaştırma" type="twoTxTwoObj">
  <p:cSld name="TWO_OBJECTS_WITH_TEXT">
    <p:spTree>
      <p:nvGrpSpPr>
        <p:cNvPr id="1" name="Shape 299"/>
        <p:cNvGrpSpPr/>
        <p:nvPr/>
      </p:nvGrpSpPr>
      <p:grpSpPr>
        <a:xfrm>
          <a:off x="0" y="0"/>
          <a:ext cx="0" cy="0"/>
          <a:chOff x="0" y="0"/>
          <a:chExt cx="0" cy="0"/>
        </a:xfrm>
      </p:grpSpPr>
      <p:sp>
        <p:nvSpPr>
          <p:cNvPr id="300" name="Google Shape;300;p55"/>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55"/>
          <p:cNvSpPr txBox="1">
            <a:spLocks noGrp="1"/>
          </p:cNvSpPr>
          <p:nvPr>
            <p:ph type="body" idx="1"/>
          </p:nvPr>
        </p:nvSpPr>
        <p:spPr>
          <a:xfrm>
            <a:off x="1103314"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02" name="Google Shape;302;p55"/>
          <p:cNvSpPr txBox="1">
            <a:spLocks noGrp="1"/>
          </p:cNvSpPr>
          <p:nvPr>
            <p:ph type="body" idx="2"/>
          </p:nvPr>
        </p:nvSpPr>
        <p:spPr>
          <a:xfrm>
            <a:off x="1103313" y="2514600"/>
            <a:ext cx="4396340"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03" name="Google Shape;303;p55"/>
          <p:cNvSpPr txBox="1">
            <a:spLocks noGrp="1"/>
          </p:cNvSpPr>
          <p:nvPr>
            <p:ph type="body" idx="3"/>
          </p:nvPr>
        </p:nvSpPr>
        <p:spPr>
          <a:xfrm>
            <a:off x="5654497" y="1905000"/>
            <a:ext cx="439634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rgbClr val="86D1D8"/>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304" name="Google Shape;304;p55"/>
          <p:cNvSpPr txBox="1">
            <a:spLocks noGrp="1"/>
          </p:cNvSpPr>
          <p:nvPr>
            <p:ph type="body" idx="4"/>
          </p:nvPr>
        </p:nvSpPr>
        <p:spPr>
          <a:xfrm>
            <a:off x="5654497" y="2514600"/>
            <a:ext cx="4396340"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305" name="Google Shape;305;p55"/>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6" name="Google Shape;306;p55"/>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7" name="Google Shape;307;p55"/>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914402"/>
            <a:ext cx="2743200" cy="5211763"/>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914402"/>
            <a:ext cx="80264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tr-TR" smtClean="0"/>
              <a:pPr marL="0" lvl="0" indent="0" algn="r" rtl="0">
                <a:spcBef>
                  <a:spcPts val="0"/>
                </a:spcBef>
                <a:spcAft>
                  <a:spcPts val="0"/>
                </a:spcAft>
                <a:buNone/>
              </a:pPr>
              <a:t>‹#›</a:t>
            </a:fld>
            <a:endParaRPr lang="tr-T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3" name="22 Dikdörtgen"/>
          <p:cNvSpPr/>
          <p:nvPr/>
        </p:nvSpPr>
        <p:spPr>
          <a:xfrm flipV="1">
            <a:off x="7213577" y="3810001"/>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23 Dikdörtgen"/>
          <p:cNvSpPr/>
          <p:nvPr/>
        </p:nvSpPr>
        <p:spPr>
          <a:xfrm flipV="1">
            <a:off x="7213601" y="3897010"/>
            <a:ext cx="49784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24 Dikdörtgen"/>
          <p:cNvSpPr/>
          <p:nvPr/>
        </p:nvSpPr>
        <p:spPr>
          <a:xfrm flipV="1">
            <a:off x="7213601" y="4115167"/>
            <a:ext cx="49784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25 Dikdörtgen"/>
          <p:cNvSpPr/>
          <p:nvPr/>
        </p:nvSpPr>
        <p:spPr>
          <a:xfrm flipV="1">
            <a:off x="7213600" y="4164403"/>
            <a:ext cx="262128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26 Dikdörtgen"/>
          <p:cNvSpPr/>
          <p:nvPr/>
        </p:nvSpPr>
        <p:spPr>
          <a:xfrm flipV="1">
            <a:off x="7213600" y="4199572"/>
            <a:ext cx="262128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29 Yuvarlatılmış Dikdörtgen"/>
          <p:cNvSpPr/>
          <p:nvPr/>
        </p:nvSpPr>
        <p:spPr bwMode="white">
          <a:xfrm>
            <a:off x="7213600" y="3962400"/>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30 Yuvarlatılmış Dikdörtgen"/>
          <p:cNvSpPr/>
          <p:nvPr/>
        </p:nvSpPr>
        <p:spPr bwMode="white">
          <a:xfrm>
            <a:off x="9835343" y="406098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6 Dikdörtgen"/>
          <p:cNvSpPr/>
          <p:nvPr/>
        </p:nvSpPr>
        <p:spPr>
          <a:xfrm>
            <a:off x="1" y="3649662"/>
            <a:ext cx="12192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1" y="3675528"/>
            <a:ext cx="12192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a:xfrm flipV="1">
            <a:off x="8552068" y="3643090"/>
            <a:ext cx="3639933"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a:xfrm>
            <a:off x="0" y="0"/>
            <a:ext cx="12192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Başlık"/>
          <p:cNvSpPr>
            <a:spLocks noGrp="1"/>
          </p:cNvSpPr>
          <p:nvPr>
            <p:ph type="ctrTitle"/>
          </p:nvPr>
        </p:nvSpPr>
        <p:spPr>
          <a:xfrm>
            <a:off x="609600" y="2401888"/>
            <a:ext cx="11277600" cy="1470025"/>
          </a:xfrm>
        </p:spPr>
        <p:txBody>
          <a:bodyPr anchor="b"/>
          <a:lstStyle>
            <a:lvl1pPr>
              <a:defRPr sz="4400">
                <a:solidFill>
                  <a:schemeClr val="bg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609600" y="3899938"/>
            <a:ext cx="6604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8940800" y="4206240"/>
            <a:ext cx="1280160" cy="457200"/>
          </a:xfrm>
        </p:spPr>
        <p:txBody>
          <a:bodyPr/>
          <a:lstStyle/>
          <a:p>
            <a:endParaRPr lang="tr-TR"/>
          </a:p>
        </p:txBody>
      </p:sp>
      <p:sp>
        <p:nvSpPr>
          <p:cNvPr id="17" name="16 Altbilgi Yer Tutucusu"/>
          <p:cNvSpPr>
            <a:spLocks noGrp="1"/>
          </p:cNvSpPr>
          <p:nvPr>
            <p:ph type="ftr" sz="quarter" idx="11"/>
          </p:nvPr>
        </p:nvSpPr>
        <p:spPr>
          <a:xfrm>
            <a:off x="7213600" y="4205288"/>
            <a:ext cx="1727200" cy="457200"/>
          </a:xfrm>
        </p:spPr>
        <p:txBody>
          <a:bodyPr/>
          <a:lstStyle/>
          <a:p>
            <a:endParaRPr lang="tr-TR"/>
          </a:p>
        </p:txBody>
      </p:sp>
      <p:sp>
        <p:nvSpPr>
          <p:cNvPr id="29" name="28 Slayt Numarası Yer Tutucusu"/>
          <p:cNvSpPr>
            <a:spLocks noGrp="1"/>
          </p:cNvSpPr>
          <p:nvPr>
            <p:ph type="sldNum" sz="quarter" idx="12"/>
          </p:nvPr>
        </p:nvSpPr>
        <p:spPr>
          <a:xfrm>
            <a:off x="11093451" y="1136"/>
            <a:ext cx="996949" cy="365760"/>
          </a:xfrm>
        </p:spPr>
        <p:txBody>
          <a:bodyPr/>
          <a:lstStyle>
            <a:lvl1pPr algn="r">
              <a:defRPr sz="1800">
                <a:solidFill>
                  <a:schemeClr val="bg1"/>
                </a:solidFill>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963084" y="1981201"/>
            <a:ext cx="103632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963084" y="3367088"/>
            <a:ext cx="103632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609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2249425"/>
            <a:ext cx="53848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508000" y="1143000"/>
            <a:ext cx="11176000" cy="1069848"/>
          </a:xfrm>
        </p:spPr>
        <p:txBody>
          <a:bodyPr anchor="ctr"/>
          <a:lstStyle>
            <a:lvl1pPr>
              <a:defRPr sz="4000" b="0" i="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08000" y="2244970"/>
            <a:ext cx="5388864"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294968" y="2244970"/>
            <a:ext cx="5389033"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508000" y="2708519"/>
            <a:ext cx="5388864"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291073" y="2708519"/>
            <a:ext cx="5389033"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6" name="25 Veri Yer Tutucusu"/>
          <p:cNvSpPr>
            <a:spLocks noGrp="1"/>
          </p:cNvSpPr>
          <p:nvPr>
            <p:ph type="dt" sz="half" idx="10"/>
          </p:nvPr>
        </p:nvSpPr>
        <p:spPr/>
        <p:txBody>
          <a:bodyPr rtlCol="0"/>
          <a:lstStyle/>
          <a:p>
            <a:endParaRPr lang="tr-TR"/>
          </a:p>
        </p:txBody>
      </p:sp>
      <p:sp>
        <p:nvSpPr>
          <p:cNvPr id="27" name="26 Slayt Numarası Yer Tutucusu"/>
          <p:cNvSpPr>
            <a:spLocks noGrp="1"/>
          </p:cNvSpPr>
          <p:nvPr>
            <p:ph type="sldNum" sz="quarter" idx="11"/>
          </p:nvPr>
        </p:nvSpPr>
        <p:spPr/>
        <p:txBody>
          <a:bodyPr rtlCol="0"/>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28" name="2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1143000"/>
            <a:ext cx="10972800" cy="1069848"/>
          </a:xfrm>
        </p:spPr>
        <p:txBody>
          <a:bodyPr anchor="ctr"/>
          <a:lstStyle>
            <a:lvl1pPr>
              <a:defRPr sz="4000">
                <a:solidFill>
                  <a:schemeClr val="tx2"/>
                </a:solidFill>
              </a:defRPr>
            </a:lvl1pPr>
          </a:lstStyle>
          <a:p>
            <a:r>
              <a:rPr kumimoji="0" lang="tr-TR" smtClean="0"/>
              <a:t>Asıl başlık stili için tıklatın</a:t>
            </a:r>
            <a:endParaRPr kumimoji="0" lang="en-US"/>
          </a:p>
        </p:txBody>
      </p:sp>
      <p:sp>
        <p:nvSpPr>
          <p:cNvPr id="3" name="2 Veri Yer Tutucusu"/>
          <p:cNvSpPr>
            <a:spLocks noGrp="1"/>
          </p:cNvSpPr>
          <p:nvPr>
            <p:ph type="dt" sz="half" idx="10"/>
          </p:nvPr>
        </p:nvSpPr>
        <p:spPr>
          <a:xfrm>
            <a:off x="8778240" y="612648"/>
            <a:ext cx="1276352" cy="457200"/>
          </a:xfrm>
        </p:spPr>
        <p:txBody>
          <a:bodyPr/>
          <a:lstStyle/>
          <a:p>
            <a:endParaRPr lang="tr-TR"/>
          </a:p>
        </p:txBody>
      </p:sp>
      <p:sp>
        <p:nvSpPr>
          <p:cNvPr id="4" name="3 Altbilgi Yer Tutucusu"/>
          <p:cNvSpPr>
            <a:spLocks noGrp="1"/>
          </p:cNvSpPr>
          <p:nvPr>
            <p:ph type="ftr" sz="quarter" idx="11"/>
          </p:nvPr>
        </p:nvSpPr>
        <p:spPr>
          <a:xfrm>
            <a:off x="7010400" y="612648"/>
            <a:ext cx="1767840" cy="457200"/>
          </a:xfrm>
        </p:spPr>
        <p:txBody>
          <a:bodyPr/>
          <a:lstStyle/>
          <a:p>
            <a:endParaRPr lang="tr-TR"/>
          </a:p>
        </p:txBody>
      </p:sp>
      <p:sp>
        <p:nvSpPr>
          <p:cNvPr id="5" name="4 Slayt Numarası Yer Tutucusu"/>
          <p:cNvSpPr>
            <a:spLocks noGrp="1"/>
          </p:cNvSpPr>
          <p:nvPr>
            <p:ph type="sldNum" sz="quarter" idx="12"/>
          </p:nvPr>
        </p:nvSpPr>
        <p:spPr>
          <a:xfrm>
            <a:off x="10899648" y="2272"/>
            <a:ext cx="1016000" cy="365760"/>
          </a:xfrm>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7137995" y="1101970"/>
            <a:ext cx="4511040" cy="877824"/>
          </a:xfrm>
        </p:spPr>
        <p:txBody>
          <a:bodyPr anchor="b"/>
          <a:lstStyle>
            <a:lvl1pPr algn="l">
              <a:buNone/>
              <a:defRPr sz="1800" b="1"/>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7137995" y="2010727"/>
            <a:ext cx="451104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203200" y="776287"/>
            <a:ext cx="6803136"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Yalnızca Başlık" type="titleOnly">
  <p:cSld name="TITLE_ONLY">
    <p:spTree>
      <p:nvGrpSpPr>
        <p:cNvPr id="1" name="Shape 308"/>
        <p:cNvGrpSpPr/>
        <p:nvPr/>
      </p:nvGrpSpPr>
      <p:grpSpPr>
        <a:xfrm>
          <a:off x="0" y="0"/>
          <a:ext cx="0" cy="0"/>
          <a:chOff x="0" y="0"/>
          <a:chExt cx="0" cy="0"/>
        </a:xfrm>
      </p:grpSpPr>
      <p:sp>
        <p:nvSpPr>
          <p:cNvPr id="309" name="Google Shape;309;p56"/>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0" name="Google Shape;310;p56"/>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1" name="Google Shape;311;p56"/>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2" name="Google Shape;312;p56"/>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7253913" y="1109161"/>
            <a:ext cx="782404" cy="4681637"/>
          </a:xfrm>
        </p:spPr>
        <p:txBody>
          <a:bodyPr vert="vert270" lIns="45720" tIns="0" rIns="45720" anchor="t"/>
          <a:lstStyle>
            <a:lvl1pPr algn="ctr">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538228" y="1143000"/>
            <a:ext cx="6096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8117924" y="3274309"/>
            <a:ext cx="34544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042400" y="1143000"/>
            <a:ext cx="2540000" cy="5486400"/>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1143000"/>
            <a:ext cx="8331200" cy="548640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8" name="7 Başlık"/>
          <p:cNvSpPr>
            <a:spLocks noGrp="1"/>
          </p:cNvSpPr>
          <p:nvPr>
            <p:ph type="ctrTitle"/>
          </p:nvPr>
        </p:nvSpPr>
        <p:spPr>
          <a:xfrm>
            <a:off x="1625600" y="3886200"/>
            <a:ext cx="9144000" cy="990600"/>
          </a:xfrm>
        </p:spPr>
        <p:txBody>
          <a:bodyPr anchor="t" anchorCtr="0"/>
          <a:lstStyle>
            <a:lvl1pPr algn="r">
              <a:defRPr sz="3200">
                <a:solidFill>
                  <a:schemeClr val="tx1"/>
                </a:solidFill>
              </a:defRPr>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1625600" y="5124450"/>
            <a:ext cx="9144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a:xfrm>
            <a:off x="8534400" y="6355080"/>
            <a:ext cx="3048000" cy="365760"/>
          </a:xfrm>
        </p:spPr>
        <p:txBody>
          <a:bodyPr/>
          <a:lstStyle>
            <a:lvl1pPr>
              <a:defRPr sz="1400"/>
            </a:lvl1pPr>
          </a:lstStyle>
          <a:p>
            <a:endParaRPr lang="tr-TR"/>
          </a:p>
        </p:txBody>
      </p:sp>
      <p:sp>
        <p:nvSpPr>
          <p:cNvPr id="17" name="16 Altbilgi Yer Tutucusu"/>
          <p:cNvSpPr>
            <a:spLocks noGrp="1"/>
          </p:cNvSpPr>
          <p:nvPr>
            <p:ph type="ftr" sz="quarter" idx="11"/>
          </p:nvPr>
        </p:nvSpPr>
        <p:spPr>
          <a:xfrm>
            <a:off x="3864864" y="6355080"/>
            <a:ext cx="4632960" cy="365760"/>
          </a:xfrm>
        </p:spPr>
        <p:txBody>
          <a:bodyPr/>
          <a:lstStyle/>
          <a:p>
            <a:endParaRPr lang="tr-TR"/>
          </a:p>
        </p:txBody>
      </p:sp>
      <p:sp>
        <p:nvSpPr>
          <p:cNvPr id="29" name="28 Slayt Numarası Yer Tutucusu"/>
          <p:cNvSpPr>
            <a:spLocks noGrp="1"/>
          </p:cNvSpPr>
          <p:nvPr>
            <p:ph type="sldNum" sz="quarter" idx="12"/>
          </p:nvPr>
        </p:nvSpPr>
        <p:spPr>
          <a:xfrm>
            <a:off x="1621536" y="6355080"/>
            <a:ext cx="1625600" cy="365760"/>
          </a:xfrm>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21" name="20 Dikdörtgen"/>
          <p:cNvSpPr/>
          <p:nvPr/>
        </p:nvSpPr>
        <p:spPr>
          <a:xfrm>
            <a:off x="1206500" y="3648075"/>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32 Dikdörtgen"/>
          <p:cNvSpPr/>
          <p:nvPr/>
        </p:nvSpPr>
        <p:spPr>
          <a:xfrm>
            <a:off x="1219200" y="5048250"/>
            <a:ext cx="97536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21 Dikdörtgen"/>
          <p:cNvSpPr/>
          <p:nvPr/>
        </p:nvSpPr>
        <p:spPr>
          <a:xfrm>
            <a:off x="1206500" y="3648075"/>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a:off x="1219200" y="5048250"/>
            <a:ext cx="3048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8" name="7 İçerik Yer Tutucusu"/>
          <p:cNvSpPr>
            <a:spLocks noGrp="1"/>
          </p:cNvSpPr>
          <p:nvPr>
            <p:ph sz="quarter" idx="1"/>
          </p:nvPr>
        </p:nvSpPr>
        <p:spPr>
          <a:xfrm>
            <a:off x="609600" y="1219200"/>
            <a:ext cx="10972800"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625600" y="2971800"/>
            <a:ext cx="9144000" cy="1066800"/>
          </a:xfrm>
        </p:spPr>
        <p:txBody>
          <a:bodyPr anchor="t" anchorCtr="0"/>
          <a:lstStyle>
            <a:lvl1pPr algn="r">
              <a:buNone/>
              <a:defRPr sz="3200" b="0" cap="none"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1727200" y="4267200"/>
            <a:ext cx="90424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a:xfrm>
            <a:off x="8534400" y="6355080"/>
            <a:ext cx="3048000" cy="365760"/>
          </a:xfrm>
        </p:spPr>
        <p:txBody>
          <a:bodyPr/>
          <a:lstStyle/>
          <a:p>
            <a:endParaRPr lang="tr-TR"/>
          </a:p>
        </p:txBody>
      </p:sp>
      <p:sp>
        <p:nvSpPr>
          <p:cNvPr id="5" name="4 Altbilgi Yer Tutucusu"/>
          <p:cNvSpPr>
            <a:spLocks noGrp="1"/>
          </p:cNvSpPr>
          <p:nvPr>
            <p:ph type="ftr" sz="quarter" idx="11"/>
          </p:nvPr>
        </p:nvSpPr>
        <p:spPr>
          <a:xfrm>
            <a:off x="3864864" y="6355080"/>
            <a:ext cx="4632960" cy="365760"/>
          </a:xfrm>
        </p:spPr>
        <p:txBody>
          <a:bodyPr/>
          <a:lstStyle/>
          <a:p>
            <a:endParaRPr lang="tr-TR"/>
          </a:p>
        </p:txBody>
      </p:sp>
      <p:sp>
        <p:nvSpPr>
          <p:cNvPr id="6" name="5 Slayt Numarası Yer Tutucusu"/>
          <p:cNvSpPr>
            <a:spLocks noGrp="1"/>
          </p:cNvSpPr>
          <p:nvPr>
            <p:ph type="sldNum" sz="quarter" idx="12"/>
          </p:nvPr>
        </p:nvSpPr>
        <p:spPr>
          <a:xfrm>
            <a:off x="1426464" y="6355080"/>
            <a:ext cx="2027936" cy="365760"/>
          </a:xfrm>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7" name="6 Dikdörtgen"/>
          <p:cNvSpPr/>
          <p:nvPr/>
        </p:nvSpPr>
        <p:spPr>
          <a:xfrm>
            <a:off x="1219200" y="2819400"/>
            <a:ext cx="97536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1219200" y="2819400"/>
            <a:ext cx="3048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10972800" cy="914400"/>
          </a:xfrm>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9" name="8 İçerik Yer Tutucusu"/>
          <p:cNvSpPr>
            <a:spLocks noGrp="1"/>
          </p:cNvSpPr>
          <p:nvPr>
            <p:ph sz="quarter" idx="1"/>
          </p:nvPr>
        </p:nvSpPr>
        <p:spPr>
          <a:xfrm>
            <a:off x="609600" y="1219200"/>
            <a:ext cx="5388864"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6176264" y="1216152"/>
            <a:ext cx="5388864" cy="493776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10972800" cy="914400"/>
          </a:xfrm>
        </p:spPr>
        <p:txBody>
          <a:bodyPr anchor="ctr"/>
          <a:lstStyle>
            <a:lvl1pPr>
              <a:defRPr/>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1285875"/>
            <a:ext cx="5386917"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7601" y="1295400"/>
            <a:ext cx="5389033"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7" name="6 Veri Yer Tutucusu"/>
          <p:cNvSpPr>
            <a:spLocks noGrp="1"/>
          </p:cNvSpPr>
          <p:nvPr>
            <p:ph type="dt" sz="half" idx="10"/>
          </p:nvPr>
        </p:nvSpPr>
        <p:spPr/>
        <p:txBody>
          <a:bodyPr/>
          <a:lstStyle/>
          <a:p>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11" name="10 İçerik Yer Tutucusu"/>
          <p:cNvSpPr>
            <a:spLocks noGrp="1"/>
          </p:cNvSpPr>
          <p:nvPr>
            <p:ph sz="quarter" idx="2"/>
          </p:nvPr>
        </p:nvSpPr>
        <p:spPr>
          <a:xfrm>
            <a:off x="609600" y="2133600"/>
            <a:ext cx="53848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6197600" y="2133600"/>
            <a:ext cx="5384800" cy="40386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28600"/>
            <a:ext cx="10972800" cy="914400"/>
          </a:xfrm>
        </p:spPr>
        <p:txBody>
          <a:bodyP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6" name="5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5" name="4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5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şlıklı İçerik" type="objTx">
  <p:cSld name="OBJECT_WITH_CAPTION_TEXT">
    <p:spTree>
      <p:nvGrpSpPr>
        <p:cNvPr id="1" name="Shape 313"/>
        <p:cNvGrpSpPr/>
        <p:nvPr/>
      </p:nvGrpSpPr>
      <p:grpSpPr>
        <a:xfrm>
          <a:off x="0" y="0"/>
          <a:ext cx="0" cy="0"/>
          <a:chOff x="0" y="0"/>
          <a:chExt cx="0" cy="0"/>
        </a:xfrm>
      </p:grpSpPr>
      <p:sp>
        <p:nvSpPr>
          <p:cNvPr id="314" name="Google Shape;314;p57"/>
          <p:cNvSpPr txBox="1">
            <a:spLocks noGrp="1"/>
          </p:cNvSpPr>
          <p:nvPr>
            <p:ph type="title"/>
          </p:nvPr>
        </p:nvSpPr>
        <p:spPr>
          <a:xfrm>
            <a:off x="1154954" y="1447801"/>
            <a:ext cx="3401065"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5" name="Google Shape;315;p57"/>
          <p:cNvSpPr txBox="1">
            <a:spLocks noGrp="1"/>
          </p:cNvSpPr>
          <p:nvPr>
            <p:ph type="body" idx="1"/>
          </p:nvPr>
        </p:nvSpPr>
        <p:spPr>
          <a:xfrm>
            <a:off x="4784617" y="1447800"/>
            <a:ext cx="5195996"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316" name="Google Shape;316;p57"/>
          <p:cNvSpPr txBox="1">
            <a:spLocks noGrp="1"/>
          </p:cNvSpPr>
          <p:nvPr>
            <p:ph type="body" idx="2"/>
          </p:nvPr>
        </p:nvSpPr>
        <p:spPr>
          <a:xfrm>
            <a:off x="1154953"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17" name="Google Shape;317;p57"/>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8" name="Google Shape;318;p57"/>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9" name="Google Shape;319;p57"/>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8432800" y="304800"/>
            <a:ext cx="3352800" cy="838200"/>
          </a:xfrm>
        </p:spPr>
        <p:txBody>
          <a:bodyPr anchor="b" anchorCtr="0">
            <a:noAutofit/>
          </a:bodyPr>
          <a:lstStyle>
            <a:lvl1pPr algn="l">
              <a:buNone/>
              <a:defRPr sz="2000" b="1">
                <a:solidFill>
                  <a:schemeClr val="tx2"/>
                </a:solidFill>
                <a:latin typeface="+mn-lt"/>
                <a:ea typeface="+mn-ea"/>
                <a:cs typeface="+mn-cs"/>
              </a:defRPr>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8432800" y="1219201"/>
            <a:ext cx="33528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8" name="7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Düz Bağlayıcı"/>
          <p:cNvSpPr>
            <a:spLocks noChangeShapeType="1"/>
          </p:cNvSpPr>
          <p:nvPr/>
        </p:nvSpPr>
        <p:spPr bwMode="auto">
          <a:xfrm rot="5400000">
            <a:off x="5220033"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İçerik Yer Tutucusu"/>
          <p:cNvSpPr>
            <a:spLocks noGrp="1"/>
          </p:cNvSpPr>
          <p:nvPr>
            <p:ph sz="quarter" idx="1"/>
          </p:nvPr>
        </p:nvSpPr>
        <p:spPr>
          <a:xfrm>
            <a:off x="406400" y="304800"/>
            <a:ext cx="7620000" cy="5715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500856"/>
            <a:ext cx="10972800" cy="674688"/>
          </a:xfrm>
          <a:ln>
            <a:solidFill>
              <a:schemeClr val="accent1"/>
            </a:solidFill>
          </a:ln>
        </p:spPr>
        <p:txBody>
          <a:bodyPr lIns="274320" anchor="ctr"/>
          <a:lstStyle>
            <a:lvl1pPr algn="r">
              <a:buNone/>
              <a:defRPr sz="2000" b="0">
                <a:solidFill>
                  <a:schemeClr val="tx1"/>
                </a:solidFill>
              </a:defRPr>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609600" y="1905000"/>
            <a:ext cx="10972800" cy="4270248"/>
          </a:xfrm>
          <a:solidFill>
            <a:schemeClr val="tx1">
              <a:shade val="50000"/>
            </a:schemeClr>
          </a:solidFill>
          <a:ln>
            <a:noFill/>
          </a:ln>
          <a:effectLst/>
        </p:spPr>
        <p:txBody>
          <a:bodyPr/>
          <a:lstStyle>
            <a:lvl1pPr marL="0" indent="0">
              <a:spcBef>
                <a:spcPts val="600"/>
              </a:spcBef>
              <a:buNone/>
              <a:defRPr sz="3200"/>
            </a:lvl1pPr>
          </a:lstStyle>
          <a:p>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09600" y="1219200"/>
            <a:ext cx="109728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4 Veri Yer Tutucusu"/>
          <p:cNvSpPr>
            <a:spLocks noGrp="1"/>
          </p:cNvSpPr>
          <p:nvPr>
            <p:ph type="dt" sz="half" idx="10"/>
          </p:nvPr>
        </p:nvSpPr>
        <p:spPr/>
        <p:txBody>
          <a:bodyPr/>
          <a:lstStyle/>
          <a:p>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8" name="7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8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a:xfrm>
            <a:off x="609600" y="500856"/>
            <a:ext cx="24384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8839200" y="274639"/>
            <a:ext cx="27432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39"/>
            <a:ext cx="80264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7" name="6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7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üz Bağlayıcı"/>
          <p:cNvSpPr>
            <a:spLocks noChangeShapeType="1"/>
          </p:cNvSpPr>
          <p:nvPr/>
        </p:nvSpPr>
        <p:spPr bwMode="auto">
          <a:xfrm rot="5400000">
            <a:off x="5814836"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şlıklı Resim" type="picTx">
  <p:cSld name="PICTURE_WITH_CAPTION_TEXT">
    <p:spTree>
      <p:nvGrpSpPr>
        <p:cNvPr id="1" name="Shape 320"/>
        <p:cNvGrpSpPr/>
        <p:nvPr/>
      </p:nvGrpSpPr>
      <p:grpSpPr>
        <a:xfrm>
          <a:off x="0" y="0"/>
          <a:ext cx="0" cy="0"/>
          <a:chOff x="0" y="0"/>
          <a:chExt cx="0" cy="0"/>
        </a:xfrm>
      </p:grpSpPr>
      <p:sp>
        <p:nvSpPr>
          <p:cNvPr id="321" name="Google Shape;321;p58"/>
          <p:cNvSpPr txBox="1">
            <a:spLocks noGrp="1"/>
          </p:cNvSpPr>
          <p:nvPr>
            <p:ph type="title"/>
          </p:nvPr>
        </p:nvSpPr>
        <p:spPr>
          <a:xfrm>
            <a:off x="1153907" y="1854192"/>
            <a:ext cx="5092907"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2" name="Google Shape;322;p58"/>
          <p:cNvSpPr>
            <a:spLocks noGrp="1"/>
          </p:cNvSpPr>
          <p:nvPr>
            <p:ph type="pic" idx="2"/>
          </p:nvPr>
        </p:nvSpPr>
        <p:spPr>
          <a:xfrm>
            <a:off x="6949548"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rgbClr val="86D1D8"/>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323" name="Google Shape;323;p58"/>
          <p:cNvSpPr txBox="1">
            <a:spLocks noGrp="1"/>
          </p:cNvSpPr>
          <p:nvPr>
            <p:ph type="body" idx="1"/>
          </p:nvPr>
        </p:nvSpPr>
        <p:spPr>
          <a:xfrm>
            <a:off x="1154955" y="3657600"/>
            <a:ext cx="5084980"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324" name="Google Shape;324;p58"/>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5" name="Google Shape;325;p58"/>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6" name="Google Shape;326;p58"/>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4.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theme" Target="../theme/theme5.xml"/><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0" Type="http://schemas.openxmlformats.org/officeDocument/2006/relationships/slideLayout" Target="../slideLayouts/slideLayout60.xml"/><Relationship Id="rId4" Type="http://schemas.openxmlformats.org/officeDocument/2006/relationships/slideLayout" Target="../slideLayouts/slideLayout54.xml"/><Relationship Id="rId9" Type="http://schemas.openxmlformats.org/officeDocument/2006/relationships/slideLayout" Target="../slideLayouts/slideLayout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258"/>
        <p:cNvGrpSpPr/>
        <p:nvPr/>
      </p:nvGrpSpPr>
      <p:grpSpPr>
        <a:xfrm>
          <a:off x="0" y="0"/>
          <a:ext cx="0" cy="0"/>
          <a:chOff x="0" y="0"/>
          <a:chExt cx="0" cy="0"/>
        </a:xfrm>
      </p:grpSpPr>
      <p:pic>
        <p:nvPicPr>
          <p:cNvPr id="259" name="Google Shape;259;p35"/>
          <p:cNvPicPr preferRelativeResize="0"/>
          <p:nvPr/>
        </p:nvPicPr>
        <p:blipFill rotWithShape="1">
          <a:blip r:embed="rId20">
            <a:alphaModFix/>
          </a:blip>
          <a:srcRect l="3613"/>
          <a:stretch/>
        </p:blipFill>
        <p:spPr>
          <a:xfrm>
            <a:off x="1" y="2669686"/>
            <a:ext cx="4037012" cy="4188315"/>
          </a:xfrm>
          <a:prstGeom prst="rect">
            <a:avLst/>
          </a:prstGeom>
          <a:noFill/>
          <a:ln>
            <a:noFill/>
          </a:ln>
        </p:spPr>
      </p:pic>
      <p:pic>
        <p:nvPicPr>
          <p:cNvPr id="260" name="Google Shape;260;p35"/>
          <p:cNvPicPr preferRelativeResize="0"/>
          <p:nvPr/>
        </p:nvPicPr>
        <p:blipFill rotWithShape="1">
          <a:blip r:embed="rId21">
            <a:alphaModFix/>
          </a:blip>
          <a:srcRect l="35640"/>
          <a:stretch/>
        </p:blipFill>
        <p:spPr>
          <a:xfrm>
            <a:off x="1" y="2892348"/>
            <a:ext cx="1522412" cy="2365453"/>
          </a:xfrm>
          <a:prstGeom prst="rect">
            <a:avLst/>
          </a:prstGeom>
          <a:noFill/>
          <a:ln>
            <a:noFill/>
          </a:ln>
        </p:spPr>
      </p:pic>
      <p:sp>
        <p:nvSpPr>
          <p:cNvPr id="261" name="Google Shape;261;p35"/>
          <p:cNvSpPr/>
          <p:nvPr/>
        </p:nvSpPr>
        <p:spPr>
          <a:xfrm>
            <a:off x="8609012" y="1676401"/>
            <a:ext cx="2819401" cy="2819400"/>
          </a:xfrm>
          <a:prstGeom prst="ellipse">
            <a:avLst/>
          </a:prstGeom>
          <a:gradFill>
            <a:gsLst>
              <a:gs pos="0">
                <a:srgbClr val="4CB9C3">
                  <a:alpha val="6666"/>
                </a:srgbClr>
              </a:gs>
              <a:gs pos="36000">
                <a:srgbClr val="4CB9C3">
                  <a:alpha val="5882"/>
                </a:srgbClr>
              </a:gs>
              <a:gs pos="69000">
                <a:srgbClr val="4CB9C3">
                  <a:alpha val="0"/>
                </a:srgbClr>
              </a:gs>
              <a:gs pos="100000">
                <a:srgbClr val="4CB9C3">
                  <a:alpha val="0"/>
                </a:srgbClr>
              </a:gs>
            </a:gsLst>
            <a:path path="circle">
              <a:fillToRect/>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62" name="Google Shape;262;p35"/>
          <p:cNvPicPr preferRelativeResize="0"/>
          <p:nvPr/>
        </p:nvPicPr>
        <p:blipFill rotWithShape="1">
          <a:blip r:embed="rId22">
            <a:alphaModFix/>
          </a:blip>
          <a:srcRect t="28812"/>
          <a:stretch/>
        </p:blipFill>
        <p:spPr>
          <a:xfrm>
            <a:off x="7999414" y="1"/>
            <a:ext cx="1603387" cy="1141407"/>
          </a:xfrm>
          <a:prstGeom prst="rect">
            <a:avLst/>
          </a:prstGeom>
          <a:noFill/>
          <a:ln>
            <a:noFill/>
          </a:ln>
        </p:spPr>
      </p:pic>
      <p:pic>
        <p:nvPicPr>
          <p:cNvPr id="263" name="Google Shape;263;p35"/>
          <p:cNvPicPr preferRelativeResize="0"/>
          <p:nvPr/>
        </p:nvPicPr>
        <p:blipFill rotWithShape="1">
          <a:blip r:embed="rId23">
            <a:alphaModFix/>
          </a:blip>
          <a:srcRect b="23320"/>
          <a:stretch/>
        </p:blipFill>
        <p:spPr>
          <a:xfrm>
            <a:off x="8605880" y="6096000"/>
            <a:ext cx="993733" cy="762000"/>
          </a:xfrm>
          <a:prstGeom prst="rect">
            <a:avLst/>
          </a:prstGeom>
          <a:noFill/>
          <a:ln>
            <a:noFill/>
          </a:ln>
        </p:spPr>
      </p:pic>
      <p:sp>
        <p:nvSpPr>
          <p:cNvPr id="264" name="Google Shape;264;p35"/>
          <p:cNvSpPr/>
          <p:nvPr/>
        </p:nvSpPr>
        <p:spPr>
          <a:xfrm>
            <a:off x="10437812" y="0"/>
            <a:ext cx="685801"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35"/>
          <p:cNvSpPr txBox="1">
            <a:spLocks noGrp="1"/>
          </p:cNvSpPr>
          <p:nvPr>
            <p:ph type="title"/>
          </p:nvPr>
        </p:nvSpPr>
        <p:spPr>
          <a:xfrm>
            <a:off x="646113" y="452718"/>
            <a:ext cx="9404724"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266" name="Google Shape;266;p35"/>
          <p:cNvSpPr txBox="1">
            <a:spLocks noGrp="1"/>
          </p:cNvSpPr>
          <p:nvPr>
            <p:ph type="body" idx="1"/>
          </p:nvPr>
        </p:nvSpPr>
        <p:spPr>
          <a:xfrm>
            <a:off x="1103313" y="2052919"/>
            <a:ext cx="8946540"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rgbClr val="86D1D8"/>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rgbClr val="86D1D8"/>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rgbClr val="86D1D8"/>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rgbClr val="86D1D8"/>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267" name="Google Shape;267;p35"/>
          <p:cNvSpPr txBox="1">
            <a:spLocks noGrp="1"/>
          </p:cNvSpPr>
          <p:nvPr>
            <p:ph type="dt" idx="10"/>
          </p:nvPr>
        </p:nvSpPr>
        <p:spPr>
          <a:xfrm rot="5400000">
            <a:off x="10155641" y="1790702"/>
            <a:ext cx="990599" cy="30479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8" name="Google Shape;268;p35"/>
          <p:cNvSpPr txBox="1">
            <a:spLocks noGrp="1"/>
          </p:cNvSpPr>
          <p:nvPr>
            <p:ph type="ftr" idx="11"/>
          </p:nvPr>
        </p:nvSpPr>
        <p:spPr>
          <a:xfrm rot="5400000">
            <a:off x="8951573" y="3225297"/>
            <a:ext cx="3859795" cy="304802"/>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69" name="Google Shape;269;p35"/>
          <p:cNvSpPr txBox="1">
            <a:spLocks noGrp="1"/>
          </p:cNvSpPr>
          <p:nvPr>
            <p:ph type="sldNum" idx="12"/>
          </p:nvPr>
        </p:nvSpPr>
        <p:spPr>
          <a:xfrm>
            <a:off x="10352541" y="295730"/>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a:solidFill>
                  <a:schemeClr val="lt1"/>
                </a:solidFill>
                <a:latin typeface="Century Gothic"/>
                <a:ea typeface="Century Gothic"/>
                <a:cs typeface="Century Gothic"/>
                <a:sym typeface="Century Gothic"/>
              </a:defRPr>
            </a:lvl1pPr>
            <a:lvl2pPr marL="0" marR="0" lvl="1" indent="0" algn="ctr" rtl="0">
              <a:spcBef>
                <a:spcPts val="0"/>
              </a:spcBef>
              <a:buNone/>
              <a:defRPr sz="2800" b="0" i="0">
                <a:solidFill>
                  <a:schemeClr val="lt1"/>
                </a:solidFill>
                <a:latin typeface="Century Gothic"/>
                <a:ea typeface="Century Gothic"/>
                <a:cs typeface="Century Gothic"/>
                <a:sym typeface="Century Gothic"/>
              </a:defRPr>
            </a:lvl2pPr>
            <a:lvl3pPr marL="0" marR="0" lvl="2" indent="0" algn="ctr" rtl="0">
              <a:spcBef>
                <a:spcPts val="0"/>
              </a:spcBef>
              <a:buNone/>
              <a:defRPr sz="2800" b="0" i="0">
                <a:solidFill>
                  <a:schemeClr val="lt1"/>
                </a:solidFill>
                <a:latin typeface="Century Gothic"/>
                <a:ea typeface="Century Gothic"/>
                <a:cs typeface="Century Gothic"/>
                <a:sym typeface="Century Gothic"/>
              </a:defRPr>
            </a:lvl3pPr>
            <a:lvl4pPr marL="0" marR="0" lvl="3" indent="0" algn="ctr" rtl="0">
              <a:spcBef>
                <a:spcPts val="0"/>
              </a:spcBef>
              <a:buNone/>
              <a:defRPr sz="2800" b="0" i="0">
                <a:solidFill>
                  <a:schemeClr val="lt1"/>
                </a:solidFill>
                <a:latin typeface="Century Gothic"/>
                <a:ea typeface="Century Gothic"/>
                <a:cs typeface="Century Gothic"/>
                <a:sym typeface="Century Gothic"/>
              </a:defRPr>
            </a:lvl4pPr>
            <a:lvl5pPr marL="0" marR="0" lvl="4" indent="0" algn="ctr" rtl="0">
              <a:spcBef>
                <a:spcPts val="0"/>
              </a:spcBef>
              <a:buNone/>
              <a:defRPr sz="2800" b="0" i="0">
                <a:solidFill>
                  <a:schemeClr val="lt1"/>
                </a:solidFill>
                <a:latin typeface="Century Gothic"/>
                <a:ea typeface="Century Gothic"/>
                <a:cs typeface="Century Gothic"/>
                <a:sym typeface="Century Gothic"/>
              </a:defRPr>
            </a:lvl5pPr>
            <a:lvl6pPr marL="0" marR="0" lvl="5" indent="0" algn="ctr" rtl="0">
              <a:spcBef>
                <a:spcPts val="0"/>
              </a:spcBef>
              <a:buNone/>
              <a:defRPr sz="2800" b="0" i="0">
                <a:solidFill>
                  <a:schemeClr val="lt1"/>
                </a:solidFill>
                <a:latin typeface="Century Gothic"/>
                <a:ea typeface="Century Gothic"/>
                <a:cs typeface="Century Gothic"/>
                <a:sym typeface="Century Gothic"/>
              </a:defRPr>
            </a:lvl6pPr>
            <a:lvl7pPr marL="0" marR="0" lvl="6" indent="0" algn="ctr" rtl="0">
              <a:spcBef>
                <a:spcPts val="0"/>
              </a:spcBef>
              <a:buNone/>
              <a:defRPr sz="2800" b="0" i="0">
                <a:solidFill>
                  <a:schemeClr val="lt1"/>
                </a:solidFill>
                <a:latin typeface="Century Gothic"/>
                <a:ea typeface="Century Gothic"/>
                <a:cs typeface="Century Gothic"/>
                <a:sym typeface="Century Gothic"/>
              </a:defRPr>
            </a:lvl7pPr>
            <a:lvl8pPr marL="0" marR="0" lvl="7" indent="0" algn="ctr" rtl="0">
              <a:spcBef>
                <a:spcPts val="0"/>
              </a:spcBef>
              <a:buNone/>
              <a:defRPr sz="2800" b="0" i="0">
                <a:solidFill>
                  <a:schemeClr val="lt1"/>
                </a:solidFill>
                <a:latin typeface="Century Gothic"/>
                <a:ea typeface="Century Gothic"/>
                <a:cs typeface="Century Gothic"/>
                <a:sym typeface="Century Gothic"/>
              </a:defRPr>
            </a:lvl8pPr>
            <a:lvl9pPr marL="0" marR="0" lvl="8" indent="0" algn="ctr" rtl="0">
              <a:spcBef>
                <a:spcPts val="0"/>
              </a:spcBef>
              <a:buNone/>
              <a:defRPr sz="2800" b="0" i="0">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tr-TR"/>
              <a:pPr marL="0" lvl="0" indent="0" algn="ct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96"/>
        <p:cNvGrpSpPr/>
        <p:nvPr/>
      </p:nvGrpSpPr>
      <p:grpSpPr>
        <a:xfrm>
          <a:off x="0" y="0"/>
          <a:ext cx="0" cy="0"/>
          <a:chOff x="0" y="0"/>
          <a:chExt cx="0" cy="0"/>
        </a:xfrm>
      </p:grpSpPr>
      <p:sp>
        <p:nvSpPr>
          <p:cNvPr id="397" name="Google Shape;397;p37"/>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8" name="Google Shape;398;p37"/>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9" name="Google Shape;399;p37"/>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0" name="Google Shape;400;p37"/>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01" name="Google Shape;401;p37"/>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71"/>
        <p:cNvGrpSpPr/>
        <p:nvPr/>
      </p:nvGrpSpPr>
      <p:grpSpPr>
        <a:xfrm>
          <a:off x="0" y="0"/>
          <a:ext cx="0" cy="0"/>
          <a:chOff x="0" y="0"/>
          <a:chExt cx="0" cy="0"/>
        </a:xfrm>
      </p:grpSpPr>
      <p:sp>
        <p:nvSpPr>
          <p:cNvPr id="472" name="Google Shape;472;p39"/>
          <p:cNvSpPr txBox="1">
            <a:spLocks noGrp="1"/>
          </p:cNvSpPr>
          <p:nvPr>
            <p:ph type="title"/>
          </p:nvPr>
        </p:nvSpPr>
        <p:spPr>
          <a:xfrm>
            <a:off x="838202"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73" name="Google Shape;473;p39"/>
          <p:cNvSpPr txBox="1">
            <a:spLocks noGrp="1"/>
          </p:cNvSpPr>
          <p:nvPr>
            <p:ph type="body" idx="1"/>
          </p:nvPr>
        </p:nvSpPr>
        <p:spPr>
          <a:xfrm>
            <a:off x="838202"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74" name="Google Shape;474;p39"/>
          <p:cNvSpPr txBox="1">
            <a:spLocks noGrp="1"/>
          </p:cNvSpPr>
          <p:nvPr>
            <p:ph type="dt" idx="10"/>
          </p:nvPr>
        </p:nvSpPr>
        <p:spPr>
          <a:xfrm>
            <a:off x="838201" y="6356351"/>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75" name="Google Shape;475;p39"/>
          <p:cNvSpPr txBox="1">
            <a:spLocks noGrp="1"/>
          </p:cNvSpPr>
          <p:nvPr>
            <p:ph type="ftr" idx="11"/>
          </p:nvPr>
        </p:nvSpPr>
        <p:spPr>
          <a:xfrm>
            <a:off x="4038602" y="6356351"/>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476" name="Google Shape;476;p39"/>
          <p:cNvSpPr txBox="1">
            <a:spLocks noGrp="1"/>
          </p:cNvSpPr>
          <p:nvPr>
            <p:ph type="sldNum" idx="12"/>
          </p:nvPr>
        </p:nvSpPr>
        <p:spPr>
          <a:xfrm>
            <a:off x="8610601" y="6356351"/>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chemeClr val="lt1"/>
                </a:solidFill>
                <a:latin typeface="Calibri"/>
                <a:ea typeface="Calibri"/>
                <a:cs typeface="Calibri"/>
                <a:sym typeface="Calibri"/>
              </a:defRPr>
            </a:lvl1pPr>
            <a:lvl2pPr marL="0" marR="0" lvl="1" indent="0" algn="r" rtl="0">
              <a:spcBef>
                <a:spcPts val="0"/>
              </a:spcBef>
              <a:buNone/>
              <a:defRPr sz="1200">
                <a:solidFill>
                  <a:schemeClr val="lt1"/>
                </a:solidFill>
                <a:latin typeface="Calibri"/>
                <a:ea typeface="Calibri"/>
                <a:cs typeface="Calibri"/>
                <a:sym typeface="Calibri"/>
              </a:defRPr>
            </a:lvl2pPr>
            <a:lvl3pPr marL="0" marR="0" lvl="2" indent="0" algn="r" rtl="0">
              <a:spcBef>
                <a:spcPts val="0"/>
              </a:spcBef>
              <a:buNone/>
              <a:defRPr sz="1200">
                <a:solidFill>
                  <a:schemeClr val="lt1"/>
                </a:solidFill>
                <a:latin typeface="Calibri"/>
                <a:ea typeface="Calibri"/>
                <a:cs typeface="Calibri"/>
                <a:sym typeface="Calibri"/>
              </a:defRPr>
            </a:lvl3pPr>
            <a:lvl4pPr marL="0" marR="0" lvl="3" indent="0" algn="r" rtl="0">
              <a:spcBef>
                <a:spcPts val="0"/>
              </a:spcBef>
              <a:buNone/>
              <a:defRPr sz="1200">
                <a:solidFill>
                  <a:schemeClr val="lt1"/>
                </a:solidFill>
                <a:latin typeface="Calibri"/>
                <a:ea typeface="Calibri"/>
                <a:cs typeface="Calibri"/>
                <a:sym typeface="Calibri"/>
              </a:defRPr>
            </a:lvl4pPr>
            <a:lvl5pPr marL="0" marR="0" lvl="4" indent="0" algn="r" rtl="0">
              <a:spcBef>
                <a:spcPts val="0"/>
              </a:spcBef>
              <a:buNone/>
              <a:defRPr sz="1200">
                <a:solidFill>
                  <a:schemeClr val="lt1"/>
                </a:solidFill>
                <a:latin typeface="Calibri"/>
                <a:ea typeface="Calibri"/>
                <a:cs typeface="Calibri"/>
                <a:sym typeface="Calibri"/>
              </a:defRPr>
            </a:lvl5pPr>
            <a:lvl6pPr marL="0" marR="0" lvl="5" indent="0" algn="r" rtl="0">
              <a:spcBef>
                <a:spcPts val="0"/>
              </a:spcBef>
              <a:buNone/>
              <a:defRPr sz="1200">
                <a:solidFill>
                  <a:schemeClr val="lt1"/>
                </a:solidFill>
                <a:latin typeface="Calibri"/>
                <a:ea typeface="Calibri"/>
                <a:cs typeface="Calibri"/>
                <a:sym typeface="Calibri"/>
              </a:defRPr>
            </a:lvl6pPr>
            <a:lvl7pPr marL="0" marR="0" lvl="6" indent="0" algn="r" rtl="0">
              <a:spcBef>
                <a:spcPts val="0"/>
              </a:spcBef>
              <a:buNone/>
              <a:defRPr sz="1200">
                <a:solidFill>
                  <a:schemeClr val="lt1"/>
                </a:solidFill>
                <a:latin typeface="Calibri"/>
                <a:ea typeface="Calibri"/>
                <a:cs typeface="Calibri"/>
                <a:sym typeface="Calibri"/>
              </a:defRPr>
            </a:lvl7pPr>
            <a:lvl8pPr marL="0" marR="0" lvl="7" indent="0" algn="r" rtl="0">
              <a:spcBef>
                <a:spcPts val="0"/>
              </a:spcBef>
              <a:buNone/>
              <a:defRPr sz="1200">
                <a:solidFill>
                  <a:schemeClr val="lt1"/>
                </a:solidFill>
                <a:latin typeface="Calibri"/>
                <a:ea typeface="Calibri"/>
                <a:cs typeface="Calibri"/>
                <a:sym typeface="Calibri"/>
              </a:defRPr>
            </a:lvl8pPr>
            <a:lvl9pPr marL="0" marR="0" lvl="8" indent="0" algn="r" rtl="0">
              <a:spcBef>
                <a:spcPts val="0"/>
              </a:spcBef>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812800" y="228600"/>
            <a:ext cx="10871200" cy="9906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endParaRPr lang="tr-TR"/>
          </a:p>
        </p:txBody>
      </p:sp>
      <p:sp>
        <p:nvSpPr>
          <p:cNvPr id="3" name="2 Altbilgi Yer Tutucusu"/>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endParaRPr lang="tr-TR"/>
          </a:p>
        </p:txBody>
      </p:sp>
      <p:sp>
        <p:nvSpPr>
          <p:cNvPr id="7" name="6 Dikdörtgen"/>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Dikdörtgen"/>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Dikdörtgen"/>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22 Slayt Numarası Yer Tutucusu"/>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hf sldNum="0"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Serbest Form"/>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Serbest Form"/>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Başlık Yer Tutucusu"/>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22" name="21 Altbilgi Yer Tutucusu"/>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17 Slayt Numarası Yer Tutucusu"/>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grpSp>
        <p:nvGrpSpPr>
          <p:cNvPr id="2" name="1 Grup"/>
          <p:cNvGrpSpPr/>
          <p:nvPr/>
        </p:nvGrpSpPr>
        <p:grpSpPr>
          <a:xfrm>
            <a:off x="-25356" y="202408"/>
            <a:ext cx="12240731" cy="649224"/>
            <a:chOff x="-19045" y="216550"/>
            <a:chExt cx="9180548" cy="649224"/>
          </a:xfrm>
        </p:grpSpPr>
        <p:sp>
          <p:nvSpPr>
            <p:cNvPr id="12" name="11 Serbest Form"/>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Serbest Form"/>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27 Dikdörtgen"/>
          <p:cNvSpPr/>
          <p:nvPr/>
        </p:nvSpPr>
        <p:spPr>
          <a:xfrm>
            <a:off x="1" y="366819"/>
            <a:ext cx="12192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28 Dikdörtgen"/>
          <p:cNvSpPr/>
          <p:nvPr/>
        </p:nvSpPr>
        <p:spPr>
          <a:xfrm>
            <a:off x="0" y="-1"/>
            <a:ext cx="12192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29 Dikdörtgen"/>
          <p:cNvSpPr/>
          <p:nvPr/>
        </p:nvSpPr>
        <p:spPr>
          <a:xfrm>
            <a:off x="1" y="308277"/>
            <a:ext cx="12192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30 Dikdörtgen"/>
          <p:cNvSpPr/>
          <p:nvPr/>
        </p:nvSpPr>
        <p:spPr>
          <a:xfrm flipV="1">
            <a:off x="7213577" y="360247"/>
            <a:ext cx="4978425"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31 Dikdörtgen"/>
          <p:cNvSpPr/>
          <p:nvPr/>
        </p:nvSpPr>
        <p:spPr>
          <a:xfrm flipV="1">
            <a:off x="7213601" y="440113"/>
            <a:ext cx="49784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32 Yuvarlatılmış Dikdörtgen"/>
          <p:cNvSpPr/>
          <p:nvPr/>
        </p:nvSpPr>
        <p:spPr bwMode="white">
          <a:xfrm>
            <a:off x="7209785" y="497504"/>
            <a:ext cx="408432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33 Yuvarlatılmış Dikdörtgen"/>
          <p:cNvSpPr/>
          <p:nvPr/>
        </p:nvSpPr>
        <p:spPr bwMode="white">
          <a:xfrm>
            <a:off x="9831528" y="588943"/>
            <a:ext cx="21336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34 Dikdörtgen"/>
          <p:cNvSpPr/>
          <p:nvPr/>
        </p:nvSpPr>
        <p:spPr bwMode="invGray">
          <a:xfrm>
            <a:off x="12113288" y="-2001"/>
            <a:ext cx="76835"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35 Dikdörtgen"/>
          <p:cNvSpPr/>
          <p:nvPr/>
        </p:nvSpPr>
        <p:spPr bwMode="invGray">
          <a:xfrm>
            <a:off x="12059308" y="-2001"/>
            <a:ext cx="3657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36 Dikdörtgen"/>
          <p:cNvSpPr/>
          <p:nvPr/>
        </p:nvSpPr>
        <p:spPr bwMode="invGray">
          <a:xfrm>
            <a:off x="12033904" y="-2001"/>
            <a:ext cx="12192"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37 Dikdörtgen"/>
          <p:cNvSpPr/>
          <p:nvPr/>
        </p:nvSpPr>
        <p:spPr bwMode="invGray">
          <a:xfrm>
            <a:off x="11967231" y="-2001"/>
            <a:ext cx="36576"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38 Dikdörtgen"/>
          <p:cNvSpPr/>
          <p:nvPr/>
        </p:nvSpPr>
        <p:spPr bwMode="invGray">
          <a:xfrm>
            <a:off x="11887569" y="380"/>
            <a:ext cx="73152"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39 Dikdörtgen"/>
          <p:cNvSpPr/>
          <p:nvPr/>
        </p:nvSpPr>
        <p:spPr bwMode="invGray">
          <a:xfrm>
            <a:off x="11831300" y="380"/>
            <a:ext cx="12192"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Başlık Yer Tutucusu"/>
          <p:cNvSpPr>
            <a:spLocks noGrp="1"/>
          </p:cNvSpPr>
          <p:nvPr>
            <p:ph type="title"/>
          </p:nvPr>
        </p:nvSpPr>
        <p:spPr>
          <a:xfrm>
            <a:off x="609600" y="1143000"/>
            <a:ext cx="10972800" cy="1066800"/>
          </a:xfrm>
          <a:prstGeom prst="rect">
            <a:avLst/>
          </a:prstGeom>
        </p:spPr>
        <p:txBody>
          <a:bodyPr vert="horz" anchor="ctr">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2249424"/>
            <a:ext cx="10972800" cy="432511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782048" y="612648"/>
            <a:ext cx="1276352" cy="457200"/>
          </a:xfrm>
          <a:prstGeom prst="rect">
            <a:avLst/>
          </a:prstGeom>
        </p:spPr>
        <p:txBody>
          <a:bodyPr vert="horz"/>
          <a:lstStyle>
            <a:lvl1pPr algn="l" eaLnBrk="1" latinLnBrk="0" hangingPunct="1">
              <a:defRPr kumimoji="0" sz="800">
                <a:solidFill>
                  <a:schemeClr val="accent2"/>
                </a:solidFill>
              </a:defRPr>
            </a:lvl1pPr>
          </a:lstStyle>
          <a:p>
            <a:endParaRPr lang="tr-TR"/>
          </a:p>
        </p:txBody>
      </p:sp>
      <p:sp>
        <p:nvSpPr>
          <p:cNvPr id="3" name="2 Altbilgi Yer Tutucusu"/>
          <p:cNvSpPr>
            <a:spLocks noGrp="1"/>
          </p:cNvSpPr>
          <p:nvPr>
            <p:ph type="ftr" sz="quarter" idx="3"/>
          </p:nvPr>
        </p:nvSpPr>
        <p:spPr>
          <a:xfrm>
            <a:off x="7010400" y="612648"/>
            <a:ext cx="1767840" cy="457200"/>
          </a:xfrm>
          <a:prstGeom prst="rect">
            <a:avLst/>
          </a:prstGeom>
        </p:spPr>
        <p:txBody>
          <a:bodyPr vert="horz"/>
          <a:lstStyle>
            <a:lvl1pPr algn="r" eaLnBrk="1" latinLnBrk="0" hangingPunct="1">
              <a:defRPr kumimoji="0" sz="800">
                <a:solidFill>
                  <a:schemeClr val="accent2"/>
                </a:solidFill>
              </a:defRPr>
            </a:lvl1pPr>
          </a:lstStyle>
          <a:p>
            <a:endParaRPr lang="tr-TR"/>
          </a:p>
        </p:txBody>
      </p:sp>
      <p:sp>
        <p:nvSpPr>
          <p:cNvPr id="23" name="22 Slayt Numarası Yer Tutucusu"/>
          <p:cNvSpPr>
            <a:spLocks noGrp="1"/>
          </p:cNvSpPr>
          <p:nvPr>
            <p:ph type="sldNum" sz="quarter" idx="4"/>
          </p:nvPr>
        </p:nvSpPr>
        <p:spPr>
          <a:xfrm>
            <a:off x="10899648" y="2272"/>
            <a:ext cx="1016000" cy="365760"/>
          </a:xfrm>
          <a:prstGeom prst="rect">
            <a:avLst/>
          </a:prstGeom>
        </p:spPr>
        <p:txBody>
          <a:bodyPr vert="horz" anchor="b"/>
          <a:lstStyle>
            <a:lvl1pPr algn="r" eaLnBrk="1" latinLnBrk="0" hangingPunct="1">
              <a:defRPr kumimoji="0" sz="1800">
                <a:solidFill>
                  <a:srgbClr val="FFFFFF"/>
                </a:solidFill>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Tree>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21 Başlık Yer Tutucusu"/>
          <p:cNvSpPr>
            <a:spLocks noGrp="1"/>
          </p:cNvSpPr>
          <p:nvPr>
            <p:ph type="title"/>
          </p:nvPr>
        </p:nvSpPr>
        <p:spPr>
          <a:xfrm>
            <a:off x="609600" y="152400"/>
            <a:ext cx="10972800" cy="990600"/>
          </a:xfrm>
          <a:prstGeom prst="rect">
            <a:avLst/>
          </a:prstGeom>
        </p:spPr>
        <p:txBody>
          <a:bodyPr vert="horz" anchor="b" anchorCtr="0">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609600" y="1219200"/>
            <a:ext cx="10972800" cy="4910328"/>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a:off x="8534400" y="6356350"/>
            <a:ext cx="3052064" cy="365760"/>
          </a:xfrm>
          <a:prstGeom prst="rect">
            <a:avLst/>
          </a:prstGeom>
        </p:spPr>
        <p:txBody>
          <a:bodyPr vert="horz"/>
          <a:lstStyle>
            <a:lvl1pPr algn="l" eaLnBrk="1" latinLnBrk="0" hangingPunct="1">
              <a:defRPr kumimoji="0" sz="1400">
                <a:solidFill>
                  <a:schemeClr val="tx2"/>
                </a:solidFill>
              </a:defRPr>
            </a:lvl1pPr>
          </a:lstStyle>
          <a:p>
            <a:endParaRPr lang="tr-TR"/>
          </a:p>
        </p:txBody>
      </p:sp>
      <p:sp>
        <p:nvSpPr>
          <p:cNvPr id="3" name="2 Altbilgi Yer Tutucusu"/>
          <p:cNvSpPr>
            <a:spLocks noGrp="1"/>
          </p:cNvSpPr>
          <p:nvPr>
            <p:ph type="ftr" sz="quarter" idx="3"/>
          </p:nvPr>
        </p:nvSpPr>
        <p:spPr>
          <a:xfrm>
            <a:off x="3864864" y="6356350"/>
            <a:ext cx="4673600" cy="365760"/>
          </a:xfrm>
          <a:prstGeom prst="rect">
            <a:avLst/>
          </a:prstGeom>
        </p:spPr>
        <p:txBody>
          <a:bodyPr vert="horz"/>
          <a:lstStyle>
            <a:lvl1pPr algn="r" eaLnBrk="1" latinLnBrk="0" hangingPunct="1">
              <a:defRPr kumimoji="0" sz="1400">
                <a:solidFill>
                  <a:schemeClr val="tx2"/>
                </a:solidFill>
              </a:defRPr>
            </a:lvl1pPr>
          </a:lstStyle>
          <a:p>
            <a:endParaRPr lang="tr-TR"/>
          </a:p>
        </p:txBody>
      </p:sp>
      <p:sp>
        <p:nvSpPr>
          <p:cNvPr id="23" name="22 Slayt Numarası Yer Tutucusu"/>
          <p:cNvSpPr>
            <a:spLocks noGrp="1"/>
          </p:cNvSpPr>
          <p:nvPr>
            <p:ph type="sldNum" sz="quarter" idx="4"/>
          </p:nvPr>
        </p:nvSpPr>
        <p:spPr>
          <a:xfrm>
            <a:off x="816864" y="6356350"/>
            <a:ext cx="2641600" cy="365760"/>
          </a:xfrm>
          <a:prstGeom prst="rect">
            <a:avLst/>
          </a:prstGeom>
        </p:spPr>
        <p:txBody>
          <a:bodyPr vert="horz"/>
          <a:lstStyle>
            <a:lvl1pPr algn="l" eaLnBrk="1" latinLnBrk="0" hangingPunct="1">
              <a:defRPr kumimoji="0" sz="1400">
                <a:solidFill>
                  <a:schemeClr val="tx2"/>
                </a:solidFill>
              </a:defRPr>
            </a:lvl1pPr>
          </a:lstStyle>
          <a:p>
            <a:pPr marL="0" lvl="0" indent="0" algn="ctr" rtl="0">
              <a:spcBef>
                <a:spcPts val="0"/>
              </a:spcBef>
              <a:spcAft>
                <a:spcPts val="0"/>
              </a:spcAft>
              <a:buNone/>
            </a:pPr>
            <a:fld id="{00000000-1234-1234-1234-123412341234}" type="slidenum">
              <a:rPr lang="tr-TR" smtClean="0"/>
              <a:pPr marL="0" lvl="0" indent="0" algn="ctr" rtl="0">
                <a:spcBef>
                  <a:spcPts val="0"/>
                </a:spcBef>
                <a:spcAft>
                  <a:spcPts val="0"/>
                </a:spcAft>
                <a:buNone/>
              </a:pPr>
              <a:t>‹#›</a:t>
            </a:fld>
            <a:endParaRPr lang="tr-TR"/>
          </a:p>
        </p:txBody>
      </p:sp>
      <p:sp>
        <p:nvSpPr>
          <p:cNvPr id="28" name="27 Düz Bağlayıcı"/>
          <p:cNvSpPr>
            <a:spLocks noChangeShapeType="1"/>
          </p:cNvSpPr>
          <p:nvPr/>
        </p:nvSpPr>
        <p:spPr bwMode="auto">
          <a:xfrm>
            <a:off x="609600" y="6353175"/>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28 Düz Bağlayıcı"/>
          <p:cNvSpPr>
            <a:spLocks noChangeShapeType="1"/>
          </p:cNvSpPr>
          <p:nvPr/>
        </p:nvSpPr>
        <p:spPr bwMode="auto">
          <a:xfrm>
            <a:off x="609600" y="1143000"/>
            <a:ext cx="109728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9 İkizkenar Üçgen"/>
          <p:cNvSpPr>
            <a:spLocks noChangeAspect="1"/>
          </p:cNvSpPr>
          <p:nvPr/>
        </p:nvSpPr>
        <p:spPr>
          <a:xfrm rot="5400000">
            <a:off x="590609" y="6447423"/>
            <a:ext cx="190849" cy="160419"/>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hf sldNum="0" hdr="0" ftr="0" dt="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8.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8.xml"/><Relationship Id="rId4" Type="http://schemas.openxmlformats.org/officeDocument/2006/relationships/image" Target="../media/image33.gif"/></Relationships>
</file>

<file path=ppt/slides/_rels/slide2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18.xml"/><Relationship Id="rId4"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6.xml"/><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1.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4.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48.gif"/><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1.xml"/><Relationship Id="rId1" Type="http://schemas.openxmlformats.org/officeDocument/2006/relationships/slideLayout" Target="../slideLayouts/slideLayout46.xml"/><Relationship Id="rId4" Type="http://schemas.openxmlformats.org/officeDocument/2006/relationships/image" Target="../media/image53.jpeg"/></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18.jpeg"/></Relationships>
</file>

<file path=ppt/slides/_rels/slide4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png"/><Relationship Id="rId1" Type="http://schemas.openxmlformats.org/officeDocument/2006/relationships/slideLayout" Target="../slideLayouts/slideLayout46.xml"/><Relationship Id="rId4" Type="http://schemas.openxmlformats.org/officeDocument/2006/relationships/image" Target="../media/image3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2" name="1 Metin kutusu"/>
          <p:cNvSpPr txBox="1"/>
          <p:nvPr/>
        </p:nvSpPr>
        <p:spPr>
          <a:xfrm>
            <a:off x="783770" y="266716"/>
            <a:ext cx="9405257" cy="7232749"/>
          </a:xfrm>
          <a:prstGeom prst="rect">
            <a:avLst/>
          </a:prstGeom>
          <a:noFill/>
        </p:spPr>
        <p:txBody>
          <a:bodyPr wrap="square" rtlCol="0">
            <a:spAutoFit/>
          </a:bodyPr>
          <a:lstStyle/>
          <a:p>
            <a:pPr marL="342900" indent="-342900">
              <a:buFont typeface="+mj-lt"/>
              <a:buAutoNum type="arabicPeriod"/>
            </a:pPr>
            <a:r>
              <a:rPr lang="tr-TR" sz="1600" dirty="0" smtClean="0">
                <a:latin typeface="Bookman Old Style" pitchFamily="18" charset="0"/>
              </a:rPr>
              <a:t> DNA </a:t>
            </a:r>
            <a:r>
              <a:rPr lang="tr-TR" sz="1600" dirty="0" err="1" smtClean="0">
                <a:latin typeface="Bookman Old Style" pitchFamily="18" charset="0"/>
              </a:rPr>
              <a:t>and</a:t>
            </a:r>
            <a:r>
              <a:rPr lang="tr-TR" sz="1600" dirty="0" smtClean="0">
                <a:latin typeface="Bookman Old Style" pitchFamily="18" charset="0"/>
              </a:rPr>
              <a:t> </a:t>
            </a:r>
            <a:r>
              <a:rPr lang="tr-TR" sz="1600" dirty="0" err="1" smtClean="0">
                <a:latin typeface="Bookman Old Style" pitchFamily="18" charset="0"/>
              </a:rPr>
              <a:t>Chromatin</a:t>
            </a:r>
            <a:r>
              <a:rPr lang="tr-TR" sz="1600" dirty="0" smtClean="0">
                <a:latin typeface="Bookman Old Style" pitchFamily="18" charset="0"/>
              </a:rPr>
              <a:t> </a:t>
            </a:r>
            <a:r>
              <a:rPr lang="tr-TR" sz="1600" dirty="0" err="1" smtClean="0">
                <a:latin typeface="Bookman Old Style" pitchFamily="18" charset="0"/>
              </a:rPr>
              <a:t>Structure</a:t>
            </a:r>
            <a:endParaRPr lang="tr-TR" sz="1600" dirty="0" smtClean="0">
              <a:latin typeface="Bookman Old Style" pitchFamily="18" charset="0"/>
            </a:endParaRPr>
          </a:p>
          <a:p>
            <a:pPr marL="342900" indent="-342900">
              <a:buFont typeface="+mj-lt"/>
              <a:buAutoNum type="arabicPeriod"/>
            </a:pPr>
            <a:endParaRPr lang="tr-TR" sz="1600" dirty="0" smtClean="0">
              <a:latin typeface="Bookman Old Style" pitchFamily="18" charset="0"/>
            </a:endParaRPr>
          </a:p>
          <a:p>
            <a:pPr marL="342900" indent="-342900">
              <a:buFont typeface="+mj-lt"/>
              <a:buAutoNum type="arabicPeriod"/>
            </a:pPr>
            <a:r>
              <a:rPr lang="tr-TR" sz="1600" dirty="0" err="1" smtClean="0">
                <a:latin typeface="Bookman Old Style" pitchFamily="18" charset="0"/>
              </a:rPr>
              <a:t>Histone</a:t>
            </a:r>
            <a:r>
              <a:rPr lang="tr-TR" sz="1600" dirty="0" smtClean="0">
                <a:latin typeface="Bookman Old Style" pitchFamily="18" charset="0"/>
              </a:rPr>
              <a:t> </a:t>
            </a:r>
            <a:r>
              <a:rPr lang="tr-TR" sz="1600" dirty="0" err="1" smtClean="0">
                <a:latin typeface="Bookman Old Style" pitchFamily="18" charset="0"/>
              </a:rPr>
              <a:t>code</a:t>
            </a:r>
            <a:r>
              <a:rPr lang="tr-TR" sz="1600" dirty="0" smtClean="0">
                <a:latin typeface="Bookman Old Style" pitchFamily="18" charset="0"/>
              </a:rPr>
              <a:t> </a:t>
            </a:r>
            <a:r>
              <a:rPr lang="tr-TR" sz="1600" dirty="0" err="1" smtClean="0">
                <a:latin typeface="Bookman Old Style" pitchFamily="18" charset="0"/>
              </a:rPr>
              <a:t>hypothesis</a:t>
            </a:r>
            <a:r>
              <a:rPr lang="tr-TR" sz="1600" dirty="0" smtClean="0">
                <a:latin typeface="Bookman Old Style" pitchFamily="18" charset="0"/>
              </a:rPr>
              <a:t> </a:t>
            </a:r>
            <a:r>
              <a:rPr lang="tr-TR" sz="1600" dirty="0" err="1" smtClean="0">
                <a:latin typeface="Bookman Old Style" pitchFamily="18" charset="0"/>
              </a:rPr>
              <a:t>and</a:t>
            </a:r>
            <a:r>
              <a:rPr lang="tr-TR" sz="1600" dirty="0" smtClean="0">
                <a:latin typeface="Bookman Old Style" pitchFamily="18" charset="0"/>
              </a:rPr>
              <a:t> </a:t>
            </a:r>
            <a:r>
              <a:rPr lang="tr-TR" sz="1600" dirty="0" err="1" smtClean="0">
                <a:latin typeface="Bookman Old Style" pitchFamily="18" charset="0"/>
              </a:rPr>
              <a:t>Epigenetic</a:t>
            </a:r>
            <a:r>
              <a:rPr lang="tr-TR" sz="1600" dirty="0" smtClean="0">
                <a:latin typeface="Bookman Old Style" pitchFamily="18" charset="0"/>
              </a:rPr>
              <a:t> </a:t>
            </a:r>
            <a:r>
              <a:rPr lang="tr-TR" sz="1600" dirty="0" err="1" smtClean="0">
                <a:latin typeface="Bookman Old Style" pitchFamily="18" charset="0"/>
              </a:rPr>
              <a:t>modificatiıons</a:t>
            </a:r>
            <a:endParaRPr lang="tr-TR" sz="1600" dirty="0" smtClean="0">
              <a:latin typeface="Bookman Old Style" pitchFamily="18" charset="0"/>
            </a:endParaRPr>
          </a:p>
          <a:p>
            <a:pPr marL="342900" indent="-342900"/>
            <a:r>
              <a:rPr lang="tr-TR" sz="1600" dirty="0" err="1" smtClean="0">
                <a:latin typeface="Bookman Old Style" pitchFamily="18" charset="0"/>
              </a:rPr>
              <a:t>What</a:t>
            </a:r>
            <a:r>
              <a:rPr lang="tr-TR" sz="1600" dirty="0" smtClean="0">
                <a:latin typeface="Bookman Old Style" pitchFamily="18" charset="0"/>
              </a:rPr>
              <a:t> is </a:t>
            </a:r>
            <a:r>
              <a:rPr lang="tr-TR" sz="1600" dirty="0" err="1" smtClean="0">
                <a:latin typeface="Bookman Old Style" pitchFamily="18" charset="0"/>
              </a:rPr>
              <a:t>epigenetic</a:t>
            </a:r>
            <a:r>
              <a:rPr lang="tr-TR" sz="1600" dirty="0" smtClean="0">
                <a:latin typeface="Bookman Old Style" pitchFamily="18" charset="0"/>
              </a:rPr>
              <a:t> </a:t>
            </a:r>
            <a:r>
              <a:rPr lang="tr-TR" sz="1600" dirty="0" err="1" smtClean="0">
                <a:latin typeface="Bookman Old Style" pitchFamily="18" charset="0"/>
              </a:rPr>
              <a:t>memory</a:t>
            </a:r>
            <a:r>
              <a:rPr lang="tr-TR" sz="1600" dirty="0" smtClean="0">
                <a:latin typeface="Bookman Old Style" pitchFamily="18" charset="0"/>
              </a:rPr>
              <a:t>?*</a:t>
            </a:r>
          </a:p>
          <a:p>
            <a:pPr marL="342900" indent="-342900">
              <a:buFont typeface="+mj-lt"/>
              <a:buAutoNum type="arabicPeriod"/>
            </a:pPr>
            <a:endParaRPr lang="tr-TR" sz="1600" dirty="0" smtClean="0">
              <a:latin typeface="Bookman Old Style" pitchFamily="18" charset="0"/>
            </a:endParaRPr>
          </a:p>
          <a:p>
            <a:pPr marL="342900" indent="-342900"/>
            <a:r>
              <a:rPr lang="tr-TR" sz="1600" dirty="0" smtClean="0">
                <a:latin typeface="Bookman Old Style" pitchFamily="18" charset="0"/>
              </a:rPr>
              <a:t>3. </a:t>
            </a:r>
            <a:r>
              <a:rPr lang="tr-TR" sz="1600" dirty="0" err="1" smtClean="0">
                <a:latin typeface="Bookman Old Style" pitchFamily="18" charset="0"/>
              </a:rPr>
              <a:t>Cellular</a:t>
            </a:r>
            <a:r>
              <a:rPr lang="tr-TR" sz="1600" dirty="0" smtClean="0">
                <a:latin typeface="Bookman Old Style" pitchFamily="18" charset="0"/>
              </a:rPr>
              <a:t> </a:t>
            </a:r>
            <a:r>
              <a:rPr lang="tr-TR" sz="1600" dirty="0" err="1" smtClean="0">
                <a:latin typeface="Bookman Old Style" pitchFamily="18" charset="0"/>
              </a:rPr>
              <a:t>architecture</a:t>
            </a:r>
            <a:endParaRPr lang="tr-TR" sz="1600" dirty="0" smtClean="0">
              <a:latin typeface="Bookman Old Style" pitchFamily="18" charset="0"/>
            </a:endParaRPr>
          </a:p>
          <a:p>
            <a:pPr marL="342900" indent="-342900"/>
            <a:r>
              <a:rPr lang="tr-TR" sz="1600" dirty="0" err="1" smtClean="0">
                <a:latin typeface="Bookman Old Style" pitchFamily="18" charset="0"/>
              </a:rPr>
              <a:t>Cell</a:t>
            </a:r>
            <a:r>
              <a:rPr lang="tr-TR" sz="1600" dirty="0" smtClean="0">
                <a:latin typeface="Bookman Old Style" pitchFamily="18" charset="0"/>
              </a:rPr>
              <a:t> </a:t>
            </a:r>
            <a:r>
              <a:rPr lang="tr-TR" sz="1600" dirty="0" err="1" smtClean="0">
                <a:latin typeface="Bookman Old Style" pitchFamily="18" charset="0"/>
              </a:rPr>
              <a:t>communication</a:t>
            </a:r>
            <a:r>
              <a:rPr lang="tr-TR" sz="1600" dirty="0" smtClean="0">
                <a:latin typeface="Bookman Old Style" pitchFamily="18" charset="0"/>
              </a:rPr>
              <a:t> </a:t>
            </a:r>
          </a:p>
          <a:p>
            <a:pPr marL="342900" indent="-342900"/>
            <a:r>
              <a:rPr lang="tr-TR" sz="1600" dirty="0" err="1" smtClean="0">
                <a:latin typeface="Bookman Old Style" pitchFamily="18" charset="0"/>
              </a:rPr>
              <a:t>Intracellular</a:t>
            </a:r>
            <a:r>
              <a:rPr lang="tr-TR" sz="1600" dirty="0" smtClean="0">
                <a:latin typeface="Bookman Old Style" pitchFamily="18" charset="0"/>
              </a:rPr>
              <a:t> </a:t>
            </a:r>
            <a:r>
              <a:rPr lang="tr-TR" sz="1600" dirty="0" err="1" smtClean="0">
                <a:latin typeface="Bookman Old Style" pitchFamily="18" charset="0"/>
              </a:rPr>
              <a:t>vesicles</a:t>
            </a:r>
            <a:r>
              <a:rPr lang="tr-TR" sz="1600" dirty="0" smtClean="0">
                <a:latin typeface="Bookman Old Style" pitchFamily="18" charset="0"/>
              </a:rPr>
              <a:t>*</a:t>
            </a:r>
            <a:endParaRPr lang="tr-TR" sz="1600" dirty="0" smtClean="0">
              <a:latin typeface="Bookman Old Style" pitchFamily="18" charset="0"/>
            </a:endParaRPr>
          </a:p>
          <a:p>
            <a:pPr marL="342900" indent="-342900">
              <a:buFont typeface="+mj-lt"/>
              <a:buAutoNum type="arabicPeriod"/>
            </a:pPr>
            <a:endParaRPr lang="tr-TR" sz="1600" dirty="0" smtClean="0">
              <a:latin typeface="Bookman Old Style" pitchFamily="18" charset="0"/>
            </a:endParaRPr>
          </a:p>
          <a:p>
            <a:pPr marL="342900" indent="-342900"/>
            <a:r>
              <a:rPr lang="tr-TR" sz="1600" dirty="0" smtClean="0">
                <a:latin typeface="Bookman Old Style" pitchFamily="18" charset="0"/>
              </a:rPr>
              <a:t>4.  </a:t>
            </a:r>
            <a:r>
              <a:rPr lang="tr-TR" sz="1600" dirty="0" err="1" smtClean="0">
                <a:latin typeface="Bookman Old Style" pitchFamily="18" charset="0"/>
              </a:rPr>
              <a:t>Autophagy</a:t>
            </a:r>
            <a:r>
              <a:rPr lang="tr-TR" sz="1600" dirty="0" smtClean="0">
                <a:latin typeface="Bookman Old Style" pitchFamily="18" charset="0"/>
              </a:rPr>
              <a:t>*</a:t>
            </a:r>
          </a:p>
          <a:p>
            <a:pPr marL="342900" indent="-342900"/>
            <a:endParaRPr lang="tr-TR" sz="1600" dirty="0" smtClean="0">
              <a:latin typeface="Bookman Old Style" pitchFamily="18" charset="0"/>
            </a:endParaRPr>
          </a:p>
          <a:p>
            <a:pPr marL="342900" indent="-342900"/>
            <a:r>
              <a:rPr lang="tr-TR" sz="1600" dirty="0" smtClean="0">
                <a:latin typeface="Bookman Old Style" pitchFamily="18" charset="0"/>
              </a:rPr>
              <a:t>5.  </a:t>
            </a:r>
            <a:r>
              <a:rPr lang="tr-TR" sz="1600" dirty="0" err="1" smtClean="0">
                <a:latin typeface="Bookman Old Style" pitchFamily="18" charset="0"/>
              </a:rPr>
              <a:t>Circadian</a:t>
            </a:r>
            <a:r>
              <a:rPr lang="tr-TR" sz="1600" dirty="0" smtClean="0">
                <a:latin typeface="Bookman Old Style" pitchFamily="18" charset="0"/>
              </a:rPr>
              <a:t> </a:t>
            </a:r>
            <a:r>
              <a:rPr lang="tr-TR" sz="1600" dirty="0" err="1" smtClean="0">
                <a:latin typeface="Bookman Old Style" pitchFamily="18" charset="0"/>
              </a:rPr>
              <a:t>Clock</a:t>
            </a:r>
            <a:r>
              <a:rPr lang="tr-TR" sz="1600" dirty="0" smtClean="0">
                <a:latin typeface="Bookman Old Style" pitchFamily="18" charset="0"/>
              </a:rPr>
              <a:t>*</a:t>
            </a:r>
          </a:p>
          <a:p>
            <a:pPr marL="342900" indent="-342900"/>
            <a:endParaRPr lang="tr-TR" sz="1600" dirty="0" smtClean="0">
              <a:latin typeface="Bookman Old Style" pitchFamily="18" charset="0"/>
            </a:endParaRPr>
          </a:p>
          <a:p>
            <a:pPr marL="342900" indent="-342900"/>
            <a:r>
              <a:rPr lang="tr-TR" sz="1600" dirty="0" smtClean="0">
                <a:latin typeface="Bookman Old Style" pitchFamily="18" charset="0"/>
              </a:rPr>
              <a:t>6.  </a:t>
            </a:r>
            <a:r>
              <a:rPr lang="tr-TR" sz="1600" dirty="0" err="1" smtClean="0">
                <a:latin typeface="Bookman Old Style" pitchFamily="18" charset="0"/>
              </a:rPr>
              <a:t>Stem</a:t>
            </a:r>
            <a:r>
              <a:rPr lang="tr-TR" sz="1600" dirty="0" smtClean="0">
                <a:latin typeface="Bookman Old Style" pitchFamily="18" charset="0"/>
              </a:rPr>
              <a:t> </a:t>
            </a:r>
            <a:r>
              <a:rPr lang="tr-TR" sz="1600" dirty="0" err="1" smtClean="0">
                <a:latin typeface="Bookman Old Style" pitchFamily="18" charset="0"/>
              </a:rPr>
              <a:t>Cell</a:t>
            </a:r>
            <a:r>
              <a:rPr lang="tr-TR" sz="1600" dirty="0" smtClean="0">
                <a:latin typeface="Bookman Old Style" pitchFamily="18" charset="0"/>
              </a:rPr>
              <a:t> </a:t>
            </a:r>
            <a:r>
              <a:rPr lang="tr-TR" sz="1600" dirty="0" err="1" smtClean="0">
                <a:latin typeface="Bookman Old Style" pitchFamily="18" charset="0"/>
              </a:rPr>
              <a:t>Biology</a:t>
            </a:r>
            <a:endParaRPr lang="tr-TR" sz="1600" dirty="0" smtClean="0">
              <a:latin typeface="Bookman Old Style" pitchFamily="18" charset="0"/>
            </a:endParaRPr>
          </a:p>
          <a:p>
            <a:pPr marL="342900" indent="-342900"/>
            <a:r>
              <a:rPr lang="tr-TR" sz="1600" dirty="0" err="1" smtClean="0">
                <a:latin typeface="Bookman Old Style" pitchFamily="18" charset="0"/>
              </a:rPr>
              <a:t>Classification</a:t>
            </a:r>
            <a:endParaRPr lang="tr-TR" sz="1600" dirty="0" smtClean="0">
              <a:latin typeface="Bookman Old Style" pitchFamily="18" charset="0"/>
            </a:endParaRPr>
          </a:p>
          <a:p>
            <a:pPr marL="342900" indent="-342900"/>
            <a:r>
              <a:rPr lang="tr-TR" sz="1600" dirty="0" err="1" smtClean="0">
                <a:latin typeface="Bookman Old Style" pitchFamily="18" charset="0"/>
              </a:rPr>
              <a:t>Embryonic</a:t>
            </a:r>
            <a:r>
              <a:rPr lang="tr-TR" sz="1600" dirty="0" smtClean="0">
                <a:latin typeface="Bookman Old Style" pitchFamily="18" charset="0"/>
              </a:rPr>
              <a:t> </a:t>
            </a:r>
            <a:r>
              <a:rPr lang="tr-TR" sz="1600" dirty="0" err="1" smtClean="0">
                <a:latin typeface="Bookman Old Style" pitchFamily="18" charset="0"/>
              </a:rPr>
              <a:t>stem</a:t>
            </a:r>
            <a:r>
              <a:rPr lang="tr-TR" sz="1600" dirty="0" smtClean="0">
                <a:latin typeface="Bookman Old Style" pitchFamily="18" charset="0"/>
              </a:rPr>
              <a:t> </a:t>
            </a:r>
            <a:r>
              <a:rPr lang="tr-TR" sz="1600" dirty="0" err="1" smtClean="0">
                <a:latin typeface="Bookman Old Style" pitchFamily="18" charset="0"/>
              </a:rPr>
              <a:t>cell</a:t>
            </a:r>
            <a:r>
              <a:rPr lang="tr-TR" sz="1600" dirty="0" smtClean="0">
                <a:latin typeface="Bookman Old Style" pitchFamily="18" charset="0"/>
              </a:rPr>
              <a:t> vs </a:t>
            </a:r>
            <a:r>
              <a:rPr lang="tr-TR" sz="1600" dirty="0" smtClean="0">
                <a:latin typeface="Bookman Old Style" pitchFamily="18" charset="0"/>
              </a:rPr>
              <a:t>İPSC</a:t>
            </a:r>
          </a:p>
          <a:p>
            <a:pPr marL="342900" indent="-342900"/>
            <a:r>
              <a:rPr lang="tr-TR" sz="1600" dirty="0" smtClean="0">
                <a:latin typeface="Bookman Old Style" pitchFamily="18" charset="0"/>
              </a:rPr>
              <a:t>EMT</a:t>
            </a:r>
            <a:endParaRPr lang="tr-TR" sz="1600" dirty="0" smtClean="0">
              <a:latin typeface="Bookman Old Style" pitchFamily="18" charset="0"/>
            </a:endParaRPr>
          </a:p>
          <a:p>
            <a:pPr marL="342900" indent="-342900">
              <a:buFont typeface="+mj-lt"/>
              <a:buAutoNum type="arabicPeriod"/>
            </a:pPr>
            <a:endParaRPr lang="tr-TR" sz="1600" dirty="0" smtClean="0">
              <a:latin typeface="Bookman Old Style" pitchFamily="18" charset="0"/>
            </a:endParaRPr>
          </a:p>
          <a:p>
            <a:pPr marL="342900" indent="-342900"/>
            <a:r>
              <a:rPr lang="tr-TR" sz="1600" dirty="0" smtClean="0">
                <a:latin typeface="Bookman Old Style" pitchFamily="18" charset="0"/>
              </a:rPr>
              <a:t>7.   </a:t>
            </a:r>
            <a:r>
              <a:rPr lang="tr-TR" sz="1600" dirty="0" err="1" smtClean="0">
                <a:latin typeface="Bookman Old Style" pitchFamily="18" charset="0"/>
              </a:rPr>
              <a:t>Adult</a:t>
            </a:r>
            <a:r>
              <a:rPr lang="tr-TR" sz="1600" dirty="0" smtClean="0">
                <a:latin typeface="Bookman Old Style" pitchFamily="18" charset="0"/>
              </a:rPr>
              <a:t> </a:t>
            </a:r>
            <a:r>
              <a:rPr lang="tr-TR" sz="1600" dirty="0" err="1" smtClean="0">
                <a:latin typeface="Bookman Old Style" pitchFamily="18" charset="0"/>
              </a:rPr>
              <a:t>Stem</a:t>
            </a:r>
            <a:r>
              <a:rPr lang="tr-TR" sz="1600" dirty="0" smtClean="0">
                <a:latin typeface="Bookman Old Style" pitchFamily="18" charset="0"/>
              </a:rPr>
              <a:t> </a:t>
            </a:r>
            <a:r>
              <a:rPr lang="tr-TR" sz="1600" dirty="0" err="1" smtClean="0">
                <a:latin typeface="Bookman Old Style" pitchFamily="18" charset="0"/>
              </a:rPr>
              <a:t>Cells</a:t>
            </a:r>
            <a:endParaRPr lang="tr-TR" sz="1600" dirty="0" smtClean="0">
              <a:latin typeface="Bookman Old Style" pitchFamily="18" charset="0"/>
            </a:endParaRPr>
          </a:p>
          <a:p>
            <a:pPr marL="342900" indent="-342900"/>
            <a:r>
              <a:rPr lang="tr-TR" sz="1600" dirty="0" err="1" smtClean="0">
                <a:latin typeface="Bookman Old Style" pitchFamily="18" charset="0"/>
              </a:rPr>
              <a:t>Mesenchymal</a:t>
            </a:r>
            <a:r>
              <a:rPr lang="tr-TR" sz="1600" dirty="0" smtClean="0">
                <a:latin typeface="Bookman Old Style" pitchFamily="18" charset="0"/>
              </a:rPr>
              <a:t> </a:t>
            </a:r>
            <a:r>
              <a:rPr lang="tr-TR" sz="1600" dirty="0" err="1" smtClean="0">
                <a:latin typeface="Bookman Old Style" pitchFamily="18" charset="0"/>
              </a:rPr>
              <a:t>Stem</a:t>
            </a:r>
            <a:r>
              <a:rPr lang="tr-TR" sz="1600" dirty="0" smtClean="0">
                <a:latin typeface="Bookman Old Style" pitchFamily="18" charset="0"/>
              </a:rPr>
              <a:t> </a:t>
            </a:r>
            <a:r>
              <a:rPr lang="tr-TR" sz="1600" dirty="0" err="1" smtClean="0">
                <a:latin typeface="Bookman Old Style" pitchFamily="18" charset="0"/>
              </a:rPr>
              <a:t>Cells</a:t>
            </a:r>
            <a:endParaRPr lang="tr-TR" sz="1600" dirty="0" smtClean="0">
              <a:latin typeface="Bookman Old Style" pitchFamily="18" charset="0"/>
            </a:endParaRPr>
          </a:p>
          <a:p>
            <a:pPr marL="342900" indent="-342900"/>
            <a:r>
              <a:rPr lang="tr-TR" sz="1600" dirty="0" err="1" smtClean="0">
                <a:latin typeface="Bookman Old Style" pitchFamily="18" charset="0"/>
              </a:rPr>
              <a:t>Cardiac</a:t>
            </a:r>
            <a:r>
              <a:rPr lang="tr-TR" sz="1600" dirty="0" smtClean="0">
                <a:latin typeface="Bookman Old Style" pitchFamily="18" charset="0"/>
              </a:rPr>
              <a:t> </a:t>
            </a:r>
            <a:r>
              <a:rPr lang="tr-TR" sz="1600" dirty="0" err="1" smtClean="0">
                <a:latin typeface="Bookman Old Style" pitchFamily="18" charset="0"/>
              </a:rPr>
              <a:t>stem</a:t>
            </a:r>
            <a:r>
              <a:rPr lang="tr-TR" sz="1600" dirty="0" smtClean="0">
                <a:latin typeface="Bookman Old Style" pitchFamily="18" charset="0"/>
              </a:rPr>
              <a:t> </a:t>
            </a:r>
            <a:r>
              <a:rPr lang="tr-TR" sz="1600" dirty="0" err="1" smtClean="0">
                <a:latin typeface="Bookman Old Style" pitchFamily="18" charset="0"/>
              </a:rPr>
              <a:t>Cells</a:t>
            </a:r>
            <a:endParaRPr lang="tr-TR" sz="1600" dirty="0" smtClean="0">
              <a:latin typeface="Bookman Old Style" pitchFamily="18" charset="0"/>
            </a:endParaRPr>
          </a:p>
          <a:p>
            <a:pPr marL="342900" indent="-342900">
              <a:buFont typeface="+mj-lt"/>
              <a:buAutoNum type="arabicPeriod"/>
            </a:pPr>
            <a:endParaRPr lang="tr-TR" sz="1600" dirty="0" smtClean="0">
              <a:latin typeface="Bookman Old Style" pitchFamily="18" charset="0"/>
            </a:endParaRPr>
          </a:p>
          <a:p>
            <a:pPr marL="342900" indent="-342900">
              <a:buAutoNum type="arabicPeriod" startAt="8"/>
            </a:pPr>
            <a:r>
              <a:rPr lang="tr-TR" sz="1600" dirty="0" err="1" smtClean="0">
                <a:latin typeface="Bookman Old Style" pitchFamily="18" charset="0"/>
              </a:rPr>
              <a:t>Epigenetic</a:t>
            </a:r>
            <a:r>
              <a:rPr lang="tr-TR" sz="1600" dirty="0" smtClean="0">
                <a:latin typeface="Bookman Old Style" pitchFamily="18" charset="0"/>
              </a:rPr>
              <a:t> </a:t>
            </a:r>
            <a:r>
              <a:rPr lang="tr-TR" sz="1600" dirty="0" err="1" smtClean="0">
                <a:latin typeface="Bookman Old Style" pitchFamily="18" charset="0"/>
              </a:rPr>
              <a:t>Reprogramming</a:t>
            </a:r>
            <a:r>
              <a:rPr lang="tr-TR" sz="1600" dirty="0" smtClean="0">
                <a:latin typeface="Bookman Old Style" pitchFamily="18" charset="0"/>
              </a:rPr>
              <a:t>*</a:t>
            </a:r>
          </a:p>
          <a:p>
            <a:pPr marL="342900" indent="-342900">
              <a:buAutoNum type="arabicPeriod" startAt="8"/>
            </a:pPr>
            <a:endParaRPr lang="tr-TR" sz="1600" dirty="0" smtClean="0">
              <a:latin typeface="Bookman Old Style" pitchFamily="18" charset="0"/>
            </a:endParaRPr>
          </a:p>
          <a:p>
            <a:pPr marL="342900" indent="-342900">
              <a:buAutoNum type="arabicPeriod" startAt="8"/>
            </a:pPr>
            <a:r>
              <a:rPr lang="tr-TR" sz="1600" dirty="0" err="1" smtClean="0">
                <a:latin typeface="Bookman Old Style" pitchFamily="18" charset="0"/>
              </a:rPr>
              <a:t>Cancer</a:t>
            </a:r>
            <a:r>
              <a:rPr lang="tr-TR" sz="1600" dirty="0" smtClean="0">
                <a:latin typeface="Bookman Old Style" pitchFamily="18" charset="0"/>
              </a:rPr>
              <a:t> </a:t>
            </a:r>
            <a:r>
              <a:rPr lang="tr-TR" sz="1600" dirty="0" err="1" smtClean="0">
                <a:latin typeface="Bookman Old Style" pitchFamily="18" charset="0"/>
              </a:rPr>
              <a:t>Stem</a:t>
            </a:r>
            <a:r>
              <a:rPr lang="tr-TR" sz="1600" dirty="0" smtClean="0">
                <a:latin typeface="Bookman Old Style" pitchFamily="18" charset="0"/>
              </a:rPr>
              <a:t>  </a:t>
            </a:r>
            <a:r>
              <a:rPr lang="tr-TR" sz="1600" dirty="0" err="1" smtClean="0">
                <a:latin typeface="Bookman Old Style" pitchFamily="18" charset="0"/>
              </a:rPr>
              <a:t>Cell</a:t>
            </a:r>
            <a:endParaRPr lang="tr-TR" sz="1600" dirty="0" smtClean="0">
              <a:latin typeface="Bookman Old Style" pitchFamily="18" charset="0"/>
            </a:endParaRPr>
          </a:p>
          <a:p>
            <a:pPr marL="342900" indent="-342900">
              <a:buAutoNum type="arabicPeriod" startAt="8"/>
            </a:pPr>
            <a:endParaRPr lang="tr-TR" sz="1600" dirty="0" smtClean="0">
              <a:latin typeface="Bookman Old Style" pitchFamily="18" charset="0"/>
            </a:endParaRPr>
          </a:p>
          <a:p>
            <a:pPr marL="342900" indent="-342900">
              <a:buAutoNum type="arabicPeriod" startAt="8"/>
            </a:pPr>
            <a:r>
              <a:rPr lang="tr-TR" sz="1600" dirty="0" err="1" smtClean="0">
                <a:latin typeface="Bookman Old Style" pitchFamily="18" charset="0"/>
              </a:rPr>
              <a:t>Crispr</a:t>
            </a:r>
            <a:r>
              <a:rPr lang="tr-TR" sz="1600" dirty="0" smtClean="0">
                <a:latin typeface="Bookman Old Style" pitchFamily="18" charset="0"/>
              </a:rPr>
              <a:t>-Cas9 </a:t>
            </a:r>
            <a:r>
              <a:rPr lang="tr-TR" sz="1600" dirty="0" err="1" smtClean="0">
                <a:latin typeface="Bookman Old Style" pitchFamily="18" charset="0"/>
              </a:rPr>
              <a:t>technology</a:t>
            </a:r>
            <a:r>
              <a:rPr lang="tr-TR" sz="1600" dirty="0" smtClean="0">
                <a:latin typeface="Bookman Old Style" pitchFamily="18" charset="0"/>
              </a:rPr>
              <a:t>*</a:t>
            </a:r>
          </a:p>
          <a:p>
            <a:endParaRPr lang="tr-TR" sz="1600" dirty="0" smtClean="0"/>
          </a:p>
          <a:p>
            <a:r>
              <a:rPr lang="tr-TR" sz="1600" dirty="0" smtClean="0"/>
              <a:t> </a:t>
            </a:r>
            <a:endParaRPr lang="tr-TR" sz="1600" dirty="0"/>
          </a:p>
        </p:txBody>
      </p:sp>
      <p:sp>
        <p:nvSpPr>
          <p:cNvPr id="3" name="2 Metin kutusu"/>
          <p:cNvSpPr txBox="1"/>
          <p:nvPr/>
        </p:nvSpPr>
        <p:spPr>
          <a:xfrm>
            <a:off x="5523723" y="1623526"/>
            <a:ext cx="5840963" cy="4708981"/>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tr-TR" sz="2000" dirty="0" err="1" smtClean="0">
                <a:latin typeface="Arial" pitchFamily="34" charset="0"/>
                <a:cs typeface="Arial" pitchFamily="34" charset="0"/>
              </a:rPr>
              <a:t>Nature</a:t>
            </a:r>
            <a:r>
              <a:rPr lang="tr-TR" sz="2000" dirty="0" smtClean="0">
                <a:latin typeface="Arial" pitchFamily="34" charset="0"/>
                <a:cs typeface="Arial" pitchFamily="34" charset="0"/>
              </a:rPr>
              <a:t>  ( 42,7)</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Cell</a:t>
            </a:r>
            <a:r>
              <a:rPr lang="tr-TR" sz="2000" dirty="0" smtClean="0">
                <a:latin typeface="Arial" pitchFamily="34" charset="0"/>
                <a:cs typeface="Arial" pitchFamily="34" charset="0"/>
              </a:rPr>
              <a:t>   (20)</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Journal</a:t>
            </a:r>
            <a:r>
              <a:rPr lang="tr-TR" sz="2000" dirty="0" smtClean="0">
                <a:latin typeface="Arial" pitchFamily="34" charset="0"/>
                <a:cs typeface="Arial" pitchFamily="34" charset="0"/>
              </a:rPr>
              <a:t> of </a:t>
            </a:r>
            <a:r>
              <a:rPr lang="tr-TR" sz="2000" dirty="0" err="1" smtClean="0">
                <a:latin typeface="Arial" pitchFamily="34" charset="0"/>
                <a:cs typeface="Arial" pitchFamily="34" charset="0"/>
              </a:rPr>
              <a:t>Cell</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Biology</a:t>
            </a:r>
            <a:r>
              <a:rPr lang="tr-TR" sz="2000" dirty="0" smtClean="0">
                <a:latin typeface="Arial" pitchFamily="34" charset="0"/>
                <a:cs typeface="Arial" pitchFamily="34" charset="0"/>
              </a:rPr>
              <a:t> (8,8)</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Journal</a:t>
            </a:r>
            <a:r>
              <a:rPr lang="tr-TR" sz="2000" dirty="0" smtClean="0">
                <a:latin typeface="Arial" pitchFamily="34" charset="0"/>
                <a:cs typeface="Arial" pitchFamily="34" charset="0"/>
              </a:rPr>
              <a:t> of </a:t>
            </a:r>
            <a:r>
              <a:rPr lang="tr-TR" sz="2000" dirty="0" err="1" smtClean="0">
                <a:latin typeface="Arial" pitchFamily="34" charset="0"/>
                <a:cs typeface="Arial" pitchFamily="34" charset="0"/>
              </a:rPr>
              <a:t>Molecular</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Cell</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Biology</a:t>
            </a:r>
            <a:r>
              <a:rPr lang="tr-TR" sz="2000" dirty="0" smtClean="0">
                <a:latin typeface="Arial" pitchFamily="34" charset="0"/>
                <a:cs typeface="Arial" pitchFamily="34" charset="0"/>
              </a:rPr>
              <a:t> (5,52)</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Journal</a:t>
            </a:r>
            <a:r>
              <a:rPr lang="tr-TR" sz="2000" dirty="0" smtClean="0">
                <a:latin typeface="Arial" pitchFamily="34" charset="0"/>
                <a:cs typeface="Arial" pitchFamily="34" charset="0"/>
              </a:rPr>
              <a:t> of </a:t>
            </a:r>
            <a:r>
              <a:rPr lang="tr-TR" sz="2000" dirty="0" err="1" smtClean="0">
                <a:latin typeface="Arial" pitchFamily="34" charset="0"/>
                <a:cs typeface="Arial" pitchFamily="34" charset="0"/>
              </a:rPr>
              <a:t>cellular</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and</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molecular</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medicine</a:t>
            </a:r>
            <a:r>
              <a:rPr lang="tr-TR" sz="2000" dirty="0" smtClean="0">
                <a:latin typeface="Arial" pitchFamily="34" charset="0"/>
                <a:cs typeface="Arial" pitchFamily="34" charset="0"/>
              </a:rPr>
              <a:t> (4,48)</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Journal</a:t>
            </a:r>
            <a:r>
              <a:rPr lang="tr-TR" sz="2000" dirty="0" smtClean="0">
                <a:latin typeface="Arial" pitchFamily="34" charset="0"/>
                <a:cs typeface="Arial" pitchFamily="34" charset="0"/>
              </a:rPr>
              <a:t> of </a:t>
            </a:r>
            <a:r>
              <a:rPr lang="tr-TR" sz="2000" dirty="0" err="1" smtClean="0">
                <a:latin typeface="Arial" pitchFamily="34" charset="0"/>
                <a:cs typeface="Arial" pitchFamily="34" charset="0"/>
              </a:rPr>
              <a:t>Biological</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Chemistry</a:t>
            </a:r>
            <a:r>
              <a:rPr lang="tr-TR" sz="2000" dirty="0" smtClean="0">
                <a:latin typeface="Arial" pitchFamily="34" charset="0"/>
                <a:cs typeface="Arial" pitchFamily="34" charset="0"/>
              </a:rPr>
              <a:t> (4,23)</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Stem</a:t>
            </a:r>
            <a:r>
              <a:rPr lang="tr-TR" sz="2000" dirty="0" smtClean="0">
                <a:latin typeface="Arial" pitchFamily="34" charset="0"/>
                <a:cs typeface="Arial" pitchFamily="34" charset="0"/>
              </a:rPr>
              <a:t> </a:t>
            </a:r>
            <a:r>
              <a:rPr lang="tr-TR" sz="2000" dirty="0" err="1" smtClean="0">
                <a:latin typeface="Arial" pitchFamily="34" charset="0"/>
                <a:cs typeface="Arial" pitchFamily="34" charset="0"/>
              </a:rPr>
              <a:t>Cell</a:t>
            </a:r>
            <a:r>
              <a:rPr lang="tr-TR" sz="2000" dirty="0" smtClean="0">
                <a:latin typeface="Arial" pitchFamily="34" charset="0"/>
                <a:cs typeface="Arial" pitchFamily="34" charset="0"/>
              </a:rPr>
              <a:t>  (5,5)</a:t>
            </a:r>
          </a:p>
          <a:p>
            <a:endParaRPr lang="tr-TR" sz="2000" dirty="0" smtClean="0">
              <a:latin typeface="Arial" pitchFamily="34" charset="0"/>
              <a:cs typeface="Arial" pitchFamily="34" charset="0"/>
            </a:endParaRPr>
          </a:p>
          <a:p>
            <a:r>
              <a:rPr lang="tr-TR" sz="2000" dirty="0" err="1" smtClean="0">
                <a:latin typeface="Arial" pitchFamily="34" charset="0"/>
                <a:cs typeface="Arial" pitchFamily="34" charset="0"/>
              </a:rPr>
              <a:t>PlosOne</a:t>
            </a:r>
            <a:r>
              <a:rPr lang="tr-TR" sz="2000" dirty="0" smtClean="0">
                <a:latin typeface="Arial" pitchFamily="34" charset="0"/>
                <a:cs typeface="Arial" pitchFamily="34" charset="0"/>
              </a:rPr>
              <a:t> (2,74) </a:t>
            </a:r>
            <a:endParaRPr lang="tr-T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39"/>
        <p:cNvGrpSpPr/>
        <p:nvPr/>
      </p:nvGrpSpPr>
      <p:grpSpPr>
        <a:xfrm>
          <a:off x="0" y="0"/>
          <a:ext cx="0" cy="0"/>
          <a:chOff x="0" y="0"/>
          <a:chExt cx="0" cy="0"/>
        </a:xfrm>
      </p:grpSpPr>
      <p:pic>
        <p:nvPicPr>
          <p:cNvPr id="640" name="Google Shape;640;p11" descr="E:\ECB_ART\CH_08\8_4.pct"/>
          <p:cNvPicPr preferRelativeResize="0"/>
          <p:nvPr/>
        </p:nvPicPr>
        <p:blipFill rotWithShape="1">
          <a:blip r:embed="rId3">
            <a:alphaModFix/>
          </a:blip>
          <a:srcRect/>
          <a:stretch/>
        </p:blipFill>
        <p:spPr>
          <a:xfrm>
            <a:off x="2438401" y="2514602"/>
            <a:ext cx="7486651" cy="2447925"/>
          </a:xfrm>
          <a:prstGeom prst="rect">
            <a:avLst/>
          </a:prstGeom>
          <a:noFill/>
          <a:ln>
            <a:noFill/>
          </a:ln>
        </p:spPr>
      </p:pic>
      <p:sp>
        <p:nvSpPr>
          <p:cNvPr id="641" name="Google Shape;641;p11"/>
          <p:cNvSpPr txBox="1"/>
          <p:nvPr/>
        </p:nvSpPr>
        <p:spPr>
          <a:xfrm>
            <a:off x="2133600" y="990602"/>
            <a:ext cx="79248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Cells can vary the structure of their chromosomes for DNA replication and for gene regulation.  </a:t>
            </a:r>
            <a:r>
              <a:rPr lang="tr-TR" sz="1800" b="1" u="sng">
                <a:solidFill>
                  <a:schemeClr val="dk1"/>
                </a:solidFill>
                <a:latin typeface="Calibri"/>
                <a:ea typeface="Calibri"/>
                <a:cs typeface="Calibri"/>
                <a:sym typeface="Calibri"/>
              </a:rPr>
              <a:t>Chromatin</a:t>
            </a:r>
            <a:r>
              <a:rPr lang="tr-TR" sz="1800">
                <a:solidFill>
                  <a:schemeClr val="dk1"/>
                </a:solidFill>
                <a:latin typeface="Calibri"/>
                <a:ea typeface="Calibri"/>
                <a:cs typeface="Calibri"/>
                <a:sym typeface="Calibri"/>
              </a:rPr>
              <a:t> = DNA + proteins.</a:t>
            </a:r>
            <a:endParaRPr/>
          </a:p>
        </p:txBody>
      </p:sp>
      <p:sp>
        <p:nvSpPr>
          <p:cNvPr id="642" name="Google Shape;642;p11"/>
          <p:cNvSpPr txBox="1"/>
          <p:nvPr/>
        </p:nvSpPr>
        <p:spPr>
          <a:xfrm>
            <a:off x="2514601" y="5105400"/>
            <a:ext cx="7315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The state of condensation of chromosomes varies according to the cell growth cycle.  The mitotic chromosomes are highly condensed, in contrast to that of the interphase chromosome.</a:t>
            </a:r>
            <a:endParaRPr/>
          </a:p>
        </p:txBody>
      </p:sp>
      <p:sp>
        <p:nvSpPr>
          <p:cNvPr id="643" name="Google Shape;643;p11"/>
          <p:cNvSpPr/>
          <p:nvPr/>
        </p:nvSpPr>
        <p:spPr>
          <a:xfrm>
            <a:off x="6477001" y="4038600"/>
            <a:ext cx="1219200" cy="5334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1"/>
          <p:cNvSpPr/>
          <p:nvPr/>
        </p:nvSpPr>
        <p:spPr>
          <a:xfrm>
            <a:off x="2438401" y="4038600"/>
            <a:ext cx="990601" cy="533400"/>
          </a:xfrm>
          <a:prstGeom prst="ellipse">
            <a:avLst/>
          </a:prstGeom>
          <a:noFill/>
          <a:ln w="381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descr="E:\Art of MBoC5\JPEGs\Chapter 17\figure Q17-03.jpg"/>
          <p:cNvPicPr>
            <a:picLocks noChangeAspect="1" noChangeArrowheads="1"/>
          </p:cNvPicPr>
          <p:nvPr/>
        </p:nvPicPr>
        <p:blipFill>
          <a:blip r:embed="rId2"/>
          <a:srcRect/>
          <a:stretch>
            <a:fillRect/>
          </a:stretch>
        </p:blipFill>
        <p:spPr bwMode="auto">
          <a:xfrm>
            <a:off x="783770" y="278851"/>
            <a:ext cx="10356980" cy="5992253"/>
          </a:xfrm>
          <a:prstGeom prst="rect">
            <a:avLst/>
          </a:prstGeom>
          <a:noFill/>
        </p:spPr>
      </p:pic>
      <p:sp>
        <p:nvSpPr>
          <p:cNvPr id="3" name="2 Metin kutusu"/>
          <p:cNvSpPr txBox="1"/>
          <p:nvPr/>
        </p:nvSpPr>
        <p:spPr>
          <a:xfrm>
            <a:off x="2799184" y="6326288"/>
            <a:ext cx="6288833" cy="307777"/>
          </a:xfrm>
          <a:prstGeom prst="rect">
            <a:avLst/>
          </a:prstGeom>
          <a:noFill/>
        </p:spPr>
        <p:txBody>
          <a:bodyPr wrap="square" rtlCol="0">
            <a:spAutoFit/>
          </a:bodyPr>
          <a:lstStyle/>
          <a:p>
            <a:r>
              <a:rPr lang="tr-TR" dirty="0" smtClean="0"/>
              <a:t>SİNGLE CELL AT DİFFERENT STAGE OF M PHASE</a:t>
            </a:r>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12"/>
          <p:cNvSpPr/>
          <p:nvPr/>
        </p:nvSpPr>
        <p:spPr>
          <a:xfrm>
            <a:off x="2743200" y="6248402"/>
            <a:ext cx="6934201" cy="584775"/>
          </a:xfrm>
          <a:prstGeom prst="rect">
            <a:avLst/>
          </a:prstGeom>
          <a:solidFill>
            <a:srgbClr val="FFFC4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a:solidFill>
                  <a:schemeClr val="dk1"/>
                </a:solidFill>
                <a:latin typeface="Calibri"/>
                <a:ea typeface="Calibri"/>
                <a:cs typeface="Calibri"/>
                <a:sym typeface="Calibri"/>
              </a:rPr>
              <a:t>A comparison of extended interphase chromatin with the chromatin in a mitotic chromosome.</a:t>
            </a:r>
            <a:endParaRPr sz="2000">
              <a:solidFill>
                <a:schemeClr val="dk1"/>
              </a:solidFill>
              <a:latin typeface="Calibri"/>
              <a:ea typeface="Calibri"/>
              <a:cs typeface="Calibri"/>
              <a:sym typeface="Calibri"/>
            </a:endParaRPr>
          </a:p>
        </p:txBody>
      </p:sp>
      <p:pic>
        <p:nvPicPr>
          <p:cNvPr id="651" name="Google Shape;651;p12" descr="D:\ECB_ART\CH_08\8_7.pct"/>
          <p:cNvPicPr preferRelativeResize="0"/>
          <p:nvPr/>
        </p:nvPicPr>
        <p:blipFill rotWithShape="1">
          <a:blip r:embed="rId3">
            <a:alphaModFix/>
          </a:blip>
          <a:srcRect/>
          <a:stretch/>
        </p:blipFill>
        <p:spPr>
          <a:xfrm>
            <a:off x="3048000" y="947739"/>
            <a:ext cx="5905500" cy="5308600"/>
          </a:xfrm>
          <a:prstGeom prst="rect">
            <a:avLst/>
          </a:prstGeom>
          <a:noFill/>
          <a:ln>
            <a:noFill/>
          </a:ln>
        </p:spPr>
      </p:pic>
      <p:sp>
        <p:nvSpPr>
          <p:cNvPr id="652" name="Google Shape;652;p12"/>
          <p:cNvSpPr txBox="1"/>
          <p:nvPr/>
        </p:nvSpPr>
        <p:spPr>
          <a:xfrm>
            <a:off x="2057401" y="84139"/>
            <a:ext cx="42672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A. chromatin spilling out of a lysed interphase nucleus</a:t>
            </a:r>
            <a:endParaRPr/>
          </a:p>
        </p:txBody>
      </p:sp>
      <p:sp>
        <p:nvSpPr>
          <p:cNvPr id="653" name="Google Shape;653;p12"/>
          <p:cNvSpPr txBox="1"/>
          <p:nvPr/>
        </p:nvSpPr>
        <p:spPr>
          <a:xfrm>
            <a:off x="6553201" y="76202"/>
            <a:ext cx="37338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B. a mitotic chromosome; condensed and dublicated</a:t>
            </a:r>
            <a:endParaRPr sz="18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58"/>
        <p:cNvGrpSpPr/>
        <p:nvPr/>
      </p:nvGrpSpPr>
      <p:grpSpPr>
        <a:xfrm>
          <a:off x="0" y="0"/>
          <a:ext cx="0" cy="0"/>
          <a:chOff x="0" y="0"/>
          <a:chExt cx="0" cy="0"/>
        </a:xfrm>
      </p:grpSpPr>
      <p:pic>
        <p:nvPicPr>
          <p:cNvPr id="659" name="Google Shape;659;p13" descr="D:\ECB_ART\CH_08\8_5.pct"/>
          <p:cNvPicPr preferRelativeResize="0"/>
          <p:nvPr/>
        </p:nvPicPr>
        <p:blipFill rotWithShape="1">
          <a:blip r:embed="rId3">
            <a:alphaModFix/>
          </a:blip>
          <a:srcRect/>
          <a:stretch/>
        </p:blipFill>
        <p:spPr>
          <a:xfrm>
            <a:off x="2286002" y="1219201"/>
            <a:ext cx="7389813" cy="4876800"/>
          </a:xfrm>
          <a:prstGeom prst="rect">
            <a:avLst/>
          </a:prstGeom>
          <a:noFill/>
          <a:ln>
            <a:noFill/>
          </a:ln>
        </p:spPr>
      </p:pic>
      <p:sp>
        <p:nvSpPr>
          <p:cNvPr id="660" name="Google Shape;660;p13"/>
          <p:cNvSpPr txBox="1"/>
          <p:nvPr/>
        </p:nvSpPr>
        <p:spPr>
          <a:xfrm>
            <a:off x="3984173" y="6096001"/>
            <a:ext cx="5334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The condensed state is important, allowing the duplicated chromosomes to be separated</a:t>
            </a:r>
            <a:endParaRPr/>
          </a:p>
        </p:txBody>
      </p:sp>
      <p:sp>
        <p:nvSpPr>
          <p:cNvPr id="661" name="Google Shape;661;p13"/>
          <p:cNvSpPr txBox="1"/>
          <p:nvPr/>
        </p:nvSpPr>
        <p:spPr>
          <a:xfrm>
            <a:off x="1981200" y="381002"/>
            <a:ext cx="82296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Three types of specialized sequences found in all eucaryotic chromosomes ensure that chromosomes replicate efficiently.</a:t>
            </a:r>
            <a:endParaRPr/>
          </a:p>
        </p:txBody>
      </p:sp>
      <p:sp>
        <p:nvSpPr>
          <p:cNvPr id="662" name="Google Shape;662;p13"/>
          <p:cNvSpPr txBox="1"/>
          <p:nvPr/>
        </p:nvSpPr>
        <p:spPr>
          <a:xfrm>
            <a:off x="2286001" y="2819401"/>
            <a:ext cx="1295401" cy="278537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a:solidFill>
                  <a:schemeClr val="dk1"/>
                </a:solidFill>
                <a:latin typeface="Calibri"/>
                <a:ea typeface="Calibri"/>
                <a:cs typeface="Calibri"/>
                <a:sym typeface="Calibri"/>
              </a:rPr>
              <a:t>many, to ensure speed</a:t>
            </a:r>
            <a:endParaRPr/>
          </a:p>
          <a:p>
            <a:pPr marL="0" marR="0" lvl="0" indent="0" algn="l" rtl="0">
              <a:spcBef>
                <a:spcPts val="700"/>
              </a:spcBef>
              <a:spcAft>
                <a:spcPts val="0"/>
              </a:spcAft>
              <a:buNone/>
            </a:pPr>
            <a:endParaRPr sz="1400">
              <a:solidFill>
                <a:schemeClr val="dk1"/>
              </a:solidFill>
              <a:latin typeface="Calibri"/>
              <a:ea typeface="Calibri"/>
              <a:cs typeface="Calibri"/>
              <a:sym typeface="Calibri"/>
            </a:endParaRPr>
          </a:p>
          <a:p>
            <a:pPr marL="0" marR="0" lvl="0" indent="0" algn="l" rtl="0">
              <a:spcBef>
                <a:spcPts val="700"/>
              </a:spcBef>
              <a:spcAft>
                <a:spcPts val="0"/>
              </a:spcAft>
              <a:buNone/>
            </a:pPr>
            <a:endParaRPr sz="1400">
              <a:solidFill>
                <a:schemeClr val="dk1"/>
              </a:solidFill>
              <a:latin typeface="Calibri"/>
              <a:ea typeface="Calibri"/>
              <a:cs typeface="Calibri"/>
              <a:sym typeface="Calibri"/>
            </a:endParaRPr>
          </a:p>
          <a:p>
            <a:pPr marL="0" marR="0" lvl="0" indent="0" algn="l" rtl="0">
              <a:spcBef>
                <a:spcPts val="700"/>
              </a:spcBef>
              <a:spcAft>
                <a:spcPts val="0"/>
              </a:spcAft>
              <a:buNone/>
            </a:pPr>
            <a:r>
              <a:rPr lang="tr-TR" sz="1400">
                <a:solidFill>
                  <a:schemeClr val="dk1"/>
                </a:solidFill>
                <a:latin typeface="Calibri"/>
                <a:ea typeface="Calibri"/>
                <a:cs typeface="Calibri"/>
                <a:sym typeface="Calibri"/>
              </a:rPr>
              <a:t>kinetochore = protein complex that binds the spindle and the centromere</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Art of MBoC5\JPEGs\Chapter 05\figure 5-27.jpg"/>
          <p:cNvPicPr>
            <a:picLocks noChangeAspect="1" noChangeArrowheads="1"/>
          </p:cNvPicPr>
          <p:nvPr/>
        </p:nvPicPr>
        <p:blipFill>
          <a:blip r:embed="rId2"/>
          <a:srcRect/>
          <a:stretch>
            <a:fillRect/>
          </a:stretch>
        </p:blipFill>
        <p:spPr bwMode="auto">
          <a:xfrm>
            <a:off x="3138445" y="193897"/>
            <a:ext cx="5464380" cy="6552137"/>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Slayt Numarası Yer Tutucusu"/>
          <p:cNvSpPr>
            <a:spLocks noGrp="1"/>
          </p:cNvSpPr>
          <p:nvPr>
            <p:ph type="sldNum" idx="12"/>
          </p:nvPr>
        </p:nvSpPr>
        <p:spPr/>
        <p:txBody>
          <a:bodyPr/>
          <a:lstStyle/>
          <a:p>
            <a:fld id="{360BB628-D207-4A5F-8EC7-A26A9AFF4F06}" type="slidenum">
              <a:rPr lang="en-US"/>
              <a:pPr/>
              <a:t>15</a:t>
            </a:fld>
            <a:endParaRPr lang="en-US"/>
          </a:p>
        </p:txBody>
      </p:sp>
      <p:pic>
        <p:nvPicPr>
          <p:cNvPr id="343042" name="Picture 2"/>
          <p:cNvPicPr>
            <a:picLocks noChangeAspect="1" noChangeArrowheads="1"/>
          </p:cNvPicPr>
          <p:nvPr/>
        </p:nvPicPr>
        <p:blipFill>
          <a:blip r:embed="rId3"/>
          <a:srcRect/>
          <a:stretch>
            <a:fillRect/>
          </a:stretch>
        </p:blipFill>
        <p:spPr bwMode="auto">
          <a:xfrm rot="5400000">
            <a:off x="3947583" y="-575734"/>
            <a:ext cx="3771900" cy="8009467"/>
          </a:xfrm>
          <a:prstGeom prst="rect">
            <a:avLst/>
          </a:prstGeom>
          <a:noFill/>
        </p:spPr>
      </p:pic>
      <p:sp>
        <p:nvSpPr>
          <p:cNvPr id="343043" name="Text Box 3"/>
          <p:cNvSpPr txBox="1">
            <a:spLocks noChangeArrowheads="1"/>
          </p:cNvSpPr>
          <p:nvPr/>
        </p:nvSpPr>
        <p:spPr bwMode="auto">
          <a:xfrm>
            <a:off x="1259418" y="28576"/>
            <a:ext cx="10627783" cy="1190625"/>
          </a:xfrm>
          <a:prstGeom prst="rect">
            <a:avLst/>
          </a:prstGeom>
          <a:noFill/>
          <a:ln w="9525">
            <a:noFill/>
            <a:miter lim="800000"/>
            <a:headEnd/>
            <a:tailEnd/>
          </a:ln>
          <a:effectLst/>
        </p:spPr>
        <p:txBody>
          <a:bodyPr>
            <a:spAutoFit/>
          </a:bodyPr>
          <a:lstStyle/>
          <a:p>
            <a:pPr algn="ctr"/>
            <a:r>
              <a:rPr lang="en-US" sz="3600" dirty="0">
                <a:solidFill>
                  <a:schemeClr val="bg1"/>
                </a:solidFill>
                <a:latin typeface="Arial" charset="0"/>
              </a:rPr>
              <a:t>Chromosome Ends are specialized structures called Telomeres</a:t>
            </a:r>
          </a:p>
        </p:txBody>
      </p:sp>
      <p:sp>
        <p:nvSpPr>
          <p:cNvPr id="343044" name="Text Box 4"/>
          <p:cNvSpPr txBox="1">
            <a:spLocks noChangeArrowheads="1"/>
          </p:cNvSpPr>
          <p:nvPr/>
        </p:nvSpPr>
        <p:spPr bwMode="auto">
          <a:xfrm>
            <a:off x="1043517" y="5486400"/>
            <a:ext cx="10640483" cy="307777"/>
          </a:xfrm>
          <a:prstGeom prst="rect">
            <a:avLst/>
          </a:prstGeom>
          <a:noFill/>
          <a:ln w="9525">
            <a:noFill/>
            <a:miter lim="800000"/>
            <a:headEnd/>
            <a:tailEnd/>
          </a:ln>
          <a:effectLst/>
        </p:spPr>
        <p:txBody>
          <a:bodyPr>
            <a:spAutoFit/>
          </a:bodyPr>
          <a:lstStyle/>
          <a:p>
            <a:r>
              <a:rPr lang="en-US">
                <a:latin typeface="Arial" charset="0"/>
              </a:rPr>
              <a:t>Blue = DNA		White = Telomere protein (TERT)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5 Slayt Numarası Yer Tutucusu"/>
          <p:cNvSpPr>
            <a:spLocks noGrp="1"/>
          </p:cNvSpPr>
          <p:nvPr>
            <p:ph type="sldNum" idx="12"/>
          </p:nvPr>
        </p:nvSpPr>
        <p:spPr/>
        <p:txBody>
          <a:bodyPr/>
          <a:lstStyle/>
          <a:p>
            <a:fld id="{BFBE9294-808B-4FA0-970B-1AECCC682E3F}" type="slidenum">
              <a:rPr lang="en-US"/>
              <a:pPr/>
              <a:t>16</a:t>
            </a:fld>
            <a:endParaRPr lang="en-US"/>
          </a:p>
        </p:txBody>
      </p:sp>
      <p:grpSp>
        <p:nvGrpSpPr>
          <p:cNvPr id="2" name="Group 4"/>
          <p:cNvGrpSpPr>
            <a:grpSpLocks/>
          </p:cNvGrpSpPr>
          <p:nvPr/>
        </p:nvGrpSpPr>
        <p:grpSpPr bwMode="auto">
          <a:xfrm>
            <a:off x="3149600" y="3886200"/>
            <a:ext cx="7823200" cy="762000"/>
            <a:chOff x="1488" y="2688"/>
            <a:chExt cx="3696" cy="480"/>
          </a:xfrm>
        </p:grpSpPr>
        <p:sp>
          <p:nvSpPr>
            <p:cNvPr id="551941" name="AutoShape 5"/>
            <p:cNvSpPr>
              <a:spLocks noChangeArrowheads="1"/>
            </p:cNvSpPr>
            <p:nvPr/>
          </p:nvSpPr>
          <p:spPr bwMode="auto">
            <a:xfrm>
              <a:off x="1592" y="2832"/>
              <a:ext cx="3552" cy="240"/>
            </a:xfrm>
            <a:prstGeom prst="flowChartTerminator">
              <a:avLst/>
            </a:prstGeom>
            <a:solidFill>
              <a:schemeClr val="accent1"/>
            </a:solidFill>
            <a:ln w="9525">
              <a:solidFill>
                <a:schemeClr val="tx1"/>
              </a:solidFill>
              <a:miter lim="800000"/>
              <a:headEnd/>
              <a:tailEnd/>
            </a:ln>
          </p:spPr>
          <p:txBody>
            <a:bodyPr wrap="none" anchor="ctr"/>
            <a:lstStyle/>
            <a:p>
              <a:endParaRPr lang="tr-TR"/>
            </a:p>
          </p:txBody>
        </p:sp>
        <p:sp>
          <p:nvSpPr>
            <p:cNvPr id="551942" name="AutoShape 6"/>
            <p:cNvSpPr>
              <a:spLocks noChangeArrowheads="1"/>
            </p:cNvSpPr>
            <p:nvPr/>
          </p:nvSpPr>
          <p:spPr bwMode="auto">
            <a:xfrm>
              <a:off x="4800" y="2832"/>
              <a:ext cx="384" cy="240"/>
            </a:xfrm>
            <a:prstGeom prst="homePlate">
              <a:avLst>
                <a:gd name="adj" fmla="val 40000"/>
              </a:avLst>
            </a:prstGeom>
            <a:solidFill>
              <a:srgbClr val="0000FF"/>
            </a:solidFill>
            <a:ln w="9525">
              <a:solidFill>
                <a:schemeClr val="tx1"/>
              </a:solidFill>
              <a:miter lim="800000"/>
              <a:headEnd/>
              <a:tailEnd/>
            </a:ln>
          </p:spPr>
          <p:txBody>
            <a:bodyPr wrap="none" anchor="ctr"/>
            <a:lstStyle/>
            <a:p>
              <a:endParaRPr lang="tr-TR"/>
            </a:p>
          </p:txBody>
        </p:sp>
        <p:sp>
          <p:nvSpPr>
            <p:cNvPr id="551943" name="Rectangle 7"/>
            <p:cNvSpPr>
              <a:spLocks noChangeArrowheads="1"/>
            </p:cNvSpPr>
            <p:nvPr/>
          </p:nvSpPr>
          <p:spPr bwMode="auto">
            <a:xfrm>
              <a:off x="1488" y="2688"/>
              <a:ext cx="2928" cy="480"/>
            </a:xfrm>
            <a:prstGeom prst="rect">
              <a:avLst/>
            </a:prstGeom>
            <a:solidFill>
              <a:schemeClr val="bg1"/>
            </a:solidFill>
            <a:ln w="9525">
              <a:noFill/>
              <a:miter lim="800000"/>
              <a:headEnd/>
              <a:tailEnd/>
            </a:ln>
          </p:spPr>
          <p:txBody>
            <a:bodyPr wrap="none" anchor="ctr"/>
            <a:lstStyle/>
            <a:p>
              <a:endParaRPr lang="tr-TR"/>
            </a:p>
          </p:txBody>
        </p:sp>
      </p:grpSp>
      <p:sp>
        <p:nvSpPr>
          <p:cNvPr id="551944" name="Text Box 8"/>
          <p:cNvSpPr txBox="1">
            <a:spLocks noChangeArrowheads="1"/>
          </p:cNvSpPr>
          <p:nvPr/>
        </p:nvSpPr>
        <p:spPr bwMode="auto">
          <a:xfrm>
            <a:off x="4036225" y="481856"/>
            <a:ext cx="5003293" cy="523220"/>
          </a:xfrm>
          <a:prstGeom prst="rect">
            <a:avLst/>
          </a:prstGeom>
          <a:noFill/>
          <a:ln w="9525">
            <a:noFill/>
            <a:miter lim="800000"/>
            <a:headEnd/>
            <a:tailEnd/>
          </a:ln>
        </p:spPr>
        <p:txBody>
          <a:bodyPr wrap="none">
            <a:spAutoFit/>
          </a:bodyPr>
          <a:lstStyle/>
          <a:p>
            <a:pPr algn="ctr"/>
            <a:r>
              <a:rPr lang="en-US" sz="2800" i="1" dirty="0">
                <a:latin typeface="Arial" charset="0"/>
                <a:ea typeface="ＭＳ Ｐゴシック" pitchFamily="8" charset="-128"/>
              </a:rPr>
              <a:t>Why are telomeres important?</a:t>
            </a:r>
          </a:p>
        </p:txBody>
      </p:sp>
      <p:sp>
        <p:nvSpPr>
          <p:cNvPr id="551945" name="Text Box 9"/>
          <p:cNvSpPr txBox="1">
            <a:spLocks noChangeArrowheads="1"/>
          </p:cNvSpPr>
          <p:nvPr/>
        </p:nvSpPr>
        <p:spPr bwMode="auto">
          <a:xfrm>
            <a:off x="3392973" y="1072277"/>
            <a:ext cx="5886548" cy="707886"/>
          </a:xfrm>
          <a:prstGeom prst="rect">
            <a:avLst/>
          </a:prstGeom>
          <a:noFill/>
          <a:ln w="9525">
            <a:noFill/>
            <a:miter lim="800000"/>
            <a:headEnd/>
            <a:tailEnd/>
          </a:ln>
        </p:spPr>
        <p:txBody>
          <a:bodyPr wrap="none">
            <a:spAutoFit/>
          </a:bodyPr>
          <a:lstStyle/>
          <a:p>
            <a:pPr algn="ctr"/>
            <a:r>
              <a:rPr lang="en-US" sz="2000" i="1" dirty="0">
                <a:latin typeface="Arial" charset="0"/>
                <a:ea typeface="ＭＳ Ｐゴシック" pitchFamily="8" charset="-128"/>
              </a:rPr>
              <a:t>Telomeres allow cells to distinguish chromosomes</a:t>
            </a:r>
          </a:p>
          <a:p>
            <a:pPr algn="ctr"/>
            <a:r>
              <a:rPr lang="en-US" sz="2000" i="1" dirty="0">
                <a:latin typeface="Arial" charset="0"/>
                <a:ea typeface="ＭＳ Ｐゴシック" pitchFamily="8" charset="-128"/>
              </a:rPr>
              <a:t>ends from broken DNA</a:t>
            </a:r>
          </a:p>
        </p:txBody>
      </p:sp>
      <p:sp>
        <p:nvSpPr>
          <p:cNvPr id="551946" name="AutoShape 10"/>
          <p:cNvSpPr>
            <a:spLocks noChangeArrowheads="1"/>
          </p:cNvSpPr>
          <p:nvPr/>
        </p:nvSpPr>
        <p:spPr bwMode="auto">
          <a:xfrm>
            <a:off x="2540000" y="2590800"/>
            <a:ext cx="7518400" cy="381000"/>
          </a:xfrm>
          <a:prstGeom prst="flowChartTerminator">
            <a:avLst/>
          </a:prstGeom>
          <a:solidFill>
            <a:schemeClr val="accent1"/>
          </a:solidFill>
          <a:ln w="9525">
            <a:solidFill>
              <a:schemeClr val="tx1"/>
            </a:solidFill>
            <a:miter lim="800000"/>
            <a:headEnd/>
            <a:tailEnd/>
          </a:ln>
        </p:spPr>
        <p:txBody>
          <a:bodyPr wrap="none" anchor="ctr"/>
          <a:lstStyle/>
          <a:p>
            <a:endParaRPr lang="tr-TR"/>
          </a:p>
        </p:txBody>
      </p:sp>
      <p:sp>
        <p:nvSpPr>
          <p:cNvPr id="551947" name="AutoShape 11"/>
          <p:cNvSpPr>
            <a:spLocks noChangeArrowheads="1"/>
          </p:cNvSpPr>
          <p:nvPr/>
        </p:nvSpPr>
        <p:spPr bwMode="auto">
          <a:xfrm>
            <a:off x="9347200" y="2590800"/>
            <a:ext cx="812800" cy="381000"/>
          </a:xfrm>
          <a:prstGeom prst="homePlate">
            <a:avLst>
              <a:gd name="adj" fmla="val 40000"/>
            </a:avLst>
          </a:prstGeom>
          <a:solidFill>
            <a:srgbClr val="0000FF"/>
          </a:solidFill>
          <a:ln w="9525">
            <a:solidFill>
              <a:schemeClr val="tx1"/>
            </a:solidFill>
            <a:miter lim="800000"/>
            <a:headEnd/>
            <a:tailEnd/>
          </a:ln>
        </p:spPr>
        <p:txBody>
          <a:bodyPr wrap="none" anchor="ctr"/>
          <a:lstStyle/>
          <a:p>
            <a:endParaRPr lang="tr-TR"/>
          </a:p>
        </p:txBody>
      </p:sp>
      <p:sp>
        <p:nvSpPr>
          <p:cNvPr id="551948" name="AutoShape 12"/>
          <p:cNvSpPr>
            <a:spLocks noChangeArrowheads="1"/>
          </p:cNvSpPr>
          <p:nvPr/>
        </p:nvSpPr>
        <p:spPr bwMode="auto">
          <a:xfrm flipH="1">
            <a:off x="2438400" y="2590800"/>
            <a:ext cx="812800" cy="381000"/>
          </a:xfrm>
          <a:prstGeom prst="homePlate">
            <a:avLst>
              <a:gd name="adj" fmla="val 40000"/>
            </a:avLst>
          </a:prstGeom>
          <a:solidFill>
            <a:srgbClr val="0000FF"/>
          </a:solidFill>
          <a:ln w="9525">
            <a:solidFill>
              <a:schemeClr val="tx1"/>
            </a:solidFill>
            <a:miter lim="800000"/>
            <a:headEnd/>
            <a:tailEnd/>
          </a:ln>
        </p:spPr>
        <p:txBody>
          <a:bodyPr wrap="none" anchor="ctr"/>
          <a:lstStyle/>
          <a:p>
            <a:endParaRPr lang="tr-TR"/>
          </a:p>
        </p:txBody>
      </p:sp>
      <p:sp>
        <p:nvSpPr>
          <p:cNvPr id="551949" name="AutoShape 13"/>
          <p:cNvSpPr>
            <a:spLocks noChangeArrowheads="1"/>
          </p:cNvSpPr>
          <p:nvPr/>
        </p:nvSpPr>
        <p:spPr bwMode="auto">
          <a:xfrm>
            <a:off x="6081184" y="2624138"/>
            <a:ext cx="508000" cy="304800"/>
          </a:xfrm>
          <a:prstGeom prst="flowChartConnector">
            <a:avLst/>
          </a:prstGeom>
          <a:solidFill>
            <a:srgbClr val="800080"/>
          </a:solidFill>
          <a:ln w="57150">
            <a:solidFill>
              <a:srgbClr val="800080"/>
            </a:solidFill>
            <a:round/>
            <a:headEnd/>
            <a:tailEnd/>
          </a:ln>
        </p:spPr>
        <p:txBody>
          <a:bodyPr wrap="none" anchor="ctr"/>
          <a:lstStyle/>
          <a:p>
            <a:endParaRPr lang="tr-TR"/>
          </a:p>
        </p:txBody>
      </p:sp>
      <p:sp>
        <p:nvSpPr>
          <p:cNvPr id="551950" name="AutoShape 14"/>
          <p:cNvSpPr>
            <a:spLocks noChangeArrowheads="1"/>
          </p:cNvSpPr>
          <p:nvPr/>
        </p:nvSpPr>
        <p:spPr bwMode="auto">
          <a:xfrm>
            <a:off x="7010400" y="2286000"/>
            <a:ext cx="1524000" cy="533400"/>
          </a:xfrm>
          <a:prstGeom prst="lightningBolt">
            <a:avLst/>
          </a:prstGeom>
          <a:solidFill>
            <a:srgbClr val="FF9900"/>
          </a:solidFill>
          <a:ln w="9525">
            <a:solidFill>
              <a:srgbClr val="FF0000"/>
            </a:solidFill>
            <a:miter lim="800000"/>
            <a:headEnd/>
            <a:tailEnd/>
          </a:ln>
        </p:spPr>
        <p:txBody>
          <a:bodyPr wrap="none" anchor="ctr"/>
          <a:lstStyle/>
          <a:p>
            <a:endParaRPr lang="tr-TR"/>
          </a:p>
        </p:txBody>
      </p:sp>
      <p:sp>
        <p:nvSpPr>
          <p:cNvPr id="551951" name="AutoShape 15"/>
          <p:cNvSpPr>
            <a:spLocks noChangeArrowheads="1"/>
          </p:cNvSpPr>
          <p:nvPr/>
        </p:nvSpPr>
        <p:spPr bwMode="auto">
          <a:xfrm>
            <a:off x="2743200" y="3473450"/>
            <a:ext cx="7518400" cy="381000"/>
          </a:xfrm>
          <a:prstGeom prst="flowChartTerminator">
            <a:avLst/>
          </a:prstGeom>
          <a:solidFill>
            <a:schemeClr val="accent1"/>
          </a:solidFill>
          <a:ln w="9525">
            <a:solidFill>
              <a:schemeClr val="tx1"/>
            </a:solidFill>
            <a:miter lim="800000"/>
            <a:headEnd/>
            <a:tailEnd/>
          </a:ln>
        </p:spPr>
        <p:txBody>
          <a:bodyPr wrap="none" anchor="ctr"/>
          <a:lstStyle/>
          <a:p>
            <a:endParaRPr lang="tr-TR"/>
          </a:p>
        </p:txBody>
      </p:sp>
      <p:sp>
        <p:nvSpPr>
          <p:cNvPr id="551952" name="AutoShape 16"/>
          <p:cNvSpPr>
            <a:spLocks noChangeArrowheads="1"/>
          </p:cNvSpPr>
          <p:nvPr/>
        </p:nvSpPr>
        <p:spPr bwMode="auto">
          <a:xfrm flipH="1">
            <a:off x="2641600" y="3473450"/>
            <a:ext cx="812800" cy="381000"/>
          </a:xfrm>
          <a:prstGeom prst="homePlate">
            <a:avLst>
              <a:gd name="adj" fmla="val 40000"/>
            </a:avLst>
          </a:prstGeom>
          <a:solidFill>
            <a:srgbClr val="0000FF"/>
          </a:solidFill>
          <a:ln w="9525">
            <a:solidFill>
              <a:schemeClr val="tx1"/>
            </a:solidFill>
            <a:miter lim="800000"/>
            <a:headEnd/>
            <a:tailEnd/>
          </a:ln>
        </p:spPr>
        <p:txBody>
          <a:bodyPr wrap="none" anchor="ctr"/>
          <a:lstStyle/>
          <a:p>
            <a:endParaRPr lang="tr-TR"/>
          </a:p>
        </p:txBody>
      </p:sp>
      <p:sp>
        <p:nvSpPr>
          <p:cNvPr id="551953" name="AutoShape 17"/>
          <p:cNvSpPr>
            <a:spLocks noChangeArrowheads="1"/>
          </p:cNvSpPr>
          <p:nvPr/>
        </p:nvSpPr>
        <p:spPr bwMode="auto">
          <a:xfrm>
            <a:off x="6284384" y="3506788"/>
            <a:ext cx="508000" cy="304800"/>
          </a:xfrm>
          <a:prstGeom prst="flowChartConnector">
            <a:avLst/>
          </a:prstGeom>
          <a:solidFill>
            <a:srgbClr val="800080"/>
          </a:solidFill>
          <a:ln w="57150">
            <a:solidFill>
              <a:srgbClr val="800080"/>
            </a:solidFill>
            <a:round/>
            <a:headEnd/>
            <a:tailEnd/>
          </a:ln>
        </p:spPr>
        <p:txBody>
          <a:bodyPr wrap="none" anchor="ctr"/>
          <a:lstStyle/>
          <a:p>
            <a:endParaRPr lang="tr-TR"/>
          </a:p>
        </p:txBody>
      </p:sp>
      <p:sp>
        <p:nvSpPr>
          <p:cNvPr id="551954" name="Rectangle 18"/>
          <p:cNvSpPr>
            <a:spLocks noChangeArrowheads="1"/>
          </p:cNvSpPr>
          <p:nvPr/>
        </p:nvSpPr>
        <p:spPr bwMode="auto">
          <a:xfrm>
            <a:off x="7924800" y="3429000"/>
            <a:ext cx="2438400" cy="533400"/>
          </a:xfrm>
          <a:prstGeom prst="rect">
            <a:avLst/>
          </a:prstGeom>
          <a:solidFill>
            <a:schemeClr val="bg1"/>
          </a:solidFill>
          <a:ln w="9525">
            <a:noFill/>
            <a:miter lim="800000"/>
            <a:headEnd/>
            <a:tailEnd/>
          </a:ln>
        </p:spPr>
        <p:txBody>
          <a:bodyPr wrap="none" anchor="ctr"/>
          <a:lstStyle/>
          <a:p>
            <a:endParaRPr lang="tr-TR"/>
          </a:p>
        </p:txBody>
      </p:sp>
      <p:sp>
        <p:nvSpPr>
          <p:cNvPr id="551955" name="Line 19"/>
          <p:cNvSpPr>
            <a:spLocks noChangeShapeType="1"/>
          </p:cNvSpPr>
          <p:nvPr/>
        </p:nvSpPr>
        <p:spPr bwMode="auto">
          <a:xfrm flipH="1">
            <a:off x="4368800" y="4038600"/>
            <a:ext cx="4267200" cy="914400"/>
          </a:xfrm>
          <a:prstGeom prst="line">
            <a:avLst/>
          </a:prstGeom>
          <a:noFill/>
          <a:ln w="31750">
            <a:solidFill>
              <a:schemeClr val="folHlink"/>
            </a:solidFill>
            <a:round/>
            <a:headEnd/>
            <a:tailEnd type="triangle" w="med" len="med"/>
          </a:ln>
        </p:spPr>
        <p:txBody>
          <a:bodyPr wrap="none" anchor="ctr"/>
          <a:lstStyle/>
          <a:p>
            <a:endParaRPr lang="tr-TR"/>
          </a:p>
        </p:txBody>
      </p:sp>
      <p:sp>
        <p:nvSpPr>
          <p:cNvPr id="551956" name="Text Box 20"/>
          <p:cNvSpPr txBox="1">
            <a:spLocks noChangeArrowheads="1"/>
          </p:cNvSpPr>
          <p:nvPr/>
        </p:nvSpPr>
        <p:spPr bwMode="auto">
          <a:xfrm>
            <a:off x="1424518" y="4495801"/>
            <a:ext cx="2581156" cy="954107"/>
          </a:xfrm>
          <a:prstGeom prst="rect">
            <a:avLst/>
          </a:prstGeom>
          <a:solidFill>
            <a:schemeClr val="tx1"/>
          </a:solidFill>
          <a:ln w="31750">
            <a:noFill/>
            <a:miter lim="800000"/>
            <a:headEnd/>
            <a:tailEnd/>
          </a:ln>
        </p:spPr>
        <p:txBody>
          <a:bodyPr wrap="none">
            <a:spAutoFit/>
          </a:bodyPr>
          <a:lstStyle/>
          <a:p>
            <a:pPr algn="ctr"/>
            <a:r>
              <a:rPr lang="en-US" sz="2800" i="1" dirty="0">
                <a:solidFill>
                  <a:srgbClr val="FF0000"/>
                </a:solidFill>
                <a:latin typeface="Arial" charset="0"/>
                <a:ea typeface="ＭＳ Ｐゴシック" pitchFamily="8" charset="-128"/>
              </a:rPr>
              <a:t>Stop cell cycle!</a:t>
            </a:r>
          </a:p>
          <a:p>
            <a:pPr algn="ctr"/>
            <a:r>
              <a:rPr lang="en-US" sz="2800" i="1" dirty="0">
                <a:solidFill>
                  <a:srgbClr val="FF0000"/>
                </a:solidFill>
                <a:latin typeface="Arial" charset="0"/>
                <a:ea typeface="ＭＳ Ｐゴシック" pitchFamily="8" charset="-128"/>
              </a:rPr>
              <a:t>Repair or die!!</a:t>
            </a:r>
          </a:p>
        </p:txBody>
      </p:sp>
      <p:sp>
        <p:nvSpPr>
          <p:cNvPr id="551957" name="Line 21"/>
          <p:cNvSpPr>
            <a:spLocks noChangeShapeType="1"/>
          </p:cNvSpPr>
          <p:nvPr/>
        </p:nvSpPr>
        <p:spPr bwMode="auto">
          <a:xfrm>
            <a:off x="4775201" y="5181600"/>
            <a:ext cx="2036233" cy="0"/>
          </a:xfrm>
          <a:prstGeom prst="line">
            <a:avLst/>
          </a:prstGeom>
          <a:noFill/>
          <a:ln w="31750">
            <a:solidFill>
              <a:schemeClr val="folHlink"/>
            </a:solidFill>
            <a:round/>
            <a:headEnd/>
            <a:tailEnd type="triangle" w="med" len="med"/>
          </a:ln>
        </p:spPr>
        <p:txBody>
          <a:bodyPr wrap="none" anchor="ctr"/>
          <a:lstStyle/>
          <a:p>
            <a:endParaRPr lang="tr-TR"/>
          </a:p>
        </p:txBody>
      </p:sp>
      <p:sp>
        <p:nvSpPr>
          <p:cNvPr id="551958" name="Text Box 22"/>
          <p:cNvSpPr txBox="1">
            <a:spLocks noChangeArrowheads="1"/>
          </p:cNvSpPr>
          <p:nvPr/>
        </p:nvSpPr>
        <p:spPr bwMode="auto">
          <a:xfrm>
            <a:off x="6663267" y="4937125"/>
            <a:ext cx="3837910" cy="1446550"/>
          </a:xfrm>
          <a:prstGeom prst="rect">
            <a:avLst/>
          </a:prstGeom>
          <a:noFill/>
          <a:ln w="31750">
            <a:noFill/>
            <a:miter lim="800000"/>
            <a:headEnd/>
            <a:tailEnd/>
          </a:ln>
        </p:spPr>
        <p:txBody>
          <a:bodyPr wrap="none">
            <a:spAutoFit/>
          </a:bodyPr>
          <a:lstStyle/>
          <a:p>
            <a:pPr algn="ctr"/>
            <a:r>
              <a:rPr lang="en-US" sz="2000" i="1">
                <a:latin typeface="Arial" charset="0"/>
                <a:ea typeface="ＭＳ Ｐゴシック" pitchFamily="8" charset="-128"/>
              </a:rPr>
              <a:t>Homologous recombination</a:t>
            </a:r>
          </a:p>
          <a:p>
            <a:pPr algn="ctr"/>
            <a:r>
              <a:rPr lang="en-US" sz="1600" i="1">
                <a:latin typeface="Arial" charset="0"/>
                <a:ea typeface="ＭＳ Ｐゴシック" pitchFamily="8" charset="-128"/>
              </a:rPr>
              <a:t>(error free, but need nearby homologue)</a:t>
            </a:r>
          </a:p>
          <a:p>
            <a:pPr algn="ctr"/>
            <a:endParaRPr lang="en-US" sz="1600" i="1">
              <a:latin typeface="Arial" charset="0"/>
              <a:ea typeface="ＭＳ Ｐゴシック" pitchFamily="8" charset="-128"/>
            </a:endParaRPr>
          </a:p>
          <a:p>
            <a:pPr algn="ctr"/>
            <a:r>
              <a:rPr lang="en-US" sz="2000" i="1">
                <a:latin typeface="Arial" charset="0"/>
                <a:ea typeface="ＭＳ Ｐゴシック" pitchFamily="8" charset="-128"/>
              </a:rPr>
              <a:t>Non-homologous end joining</a:t>
            </a:r>
          </a:p>
          <a:p>
            <a:pPr algn="ctr"/>
            <a:r>
              <a:rPr lang="en-US" sz="1600" i="1">
                <a:latin typeface="Arial" charset="0"/>
                <a:ea typeface="ＭＳ Ｐゴシック" pitchFamily="8" charset="-128"/>
              </a:rPr>
              <a:t>(any time, but error-prone)</a:t>
            </a:r>
            <a:endParaRPr lang="en-US" sz="2000" i="1">
              <a:latin typeface="Arial" charset="0"/>
              <a:ea typeface="ＭＳ Ｐゴシック" pitchFamily="8" charset="-128"/>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5 Slayt Numarası Yer Tutucusu"/>
          <p:cNvSpPr>
            <a:spLocks noGrp="1"/>
          </p:cNvSpPr>
          <p:nvPr>
            <p:ph type="sldNum" idx="12"/>
          </p:nvPr>
        </p:nvSpPr>
        <p:spPr/>
        <p:txBody>
          <a:bodyPr/>
          <a:lstStyle/>
          <a:p>
            <a:fld id="{CAFAAEF3-EED2-4A66-97FD-19C2A701C1EC}" type="slidenum">
              <a:rPr lang="en-US"/>
              <a:pPr/>
              <a:t>17</a:t>
            </a:fld>
            <a:endParaRPr lang="en-US"/>
          </a:p>
        </p:txBody>
      </p:sp>
      <p:sp>
        <p:nvSpPr>
          <p:cNvPr id="392194" name="Text Box 2"/>
          <p:cNvSpPr txBox="1">
            <a:spLocks noChangeArrowheads="1"/>
          </p:cNvSpPr>
          <p:nvPr/>
        </p:nvSpPr>
        <p:spPr bwMode="auto">
          <a:xfrm>
            <a:off x="1644651" y="1119188"/>
            <a:ext cx="5234125" cy="769441"/>
          </a:xfrm>
          <a:prstGeom prst="rect">
            <a:avLst/>
          </a:prstGeom>
          <a:noFill/>
          <a:ln w="9525">
            <a:noFill/>
            <a:miter lim="800000"/>
            <a:headEnd/>
            <a:tailEnd/>
          </a:ln>
          <a:effectLst/>
        </p:spPr>
        <p:txBody>
          <a:bodyPr wrap="none">
            <a:spAutoFit/>
          </a:bodyPr>
          <a:lstStyle/>
          <a:p>
            <a:r>
              <a:rPr lang="en-US" sz="4400" b="1">
                <a:solidFill>
                  <a:schemeClr val="hlink"/>
                </a:solidFill>
                <a:latin typeface="Helvetica" pitchFamily="-32" charset="0"/>
              </a:rPr>
              <a:t>Telomere Function</a:t>
            </a:r>
          </a:p>
        </p:txBody>
      </p:sp>
      <p:grpSp>
        <p:nvGrpSpPr>
          <p:cNvPr id="2" name="Group 3"/>
          <p:cNvGrpSpPr>
            <a:grpSpLocks/>
          </p:cNvGrpSpPr>
          <p:nvPr/>
        </p:nvGrpSpPr>
        <p:grpSpPr bwMode="auto">
          <a:xfrm rot="1571395">
            <a:off x="8830734" y="571500"/>
            <a:ext cx="937684" cy="3194050"/>
            <a:chOff x="3937" y="1352"/>
            <a:chExt cx="443" cy="2012"/>
          </a:xfrm>
        </p:grpSpPr>
        <p:sp>
          <p:nvSpPr>
            <p:cNvPr id="392196" name="Freeform 4"/>
            <p:cNvSpPr>
              <a:spLocks/>
            </p:cNvSpPr>
            <p:nvPr/>
          </p:nvSpPr>
          <p:spPr bwMode="auto">
            <a:xfrm>
              <a:off x="3937" y="1381"/>
              <a:ext cx="443" cy="1983"/>
            </a:xfrm>
            <a:custGeom>
              <a:avLst/>
              <a:gdLst/>
              <a:ahLst/>
              <a:cxnLst>
                <a:cxn ang="0">
                  <a:pos x="127" y="91"/>
                </a:cxn>
                <a:cxn ang="0">
                  <a:pos x="127" y="483"/>
                </a:cxn>
                <a:cxn ang="0">
                  <a:pos x="263" y="491"/>
                </a:cxn>
                <a:cxn ang="0">
                  <a:pos x="279" y="115"/>
                </a:cxn>
                <a:cxn ang="0">
                  <a:pos x="399" y="99"/>
                </a:cxn>
                <a:cxn ang="0">
                  <a:pos x="415" y="515"/>
                </a:cxn>
                <a:cxn ang="0">
                  <a:pos x="231" y="659"/>
                </a:cxn>
                <a:cxn ang="0">
                  <a:pos x="287" y="707"/>
                </a:cxn>
                <a:cxn ang="0">
                  <a:pos x="375" y="731"/>
                </a:cxn>
                <a:cxn ang="0">
                  <a:pos x="391" y="1691"/>
                </a:cxn>
                <a:cxn ang="0">
                  <a:pos x="295" y="1795"/>
                </a:cxn>
                <a:cxn ang="0">
                  <a:pos x="295" y="811"/>
                </a:cxn>
                <a:cxn ang="0">
                  <a:pos x="143" y="819"/>
                </a:cxn>
                <a:cxn ang="0">
                  <a:pos x="119" y="1843"/>
                </a:cxn>
                <a:cxn ang="0">
                  <a:pos x="31" y="1659"/>
                </a:cxn>
                <a:cxn ang="0">
                  <a:pos x="31" y="747"/>
                </a:cxn>
                <a:cxn ang="0">
                  <a:pos x="167" y="667"/>
                </a:cxn>
                <a:cxn ang="0">
                  <a:pos x="135" y="563"/>
                </a:cxn>
                <a:cxn ang="0">
                  <a:pos x="31" y="515"/>
                </a:cxn>
                <a:cxn ang="0">
                  <a:pos x="15" y="83"/>
                </a:cxn>
                <a:cxn ang="0">
                  <a:pos x="119" y="19"/>
                </a:cxn>
                <a:cxn ang="0">
                  <a:pos x="127" y="91"/>
                </a:cxn>
              </a:cxnLst>
              <a:rect l="0" t="0" r="r" b="b"/>
              <a:pathLst>
                <a:path w="443" h="1983">
                  <a:moveTo>
                    <a:pt x="127" y="91"/>
                  </a:moveTo>
                  <a:cubicBezTo>
                    <a:pt x="128" y="168"/>
                    <a:pt x="104" y="416"/>
                    <a:pt x="127" y="483"/>
                  </a:cubicBezTo>
                  <a:cubicBezTo>
                    <a:pt x="150" y="550"/>
                    <a:pt x="238" y="552"/>
                    <a:pt x="263" y="491"/>
                  </a:cubicBezTo>
                  <a:cubicBezTo>
                    <a:pt x="288" y="430"/>
                    <a:pt x="256" y="180"/>
                    <a:pt x="279" y="115"/>
                  </a:cubicBezTo>
                  <a:cubicBezTo>
                    <a:pt x="302" y="50"/>
                    <a:pt x="376" y="32"/>
                    <a:pt x="399" y="99"/>
                  </a:cubicBezTo>
                  <a:cubicBezTo>
                    <a:pt x="422" y="166"/>
                    <a:pt x="443" y="422"/>
                    <a:pt x="415" y="515"/>
                  </a:cubicBezTo>
                  <a:cubicBezTo>
                    <a:pt x="387" y="608"/>
                    <a:pt x="252" y="627"/>
                    <a:pt x="231" y="659"/>
                  </a:cubicBezTo>
                  <a:cubicBezTo>
                    <a:pt x="210" y="691"/>
                    <a:pt x="263" y="695"/>
                    <a:pt x="287" y="707"/>
                  </a:cubicBezTo>
                  <a:cubicBezTo>
                    <a:pt x="311" y="719"/>
                    <a:pt x="358" y="567"/>
                    <a:pt x="375" y="731"/>
                  </a:cubicBezTo>
                  <a:cubicBezTo>
                    <a:pt x="392" y="895"/>
                    <a:pt x="404" y="1514"/>
                    <a:pt x="391" y="1691"/>
                  </a:cubicBezTo>
                  <a:cubicBezTo>
                    <a:pt x="378" y="1868"/>
                    <a:pt x="311" y="1942"/>
                    <a:pt x="295" y="1795"/>
                  </a:cubicBezTo>
                  <a:cubicBezTo>
                    <a:pt x="279" y="1648"/>
                    <a:pt x="320" y="974"/>
                    <a:pt x="295" y="811"/>
                  </a:cubicBezTo>
                  <a:cubicBezTo>
                    <a:pt x="270" y="648"/>
                    <a:pt x="172" y="647"/>
                    <a:pt x="143" y="819"/>
                  </a:cubicBezTo>
                  <a:cubicBezTo>
                    <a:pt x="114" y="991"/>
                    <a:pt x="138" y="1703"/>
                    <a:pt x="119" y="1843"/>
                  </a:cubicBezTo>
                  <a:cubicBezTo>
                    <a:pt x="100" y="1983"/>
                    <a:pt x="46" y="1842"/>
                    <a:pt x="31" y="1659"/>
                  </a:cubicBezTo>
                  <a:cubicBezTo>
                    <a:pt x="16" y="1476"/>
                    <a:pt x="8" y="912"/>
                    <a:pt x="31" y="747"/>
                  </a:cubicBezTo>
                  <a:cubicBezTo>
                    <a:pt x="54" y="582"/>
                    <a:pt x="150" y="698"/>
                    <a:pt x="167" y="667"/>
                  </a:cubicBezTo>
                  <a:cubicBezTo>
                    <a:pt x="184" y="636"/>
                    <a:pt x="158" y="588"/>
                    <a:pt x="135" y="563"/>
                  </a:cubicBezTo>
                  <a:cubicBezTo>
                    <a:pt x="112" y="538"/>
                    <a:pt x="51" y="595"/>
                    <a:pt x="31" y="515"/>
                  </a:cubicBezTo>
                  <a:cubicBezTo>
                    <a:pt x="11" y="435"/>
                    <a:pt x="0" y="166"/>
                    <a:pt x="15" y="83"/>
                  </a:cubicBezTo>
                  <a:cubicBezTo>
                    <a:pt x="30" y="0"/>
                    <a:pt x="102" y="14"/>
                    <a:pt x="119" y="19"/>
                  </a:cubicBezTo>
                  <a:cubicBezTo>
                    <a:pt x="136" y="24"/>
                    <a:pt x="126" y="14"/>
                    <a:pt x="127" y="91"/>
                  </a:cubicBezTo>
                  <a:close/>
                </a:path>
              </a:pathLst>
            </a:custGeom>
            <a:solidFill>
              <a:srgbClr val="F910C9"/>
            </a:solidFill>
            <a:ln w="9525">
              <a:solidFill>
                <a:schemeClr val="tx1"/>
              </a:solidFill>
              <a:round/>
              <a:headEnd/>
              <a:tailEnd/>
            </a:ln>
            <a:effectLst/>
          </p:spPr>
          <p:txBody>
            <a:bodyPr wrap="none" anchor="ctr"/>
            <a:lstStyle/>
            <a:p>
              <a:endParaRPr lang="tr-TR"/>
            </a:p>
          </p:txBody>
        </p:sp>
        <p:sp>
          <p:nvSpPr>
            <p:cNvPr id="392197" name="Oval 5"/>
            <p:cNvSpPr>
              <a:spLocks noChangeArrowheads="1"/>
            </p:cNvSpPr>
            <p:nvPr/>
          </p:nvSpPr>
          <p:spPr bwMode="auto">
            <a:xfrm>
              <a:off x="4232" y="1392"/>
              <a:ext cx="120" cy="72"/>
            </a:xfrm>
            <a:prstGeom prst="ellipse">
              <a:avLst/>
            </a:prstGeom>
            <a:solidFill>
              <a:srgbClr val="1AFF1F"/>
            </a:solidFill>
            <a:ln w="9525">
              <a:solidFill>
                <a:schemeClr val="tx1"/>
              </a:solidFill>
              <a:round/>
              <a:headEnd/>
              <a:tailEnd/>
            </a:ln>
            <a:effectLst/>
          </p:spPr>
          <p:txBody>
            <a:bodyPr wrap="none" anchor="ctr"/>
            <a:lstStyle/>
            <a:p>
              <a:endParaRPr lang="tr-TR"/>
            </a:p>
          </p:txBody>
        </p:sp>
        <p:sp>
          <p:nvSpPr>
            <p:cNvPr id="392198" name="Oval 6"/>
            <p:cNvSpPr>
              <a:spLocks noChangeArrowheads="1"/>
            </p:cNvSpPr>
            <p:nvPr/>
          </p:nvSpPr>
          <p:spPr bwMode="auto">
            <a:xfrm>
              <a:off x="3944" y="1352"/>
              <a:ext cx="120" cy="72"/>
            </a:xfrm>
            <a:prstGeom prst="ellipse">
              <a:avLst/>
            </a:prstGeom>
            <a:solidFill>
              <a:srgbClr val="1AFF1F"/>
            </a:solidFill>
            <a:ln w="9525">
              <a:solidFill>
                <a:schemeClr val="tx1"/>
              </a:solidFill>
              <a:round/>
              <a:headEnd/>
              <a:tailEnd/>
            </a:ln>
            <a:effectLst/>
          </p:spPr>
          <p:txBody>
            <a:bodyPr wrap="none" anchor="ctr"/>
            <a:lstStyle/>
            <a:p>
              <a:endParaRPr lang="tr-TR"/>
            </a:p>
          </p:txBody>
        </p:sp>
        <p:sp>
          <p:nvSpPr>
            <p:cNvPr id="392199" name="Oval 7"/>
            <p:cNvSpPr>
              <a:spLocks noChangeArrowheads="1"/>
            </p:cNvSpPr>
            <p:nvPr/>
          </p:nvSpPr>
          <p:spPr bwMode="auto">
            <a:xfrm>
              <a:off x="3968" y="3224"/>
              <a:ext cx="120" cy="72"/>
            </a:xfrm>
            <a:prstGeom prst="ellipse">
              <a:avLst/>
            </a:prstGeom>
            <a:solidFill>
              <a:srgbClr val="1AFF1F"/>
            </a:solidFill>
            <a:ln w="9525">
              <a:solidFill>
                <a:schemeClr val="tx1"/>
              </a:solidFill>
              <a:round/>
              <a:headEnd/>
              <a:tailEnd/>
            </a:ln>
            <a:effectLst/>
          </p:spPr>
          <p:txBody>
            <a:bodyPr wrap="none" anchor="ctr"/>
            <a:lstStyle/>
            <a:p>
              <a:endParaRPr lang="tr-TR"/>
            </a:p>
          </p:txBody>
        </p:sp>
        <p:sp>
          <p:nvSpPr>
            <p:cNvPr id="392200" name="Oval 8"/>
            <p:cNvSpPr>
              <a:spLocks noChangeArrowheads="1"/>
            </p:cNvSpPr>
            <p:nvPr/>
          </p:nvSpPr>
          <p:spPr bwMode="auto">
            <a:xfrm>
              <a:off x="4192" y="3200"/>
              <a:ext cx="120" cy="72"/>
            </a:xfrm>
            <a:prstGeom prst="ellipse">
              <a:avLst/>
            </a:prstGeom>
            <a:solidFill>
              <a:srgbClr val="1AFF1F"/>
            </a:solidFill>
            <a:ln w="9525">
              <a:solidFill>
                <a:schemeClr val="tx1"/>
              </a:solidFill>
              <a:round/>
              <a:headEnd/>
              <a:tailEnd/>
            </a:ln>
            <a:effectLst/>
          </p:spPr>
          <p:txBody>
            <a:bodyPr wrap="none" anchor="ctr"/>
            <a:lstStyle/>
            <a:p>
              <a:endParaRPr lang="tr-TR"/>
            </a:p>
          </p:txBody>
        </p:sp>
        <p:sp>
          <p:nvSpPr>
            <p:cNvPr id="392201" name="Oval 9"/>
            <p:cNvSpPr>
              <a:spLocks noChangeArrowheads="1"/>
            </p:cNvSpPr>
            <p:nvPr/>
          </p:nvSpPr>
          <p:spPr bwMode="auto">
            <a:xfrm>
              <a:off x="4064" y="1992"/>
              <a:ext cx="184" cy="96"/>
            </a:xfrm>
            <a:prstGeom prst="ellipse">
              <a:avLst/>
            </a:prstGeom>
            <a:solidFill>
              <a:srgbClr val="F2FF12"/>
            </a:solidFill>
            <a:ln w="9525">
              <a:solidFill>
                <a:schemeClr val="tx1"/>
              </a:solidFill>
              <a:round/>
              <a:headEnd/>
              <a:tailEnd/>
            </a:ln>
            <a:effectLst/>
          </p:spPr>
          <p:txBody>
            <a:bodyPr wrap="none" anchor="ctr"/>
            <a:lstStyle/>
            <a:p>
              <a:endParaRPr lang="tr-TR"/>
            </a:p>
          </p:txBody>
        </p:sp>
      </p:grpSp>
      <p:sp>
        <p:nvSpPr>
          <p:cNvPr id="392202" name="Text Box 10"/>
          <p:cNvSpPr txBox="1">
            <a:spLocks noChangeArrowheads="1"/>
          </p:cNvSpPr>
          <p:nvPr/>
        </p:nvSpPr>
        <p:spPr bwMode="auto">
          <a:xfrm>
            <a:off x="836084" y="3952876"/>
            <a:ext cx="10701867" cy="461665"/>
          </a:xfrm>
          <a:prstGeom prst="rect">
            <a:avLst/>
          </a:prstGeom>
          <a:noFill/>
          <a:ln w="9525">
            <a:noFill/>
            <a:miter lim="800000"/>
            <a:headEnd/>
            <a:tailEnd/>
          </a:ln>
          <a:effectLst/>
        </p:spPr>
        <p:txBody>
          <a:bodyPr>
            <a:spAutoFit/>
          </a:bodyPr>
          <a:lstStyle/>
          <a:p>
            <a:r>
              <a:rPr lang="en-US" sz="2400" b="1" dirty="0">
                <a:solidFill>
                  <a:srgbClr val="FFFF00"/>
                </a:solidFill>
                <a:latin typeface="Helvetica" pitchFamily="-32" charset="0"/>
              </a:rPr>
              <a:t>distinguishes between the chromosome end and a double strand break</a:t>
            </a:r>
          </a:p>
        </p:txBody>
      </p:sp>
      <p:sp>
        <p:nvSpPr>
          <p:cNvPr id="392203" name="Text Box 11"/>
          <p:cNvSpPr txBox="1">
            <a:spLocks noChangeArrowheads="1"/>
          </p:cNvSpPr>
          <p:nvPr/>
        </p:nvSpPr>
        <p:spPr bwMode="auto">
          <a:xfrm>
            <a:off x="836085" y="5248275"/>
            <a:ext cx="10153649" cy="461665"/>
          </a:xfrm>
          <a:prstGeom prst="rect">
            <a:avLst/>
          </a:prstGeom>
          <a:noFill/>
          <a:ln w="9525">
            <a:noFill/>
            <a:miter lim="800000"/>
            <a:headEnd/>
            <a:tailEnd/>
          </a:ln>
          <a:effectLst/>
        </p:spPr>
        <p:txBody>
          <a:bodyPr>
            <a:spAutoFit/>
          </a:bodyPr>
          <a:lstStyle/>
          <a:p>
            <a:r>
              <a:rPr lang="en-US" sz="2400" b="1">
                <a:solidFill>
                  <a:srgbClr val="FFFF00"/>
                </a:solidFill>
                <a:latin typeface="Helvetica" pitchFamily="-32" charset="0"/>
              </a:rPr>
              <a:t>protects the chromosome from end-to-end fusions</a:t>
            </a:r>
          </a:p>
        </p:txBody>
      </p:sp>
      <p:sp>
        <p:nvSpPr>
          <p:cNvPr id="392204" name="Oval 12"/>
          <p:cNvSpPr>
            <a:spLocks noChangeArrowheads="1"/>
          </p:cNvSpPr>
          <p:nvPr/>
        </p:nvSpPr>
        <p:spPr bwMode="auto">
          <a:xfrm>
            <a:off x="654051" y="4114800"/>
            <a:ext cx="203200" cy="152400"/>
          </a:xfrm>
          <a:prstGeom prst="ellipse">
            <a:avLst/>
          </a:prstGeom>
          <a:solidFill>
            <a:srgbClr val="FFFF00"/>
          </a:solidFill>
          <a:ln w="9525">
            <a:solidFill>
              <a:schemeClr val="tx1"/>
            </a:solidFill>
            <a:round/>
            <a:headEnd/>
            <a:tailEnd/>
          </a:ln>
          <a:effectLst/>
        </p:spPr>
        <p:txBody>
          <a:bodyPr wrap="none" anchor="ctr"/>
          <a:lstStyle/>
          <a:p>
            <a:endParaRPr lang="tr-TR" sz="2400"/>
          </a:p>
        </p:txBody>
      </p:sp>
      <p:sp>
        <p:nvSpPr>
          <p:cNvPr id="392205" name="Oval 13"/>
          <p:cNvSpPr>
            <a:spLocks noChangeArrowheads="1"/>
          </p:cNvSpPr>
          <p:nvPr/>
        </p:nvSpPr>
        <p:spPr bwMode="auto">
          <a:xfrm>
            <a:off x="654051" y="5400675"/>
            <a:ext cx="203200" cy="152400"/>
          </a:xfrm>
          <a:prstGeom prst="ellipse">
            <a:avLst/>
          </a:prstGeom>
          <a:solidFill>
            <a:srgbClr val="FFFF00"/>
          </a:solidFill>
          <a:ln w="9525">
            <a:solidFill>
              <a:schemeClr val="tx1"/>
            </a:solidFill>
            <a:round/>
            <a:headEnd/>
            <a:tailEnd/>
          </a:ln>
          <a:effectLst/>
        </p:spPr>
        <p:txBody>
          <a:bodyPr wrap="none" anchor="ctr"/>
          <a:lstStyle/>
          <a:p>
            <a:endParaRPr lang="tr-TR" sz="240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5 Slayt Numarası Yer Tutucusu"/>
          <p:cNvSpPr>
            <a:spLocks noGrp="1"/>
          </p:cNvSpPr>
          <p:nvPr>
            <p:ph type="sldNum" sz="quarter" idx="12"/>
          </p:nvPr>
        </p:nvSpPr>
        <p:spPr/>
        <p:txBody>
          <a:bodyPr/>
          <a:lstStyle/>
          <a:p>
            <a:fld id="{DD8D3F57-5EC4-4755-8F3E-E25314856CF8}" type="slidenum">
              <a:rPr lang="en-US"/>
              <a:pPr/>
              <a:t>18</a:t>
            </a:fld>
            <a:endParaRPr lang="en-US"/>
          </a:p>
        </p:txBody>
      </p:sp>
      <p:sp>
        <p:nvSpPr>
          <p:cNvPr id="555012" name="Line 4"/>
          <p:cNvSpPr>
            <a:spLocks noChangeShapeType="1"/>
          </p:cNvSpPr>
          <p:nvPr/>
        </p:nvSpPr>
        <p:spPr bwMode="auto">
          <a:xfrm>
            <a:off x="2825751" y="2044700"/>
            <a:ext cx="0" cy="3810000"/>
          </a:xfrm>
          <a:prstGeom prst="line">
            <a:avLst/>
          </a:prstGeom>
          <a:noFill/>
          <a:ln w="25400">
            <a:solidFill>
              <a:schemeClr val="tx1"/>
            </a:solidFill>
            <a:round/>
            <a:headEnd/>
            <a:tailEnd/>
          </a:ln>
          <a:effectLst/>
        </p:spPr>
        <p:txBody>
          <a:bodyPr wrap="none" anchor="ctr"/>
          <a:lstStyle/>
          <a:p>
            <a:endParaRPr lang="tr-TR"/>
          </a:p>
        </p:txBody>
      </p:sp>
      <p:sp>
        <p:nvSpPr>
          <p:cNvPr id="555013" name="Line 5"/>
          <p:cNvSpPr>
            <a:spLocks noChangeShapeType="1"/>
          </p:cNvSpPr>
          <p:nvPr/>
        </p:nvSpPr>
        <p:spPr bwMode="auto">
          <a:xfrm>
            <a:off x="2626785" y="5702300"/>
            <a:ext cx="7920567" cy="0"/>
          </a:xfrm>
          <a:prstGeom prst="line">
            <a:avLst/>
          </a:prstGeom>
          <a:noFill/>
          <a:ln w="25400">
            <a:solidFill>
              <a:schemeClr val="tx1"/>
            </a:solidFill>
            <a:round/>
            <a:headEnd/>
            <a:tailEnd/>
          </a:ln>
          <a:effectLst/>
        </p:spPr>
        <p:txBody>
          <a:bodyPr wrap="none" anchor="ctr"/>
          <a:lstStyle/>
          <a:p>
            <a:endParaRPr lang="tr-TR"/>
          </a:p>
        </p:txBody>
      </p:sp>
      <p:sp>
        <p:nvSpPr>
          <p:cNvPr id="555014" name="Text Box 6"/>
          <p:cNvSpPr txBox="1">
            <a:spLocks noChangeArrowheads="1"/>
          </p:cNvSpPr>
          <p:nvPr/>
        </p:nvSpPr>
        <p:spPr bwMode="auto">
          <a:xfrm rot="-5400000">
            <a:off x="-277018" y="3261489"/>
            <a:ext cx="4414838" cy="400110"/>
          </a:xfrm>
          <a:prstGeom prst="rect">
            <a:avLst/>
          </a:prstGeom>
          <a:noFill/>
          <a:ln w="9525">
            <a:noFill/>
            <a:miter lim="800000"/>
            <a:headEnd/>
            <a:tailEnd/>
          </a:ln>
          <a:effectLst/>
        </p:spPr>
        <p:txBody>
          <a:bodyPr>
            <a:spAutoFit/>
          </a:bodyPr>
          <a:lstStyle/>
          <a:p>
            <a:r>
              <a:rPr lang="en-US" sz="2000" b="1">
                <a:latin typeface="Monaco" pitchFamily="-32" charset="0"/>
              </a:rPr>
              <a:t>Telomere Length (humans)</a:t>
            </a:r>
            <a:endParaRPr lang="en-US" sz="2000">
              <a:latin typeface="Helvetica" pitchFamily="-32" charset="0"/>
            </a:endParaRPr>
          </a:p>
        </p:txBody>
      </p:sp>
      <p:sp>
        <p:nvSpPr>
          <p:cNvPr id="555015" name="Text Box 7"/>
          <p:cNvSpPr txBox="1">
            <a:spLocks noChangeArrowheads="1"/>
          </p:cNvSpPr>
          <p:nvPr/>
        </p:nvSpPr>
        <p:spPr bwMode="auto">
          <a:xfrm>
            <a:off x="4654551" y="5715001"/>
            <a:ext cx="6705600" cy="396875"/>
          </a:xfrm>
          <a:prstGeom prst="rect">
            <a:avLst/>
          </a:prstGeom>
          <a:noFill/>
          <a:ln w="9525">
            <a:noFill/>
            <a:miter lim="800000"/>
            <a:headEnd/>
            <a:tailEnd/>
          </a:ln>
          <a:effectLst/>
        </p:spPr>
        <p:txBody>
          <a:bodyPr>
            <a:spAutoFit/>
          </a:bodyPr>
          <a:lstStyle/>
          <a:p>
            <a:r>
              <a:rPr lang="en-US" sz="2000" b="1">
                <a:latin typeface="Monaco" pitchFamily="-32" charset="0"/>
              </a:rPr>
              <a:t>Number of Doublings</a:t>
            </a:r>
            <a:endParaRPr lang="en-US" sz="2000">
              <a:latin typeface="Monaco" pitchFamily="-32" charset="0"/>
            </a:endParaRPr>
          </a:p>
        </p:txBody>
      </p:sp>
      <p:sp>
        <p:nvSpPr>
          <p:cNvPr id="555016" name="Line 8"/>
          <p:cNvSpPr>
            <a:spLocks noChangeShapeType="1"/>
          </p:cNvSpPr>
          <p:nvPr/>
        </p:nvSpPr>
        <p:spPr bwMode="auto">
          <a:xfrm>
            <a:off x="2626784" y="3797300"/>
            <a:ext cx="203200" cy="0"/>
          </a:xfrm>
          <a:prstGeom prst="line">
            <a:avLst/>
          </a:prstGeom>
          <a:noFill/>
          <a:ln w="9525">
            <a:solidFill>
              <a:srgbClr val="FFCC99"/>
            </a:solidFill>
            <a:round/>
            <a:headEnd/>
            <a:tailEnd/>
          </a:ln>
          <a:effectLst/>
        </p:spPr>
        <p:txBody>
          <a:bodyPr wrap="none" anchor="ctr"/>
          <a:lstStyle/>
          <a:p>
            <a:endParaRPr lang="tr-TR"/>
          </a:p>
        </p:txBody>
      </p:sp>
      <p:sp>
        <p:nvSpPr>
          <p:cNvPr id="555017" name="Text Box 9"/>
          <p:cNvSpPr txBox="1">
            <a:spLocks noChangeArrowheads="1"/>
          </p:cNvSpPr>
          <p:nvPr/>
        </p:nvSpPr>
        <p:spPr bwMode="auto">
          <a:xfrm>
            <a:off x="2178051" y="1968501"/>
            <a:ext cx="441146" cy="369332"/>
          </a:xfrm>
          <a:prstGeom prst="rect">
            <a:avLst/>
          </a:prstGeom>
          <a:noFill/>
          <a:ln w="9525">
            <a:noFill/>
            <a:miter lim="800000"/>
            <a:headEnd/>
            <a:tailEnd/>
          </a:ln>
          <a:effectLst/>
        </p:spPr>
        <p:txBody>
          <a:bodyPr wrap="none">
            <a:spAutoFit/>
          </a:bodyPr>
          <a:lstStyle/>
          <a:p>
            <a:r>
              <a:rPr lang="en-US" sz="1800">
                <a:latin typeface="Arial" charset="0"/>
              </a:rPr>
              <a:t>20</a:t>
            </a:r>
          </a:p>
        </p:txBody>
      </p:sp>
      <p:sp>
        <p:nvSpPr>
          <p:cNvPr id="555018" name="Text Box 10"/>
          <p:cNvSpPr txBox="1">
            <a:spLocks noChangeArrowheads="1"/>
          </p:cNvSpPr>
          <p:nvPr/>
        </p:nvSpPr>
        <p:spPr bwMode="auto">
          <a:xfrm>
            <a:off x="2178051" y="3659188"/>
            <a:ext cx="441146" cy="369332"/>
          </a:xfrm>
          <a:prstGeom prst="rect">
            <a:avLst/>
          </a:prstGeom>
          <a:noFill/>
          <a:ln w="9525">
            <a:noFill/>
            <a:miter lim="800000"/>
            <a:headEnd/>
            <a:tailEnd/>
          </a:ln>
          <a:effectLst/>
        </p:spPr>
        <p:txBody>
          <a:bodyPr wrap="none">
            <a:spAutoFit/>
          </a:bodyPr>
          <a:lstStyle/>
          <a:p>
            <a:r>
              <a:rPr lang="en-US" sz="1800">
                <a:latin typeface="Arial" charset="0"/>
              </a:rPr>
              <a:t>10</a:t>
            </a:r>
          </a:p>
        </p:txBody>
      </p:sp>
      <p:sp>
        <p:nvSpPr>
          <p:cNvPr id="555019" name="Line 11"/>
          <p:cNvSpPr>
            <a:spLocks noChangeShapeType="1"/>
          </p:cNvSpPr>
          <p:nvPr/>
        </p:nvSpPr>
        <p:spPr bwMode="auto">
          <a:xfrm>
            <a:off x="2622551" y="2120900"/>
            <a:ext cx="203200" cy="0"/>
          </a:xfrm>
          <a:prstGeom prst="line">
            <a:avLst/>
          </a:prstGeom>
          <a:noFill/>
          <a:ln w="9525">
            <a:solidFill>
              <a:srgbClr val="FFCC99"/>
            </a:solidFill>
            <a:round/>
            <a:headEnd/>
            <a:tailEnd/>
          </a:ln>
          <a:effectLst/>
        </p:spPr>
        <p:txBody>
          <a:bodyPr wrap="none" anchor="ctr"/>
          <a:lstStyle/>
          <a:p>
            <a:endParaRPr lang="tr-TR"/>
          </a:p>
        </p:txBody>
      </p:sp>
      <p:sp>
        <p:nvSpPr>
          <p:cNvPr id="555020" name="Text Box 12"/>
          <p:cNvSpPr txBox="1">
            <a:spLocks noChangeArrowheads="1"/>
          </p:cNvSpPr>
          <p:nvPr/>
        </p:nvSpPr>
        <p:spPr bwMode="auto">
          <a:xfrm>
            <a:off x="5226052" y="5092701"/>
            <a:ext cx="5287433" cy="366713"/>
          </a:xfrm>
          <a:prstGeom prst="rect">
            <a:avLst/>
          </a:prstGeom>
          <a:noFill/>
          <a:ln w="9525">
            <a:noFill/>
            <a:miter lim="800000"/>
            <a:headEnd/>
            <a:tailEnd/>
          </a:ln>
          <a:effectLst/>
        </p:spPr>
        <p:txBody>
          <a:bodyPr>
            <a:spAutoFit/>
          </a:bodyPr>
          <a:lstStyle/>
          <a:p>
            <a:r>
              <a:rPr lang="en-US" sz="1800" b="1">
                <a:latin typeface="Arial" charset="0"/>
              </a:rPr>
              <a:t>Cellular (Replicative) Senescence</a:t>
            </a:r>
            <a:endParaRPr lang="en-US" sz="1800" b="1">
              <a:latin typeface="Capitals" pitchFamily="48" charset="0"/>
            </a:endParaRPr>
          </a:p>
        </p:txBody>
      </p:sp>
      <p:sp>
        <p:nvSpPr>
          <p:cNvPr id="555021" name="Text Box 13"/>
          <p:cNvSpPr txBox="1">
            <a:spLocks noChangeArrowheads="1"/>
          </p:cNvSpPr>
          <p:nvPr/>
        </p:nvSpPr>
        <p:spPr bwMode="auto">
          <a:xfrm>
            <a:off x="2927351" y="3187700"/>
            <a:ext cx="3556000" cy="915988"/>
          </a:xfrm>
          <a:prstGeom prst="rect">
            <a:avLst/>
          </a:prstGeom>
          <a:noFill/>
          <a:ln w="9525">
            <a:noFill/>
            <a:miter lim="800000"/>
            <a:headEnd/>
            <a:tailEnd/>
          </a:ln>
          <a:effectLst/>
        </p:spPr>
        <p:txBody>
          <a:bodyPr>
            <a:spAutoFit/>
          </a:bodyPr>
          <a:lstStyle/>
          <a:p>
            <a:r>
              <a:rPr lang="en-US" sz="1800" b="1">
                <a:latin typeface="Arial" charset="0"/>
              </a:rPr>
              <a:t>Normal </a:t>
            </a:r>
          </a:p>
          <a:p>
            <a:r>
              <a:rPr lang="en-US" sz="1800" b="1">
                <a:latin typeface="Arial" charset="0"/>
              </a:rPr>
              <a:t>   Somatic</a:t>
            </a:r>
          </a:p>
          <a:p>
            <a:r>
              <a:rPr lang="en-US" sz="1800" b="1">
                <a:latin typeface="Arial" charset="0"/>
              </a:rPr>
              <a:t>         Cells</a:t>
            </a:r>
            <a:endParaRPr lang="en-US" sz="1800" b="1">
              <a:latin typeface="Capitals" pitchFamily="48" charset="0"/>
            </a:endParaRPr>
          </a:p>
        </p:txBody>
      </p:sp>
      <p:sp>
        <p:nvSpPr>
          <p:cNvPr id="555022" name="Text Box 14"/>
          <p:cNvSpPr txBox="1">
            <a:spLocks noChangeArrowheads="1"/>
          </p:cNvSpPr>
          <p:nvPr/>
        </p:nvSpPr>
        <p:spPr bwMode="auto">
          <a:xfrm>
            <a:off x="3448051" y="4111625"/>
            <a:ext cx="2425700" cy="641350"/>
          </a:xfrm>
          <a:prstGeom prst="rect">
            <a:avLst/>
          </a:prstGeom>
          <a:noFill/>
          <a:ln w="9525">
            <a:noFill/>
            <a:miter lim="800000"/>
            <a:headEnd/>
            <a:tailEnd/>
          </a:ln>
          <a:effectLst/>
        </p:spPr>
        <p:txBody>
          <a:bodyPr>
            <a:spAutoFit/>
          </a:bodyPr>
          <a:lstStyle/>
          <a:p>
            <a:r>
              <a:rPr lang="en-US" sz="1800">
                <a:latin typeface="Arial" charset="0"/>
              </a:rPr>
              <a:t>(Telomerase </a:t>
            </a:r>
          </a:p>
          <a:p>
            <a:r>
              <a:rPr lang="en-US" sz="1800">
                <a:latin typeface="Arial" charset="0"/>
              </a:rPr>
              <a:t>   Negative)</a:t>
            </a:r>
            <a:endParaRPr lang="en-US" sz="1600">
              <a:latin typeface="Capitals" pitchFamily="48" charset="0"/>
            </a:endParaRPr>
          </a:p>
        </p:txBody>
      </p:sp>
      <p:sp>
        <p:nvSpPr>
          <p:cNvPr id="555023" name="Text Box 15"/>
          <p:cNvSpPr txBox="1">
            <a:spLocks noChangeArrowheads="1"/>
          </p:cNvSpPr>
          <p:nvPr/>
        </p:nvSpPr>
        <p:spPr bwMode="auto">
          <a:xfrm>
            <a:off x="857251" y="381000"/>
            <a:ext cx="10871200" cy="946150"/>
          </a:xfrm>
          <a:prstGeom prst="rect">
            <a:avLst/>
          </a:prstGeom>
          <a:noFill/>
          <a:ln w="9525">
            <a:noFill/>
            <a:miter lim="800000"/>
            <a:headEnd/>
            <a:tailEnd/>
          </a:ln>
          <a:effectLst/>
        </p:spPr>
        <p:txBody>
          <a:bodyPr>
            <a:spAutoFit/>
          </a:bodyPr>
          <a:lstStyle/>
          <a:p>
            <a:pPr algn="ctr"/>
            <a:r>
              <a:rPr lang="en-US" sz="2800" i="1" u="sng">
                <a:latin typeface="Arial" charset="0"/>
              </a:rPr>
              <a:t>Telomere also provide a means for "counting" </a:t>
            </a:r>
          </a:p>
          <a:p>
            <a:pPr algn="ctr"/>
            <a:r>
              <a:rPr lang="en-US" sz="2800" i="1" u="sng">
                <a:latin typeface="Arial" charset="0"/>
              </a:rPr>
              <a:t>cell division: telomeres shorten with each cycle</a:t>
            </a:r>
            <a:endParaRPr lang="en-US" sz="3000" b="1" u="sng">
              <a:latin typeface="Capitals" pitchFamily="48" charset="0"/>
            </a:endParaRPr>
          </a:p>
        </p:txBody>
      </p:sp>
      <p:sp>
        <p:nvSpPr>
          <p:cNvPr id="555024" name="Line 16"/>
          <p:cNvSpPr>
            <a:spLocks noChangeShapeType="1"/>
          </p:cNvSpPr>
          <p:nvPr/>
        </p:nvSpPr>
        <p:spPr bwMode="auto">
          <a:xfrm>
            <a:off x="2787651" y="2286000"/>
            <a:ext cx="4978400" cy="2667000"/>
          </a:xfrm>
          <a:prstGeom prst="line">
            <a:avLst/>
          </a:prstGeom>
          <a:noFill/>
          <a:ln w="44450">
            <a:solidFill>
              <a:schemeClr val="accent1"/>
            </a:solidFill>
            <a:round/>
            <a:headEnd/>
            <a:tailEnd/>
          </a:ln>
          <a:effectLst/>
        </p:spPr>
        <p:txBody>
          <a:bodyPr wrap="none" anchor="ctr"/>
          <a:lstStyle/>
          <a:p>
            <a:endParaRPr lang="tr-TR"/>
          </a:p>
        </p:txBody>
      </p:sp>
      <p:sp>
        <p:nvSpPr>
          <p:cNvPr id="555025" name="Line 17"/>
          <p:cNvSpPr>
            <a:spLocks noChangeShapeType="1"/>
          </p:cNvSpPr>
          <p:nvPr/>
        </p:nvSpPr>
        <p:spPr bwMode="auto">
          <a:xfrm>
            <a:off x="7397751" y="5016500"/>
            <a:ext cx="711200" cy="0"/>
          </a:xfrm>
          <a:prstGeom prst="line">
            <a:avLst/>
          </a:prstGeom>
          <a:noFill/>
          <a:ln w="152400">
            <a:solidFill>
              <a:srgbClr val="FF0000"/>
            </a:solidFill>
            <a:round/>
            <a:headEnd/>
            <a:tailEnd/>
          </a:ln>
          <a:effectLst/>
        </p:spPr>
        <p:txBody>
          <a:bodyPr wrap="none" anchor="ctr"/>
          <a:lstStyle/>
          <a:p>
            <a:endParaRPr lang="tr-TR"/>
          </a:p>
        </p:txBody>
      </p:sp>
      <p:sp>
        <p:nvSpPr>
          <p:cNvPr id="555026" name="Text Box 18"/>
          <p:cNvSpPr txBox="1">
            <a:spLocks noChangeArrowheads="1"/>
          </p:cNvSpPr>
          <p:nvPr/>
        </p:nvSpPr>
        <p:spPr bwMode="auto">
          <a:xfrm>
            <a:off x="5177367" y="1600201"/>
            <a:ext cx="4953600" cy="2246769"/>
          </a:xfrm>
          <a:prstGeom prst="rect">
            <a:avLst/>
          </a:prstGeom>
          <a:noFill/>
          <a:ln w="31750">
            <a:noFill/>
            <a:miter lim="800000"/>
            <a:headEnd/>
            <a:tailEnd/>
          </a:ln>
        </p:spPr>
        <p:txBody>
          <a:bodyPr wrap="none">
            <a:spAutoFit/>
          </a:bodyPr>
          <a:lstStyle/>
          <a:p>
            <a:pPr algn="ctr"/>
            <a:r>
              <a:rPr lang="en-US" sz="2000" i="1">
                <a:solidFill>
                  <a:schemeClr val="folHlink"/>
                </a:solidFill>
                <a:latin typeface="Arial" charset="0"/>
                <a:ea typeface="ＭＳ Ｐゴシック" pitchFamily="8" charset="-128"/>
              </a:rPr>
              <a:t>Telomeres shorten from 10-15 kb</a:t>
            </a:r>
          </a:p>
          <a:p>
            <a:pPr algn="ctr"/>
            <a:r>
              <a:rPr lang="en-US" sz="2000" i="1">
                <a:solidFill>
                  <a:schemeClr val="folHlink"/>
                </a:solidFill>
                <a:latin typeface="Arial" charset="0"/>
                <a:ea typeface="ＭＳ Ｐゴシック" pitchFamily="8" charset="-128"/>
              </a:rPr>
              <a:t>(germ line) to 3-5 kb after 50-60 doublings</a:t>
            </a:r>
          </a:p>
          <a:p>
            <a:pPr algn="ctr"/>
            <a:r>
              <a:rPr lang="en-US" sz="2000" i="1">
                <a:solidFill>
                  <a:schemeClr val="folHlink"/>
                </a:solidFill>
                <a:latin typeface="Arial" charset="0"/>
                <a:ea typeface="ＭＳ Ｐゴシック" pitchFamily="8" charset="-128"/>
              </a:rPr>
              <a:t>(average lengths of TRFs)</a:t>
            </a:r>
          </a:p>
          <a:p>
            <a:pPr algn="ctr"/>
            <a:endParaRPr lang="en-US" sz="2000" i="1">
              <a:solidFill>
                <a:schemeClr val="folHlink"/>
              </a:solidFill>
              <a:latin typeface="Arial" charset="0"/>
              <a:ea typeface="ＭＳ Ｐゴシック" pitchFamily="8" charset="-128"/>
            </a:endParaRPr>
          </a:p>
          <a:p>
            <a:pPr algn="ctr"/>
            <a:r>
              <a:rPr lang="en-US" sz="2000" i="1">
                <a:solidFill>
                  <a:schemeClr val="folHlink"/>
                </a:solidFill>
                <a:latin typeface="Arial" charset="0"/>
                <a:ea typeface="ＭＳ Ｐゴシック" pitchFamily="8" charset="-128"/>
              </a:rPr>
              <a:t>Cellular senescence is triggered when</a:t>
            </a:r>
          </a:p>
          <a:p>
            <a:pPr algn="ctr"/>
            <a:r>
              <a:rPr lang="en-US" sz="2000" i="1">
                <a:solidFill>
                  <a:schemeClr val="folHlink"/>
                </a:solidFill>
                <a:latin typeface="Arial" charset="0"/>
                <a:ea typeface="ＭＳ Ｐゴシック" pitchFamily="8" charset="-128"/>
              </a:rPr>
              <a:t>cells acquire one or a few </a:t>
            </a:r>
          </a:p>
          <a:p>
            <a:pPr algn="ctr"/>
            <a:r>
              <a:rPr lang="en-US" sz="2000" i="1">
                <a:solidFill>
                  <a:schemeClr val="folHlink"/>
                </a:solidFill>
                <a:latin typeface="Arial" charset="0"/>
                <a:ea typeface="ＭＳ Ｐゴシック" pitchFamily="8" charset="-128"/>
              </a:rPr>
              <a:t>critically short telomeres.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5 Slayt Numarası Yer Tutucusu"/>
          <p:cNvSpPr>
            <a:spLocks noGrp="1"/>
          </p:cNvSpPr>
          <p:nvPr>
            <p:ph type="sldNum" sz="quarter" idx="12"/>
          </p:nvPr>
        </p:nvSpPr>
        <p:spPr/>
        <p:txBody>
          <a:bodyPr/>
          <a:lstStyle/>
          <a:p>
            <a:fld id="{B7535A63-A402-41D1-A2F3-E39D366E0B4C}" type="slidenum">
              <a:rPr lang="en-US"/>
              <a:pPr/>
              <a:t>19</a:t>
            </a:fld>
            <a:endParaRPr lang="en-US"/>
          </a:p>
        </p:txBody>
      </p:sp>
      <p:sp>
        <p:nvSpPr>
          <p:cNvPr id="394242" name="Text Box 2"/>
          <p:cNvSpPr txBox="1">
            <a:spLocks noChangeArrowheads="1"/>
          </p:cNvSpPr>
          <p:nvPr/>
        </p:nvSpPr>
        <p:spPr bwMode="auto">
          <a:xfrm>
            <a:off x="232834" y="835026"/>
            <a:ext cx="11722100" cy="1815882"/>
          </a:xfrm>
          <a:prstGeom prst="rect">
            <a:avLst/>
          </a:prstGeom>
          <a:noFill/>
          <a:ln w="9525">
            <a:noFill/>
            <a:miter lim="800000"/>
            <a:headEnd/>
            <a:tailEnd/>
          </a:ln>
          <a:effectLst/>
        </p:spPr>
        <p:txBody>
          <a:bodyPr>
            <a:spAutoFit/>
          </a:bodyPr>
          <a:lstStyle/>
          <a:p>
            <a:r>
              <a:rPr lang="en-US" sz="2800" b="1">
                <a:latin typeface="Helvetica" pitchFamily="-32" charset="0"/>
              </a:rPr>
              <a:t>1960’s -- Leonard Hayflick demonstrates that normal human cells are mortal and suggests that there is an intrinsic counting mechanism that tracks the number of cell divisions a given cell lineage has undergone</a:t>
            </a:r>
          </a:p>
        </p:txBody>
      </p:sp>
      <p:grpSp>
        <p:nvGrpSpPr>
          <p:cNvPr id="2" name="Group 3"/>
          <p:cNvGrpSpPr>
            <a:grpSpLocks/>
          </p:cNvGrpSpPr>
          <p:nvPr/>
        </p:nvGrpSpPr>
        <p:grpSpPr bwMode="auto">
          <a:xfrm>
            <a:off x="406400" y="4284664"/>
            <a:ext cx="1204384" cy="873125"/>
            <a:chOff x="192" y="1910"/>
            <a:chExt cx="569" cy="550"/>
          </a:xfrm>
        </p:grpSpPr>
        <p:grpSp>
          <p:nvGrpSpPr>
            <p:cNvPr id="3" name="Group 4"/>
            <p:cNvGrpSpPr>
              <a:grpSpLocks/>
            </p:cNvGrpSpPr>
            <p:nvPr/>
          </p:nvGrpSpPr>
          <p:grpSpPr bwMode="auto">
            <a:xfrm>
              <a:off x="439" y="1910"/>
              <a:ext cx="322" cy="240"/>
              <a:chOff x="851" y="2881"/>
              <a:chExt cx="237" cy="176"/>
            </a:xfrm>
          </p:grpSpPr>
          <p:sp>
            <p:nvSpPr>
              <p:cNvPr id="394245" name="Oval 5"/>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46" name="Oval 6"/>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4" name="Group 7"/>
            <p:cNvGrpSpPr>
              <a:grpSpLocks/>
            </p:cNvGrpSpPr>
            <p:nvPr/>
          </p:nvGrpSpPr>
          <p:grpSpPr bwMode="auto">
            <a:xfrm>
              <a:off x="424" y="2178"/>
              <a:ext cx="323" cy="240"/>
              <a:chOff x="851" y="2881"/>
              <a:chExt cx="237" cy="176"/>
            </a:xfrm>
          </p:grpSpPr>
          <p:sp>
            <p:nvSpPr>
              <p:cNvPr id="394248" name="Oval 8"/>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49" name="Oval 9"/>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5" name="Group 10"/>
            <p:cNvGrpSpPr>
              <a:grpSpLocks/>
            </p:cNvGrpSpPr>
            <p:nvPr/>
          </p:nvGrpSpPr>
          <p:grpSpPr bwMode="auto">
            <a:xfrm>
              <a:off x="276" y="2220"/>
              <a:ext cx="323" cy="240"/>
              <a:chOff x="851" y="2881"/>
              <a:chExt cx="237" cy="176"/>
            </a:xfrm>
          </p:grpSpPr>
          <p:sp>
            <p:nvSpPr>
              <p:cNvPr id="394251" name="Oval 11"/>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52" name="Oval 12"/>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6" name="Group 13"/>
            <p:cNvGrpSpPr>
              <a:grpSpLocks/>
            </p:cNvGrpSpPr>
            <p:nvPr/>
          </p:nvGrpSpPr>
          <p:grpSpPr bwMode="auto">
            <a:xfrm>
              <a:off x="192" y="2016"/>
              <a:ext cx="322" cy="240"/>
              <a:chOff x="851" y="2881"/>
              <a:chExt cx="237" cy="176"/>
            </a:xfrm>
          </p:grpSpPr>
          <p:sp>
            <p:nvSpPr>
              <p:cNvPr id="394254" name="Oval 14"/>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55" name="Oval 15"/>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grpSp>
        <p:nvGrpSpPr>
          <p:cNvPr id="7" name="Group 16"/>
          <p:cNvGrpSpPr>
            <a:grpSpLocks/>
          </p:cNvGrpSpPr>
          <p:nvPr/>
        </p:nvGrpSpPr>
        <p:grpSpPr bwMode="auto">
          <a:xfrm>
            <a:off x="4436534" y="4019550"/>
            <a:ext cx="681567" cy="381000"/>
            <a:chOff x="1769" y="1861"/>
            <a:chExt cx="322" cy="240"/>
          </a:xfrm>
        </p:grpSpPr>
        <p:sp>
          <p:nvSpPr>
            <p:cNvPr id="394257" name="Oval 17"/>
            <p:cNvSpPr>
              <a:spLocks noChangeArrowheads="1"/>
            </p:cNvSpPr>
            <p:nvPr/>
          </p:nvSpPr>
          <p:spPr bwMode="auto">
            <a:xfrm>
              <a:off x="1769" y="1861"/>
              <a:ext cx="322" cy="240"/>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58" name="Oval 18"/>
            <p:cNvSpPr>
              <a:spLocks noChangeArrowheads="1"/>
            </p:cNvSpPr>
            <p:nvPr/>
          </p:nvSpPr>
          <p:spPr bwMode="auto">
            <a:xfrm>
              <a:off x="1826" y="1944"/>
              <a:ext cx="99"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8" name="Group 19"/>
          <p:cNvGrpSpPr>
            <a:grpSpLocks/>
          </p:cNvGrpSpPr>
          <p:nvPr/>
        </p:nvGrpSpPr>
        <p:grpSpPr bwMode="auto">
          <a:xfrm>
            <a:off x="4389967" y="4232275"/>
            <a:ext cx="683684" cy="381000"/>
            <a:chOff x="1747" y="1995"/>
            <a:chExt cx="323" cy="240"/>
          </a:xfrm>
        </p:grpSpPr>
        <p:sp>
          <p:nvSpPr>
            <p:cNvPr id="394260" name="Oval 20"/>
            <p:cNvSpPr>
              <a:spLocks noChangeArrowheads="1"/>
            </p:cNvSpPr>
            <p:nvPr/>
          </p:nvSpPr>
          <p:spPr bwMode="auto">
            <a:xfrm>
              <a:off x="1747" y="1995"/>
              <a:ext cx="323" cy="240"/>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61" name="Oval 21"/>
            <p:cNvSpPr>
              <a:spLocks noChangeArrowheads="1"/>
            </p:cNvSpPr>
            <p:nvPr/>
          </p:nvSpPr>
          <p:spPr bwMode="auto">
            <a:xfrm>
              <a:off x="1804" y="207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9" name="Group 22"/>
          <p:cNvGrpSpPr>
            <a:grpSpLocks/>
          </p:cNvGrpSpPr>
          <p:nvPr/>
        </p:nvGrpSpPr>
        <p:grpSpPr bwMode="auto">
          <a:xfrm>
            <a:off x="4988985" y="3997325"/>
            <a:ext cx="681567" cy="381000"/>
            <a:chOff x="2030" y="1847"/>
            <a:chExt cx="322" cy="240"/>
          </a:xfrm>
        </p:grpSpPr>
        <p:sp>
          <p:nvSpPr>
            <p:cNvPr id="394263" name="Oval 23"/>
            <p:cNvSpPr>
              <a:spLocks noChangeArrowheads="1"/>
            </p:cNvSpPr>
            <p:nvPr/>
          </p:nvSpPr>
          <p:spPr bwMode="auto">
            <a:xfrm>
              <a:off x="2030" y="1847"/>
              <a:ext cx="322" cy="240"/>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64" name="Oval 24"/>
            <p:cNvSpPr>
              <a:spLocks noChangeArrowheads="1"/>
            </p:cNvSpPr>
            <p:nvPr/>
          </p:nvSpPr>
          <p:spPr bwMode="auto">
            <a:xfrm>
              <a:off x="2087" y="1930"/>
              <a:ext cx="99"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0" name="Group 25"/>
          <p:cNvGrpSpPr>
            <a:grpSpLocks/>
          </p:cNvGrpSpPr>
          <p:nvPr/>
        </p:nvGrpSpPr>
        <p:grpSpPr bwMode="auto">
          <a:xfrm>
            <a:off x="5147734" y="4319588"/>
            <a:ext cx="681567" cy="381000"/>
            <a:chOff x="2105" y="2050"/>
            <a:chExt cx="322" cy="240"/>
          </a:xfrm>
        </p:grpSpPr>
        <p:sp>
          <p:nvSpPr>
            <p:cNvPr id="394266" name="Oval 26"/>
            <p:cNvSpPr>
              <a:spLocks noChangeArrowheads="1"/>
            </p:cNvSpPr>
            <p:nvPr/>
          </p:nvSpPr>
          <p:spPr bwMode="auto">
            <a:xfrm>
              <a:off x="2105" y="2050"/>
              <a:ext cx="322" cy="240"/>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67" name="Oval 27"/>
            <p:cNvSpPr>
              <a:spLocks noChangeArrowheads="1"/>
            </p:cNvSpPr>
            <p:nvPr/>
          </p:nvSpPr>
          <p:spPr bwMode="auto">
            <a:xfrm>
              <a:off x="2162" y="2133"/>
              <a:ext cx="99"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1" name="Group 28"/>
          <p:cNvGrpSpPr>
            <a:grpSpLocks/>
          </p:cNvGrpSpPr>
          <p:nvPr/>
        </p:nvGrpSpPr>
        <p:grpSpPr bwMode="auto">
          <a:xfrm>
            <a:off x="4923367" y="4657725"/>
            <a:ext cx="683684" cy="381000"/>
            <a:chOff x="1999" y="2263"/>
            <a:chExt cx="323" cy="240"/>
          </a:xfrm>
        </p:grpSpPr>
        <p:sp>
          <p:nvSpPr>
            <p:cNvPr id="394269" name="Oval 29"/>
            <p:cNvSpPr>
              <a:spLocks noChangeArrowheads="1"/>
            </p:cNvSpPr>
            <p:nvPr/>
          </p:nvSpPr>
          <p:spPr bwMode="auto">
            <a:xfrm>
              <a:off x="1999" y="2263"/>
              <a:ext cx="323" cy="240"/>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70" name="Oval 30"/>
            <p:cNvSpPr>
              <a:spLocks noChangeArrowheads="1"/>
            </p:cNvSpPr>
            <p:nvPr/>
          </p:nvSpPr>
          <p:spPr bwMode="auto">
            <a:xfrm>
              <a:off x="2056" y="2346"/>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2" name="Group 31"/>
          <p:cNvGrpSpPr>
            <a:grpSpLocks/>
          </p:cNvGrpSpPr>
          <p:nvPr/>
        </p:nvGrpSpPr>
        <p:grpSpPr bwMode="auto">
          <a:xfrm>
            <a:off x="5211234" y="4551363"/>
            <a:ext cx="683684" cy="381000"/>
            <a:chOff x="2135" y="2196"/>
            <a:chExt cx="323" cy="240"/>
          </a:xfrm>
        </p:grpSpPr>
        <p:sp>
          <p:nvSpPr>
            <p:cNvPr id="394272" name="Oval 32"/>
            <p:cNvSpPr>
              <a:spLocks noChangeArrowheads="1"/>
            </p:cNvSpPr>
            <p:nvPr/>
          </p:nvSpPr>
          <p:spPr bwMode="auto">
            <a:xfrm>
              <a:off x="2135" y="2196"/>
              <a:ext cx="323" cy="240"/>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73" name="Oval 33"/>
            <p:cNvSpPr>
              <a:spLocks noChangeArrowheads="1"/>
            </p:cNvSpPr>
            <p:nvPr/>
          </p:nvSpPr>
          <p:spPr bwMode="auto">
            <a:xfrm>
              <a:off x="2192" y="2279"/>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3" name="Group 34"/>
          <p:cNvGrpSpPr>
            <a:grpSpLocks/>
          </p:cNvGrpSpPr>
          <p:nvPr/>
        </p:nvGrpSpPr>
        <p:grpSpPr bwMode="auto">
          <a:xfrm>
            <a:off x="3943351" y="4570414"/>
            <a:ext cx="1204383" cy="873125"/>
            <a:chOff x="192" y="1910"/>
            <a:chExt cx="569" cy="550"/>
          </a:xfrm>
        </p:grpSpPr>
        <p:grpSp>
          <p:nvGrpSpPr>
            <p:cNvPr id="14" name="Group 35"/>
            <p:cNvGrpSpPr>
              <a:grpSpLocks/>
            </p:cNvGrpSpPr>
            <p:nvPr/>
          </p:nvGrpSpPr>
          <p:grpSpPr bwMode="auto">
            <a:xfrm>
              <a:off x="439" y="1910"/>
              <a:ext cx="322" cy="240"/>
              <a:chOff x="851" y="2881"/>
              <a:chExt cx="237" cy="176"/>
            </a:xfrm>
          </p:grpSpPr>
          <p:sp>
            <p:nvSpPr>
              <p:cNvPr id="394276" name="Oval 36"/>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77" name="Oval 37"/>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5" name="Group 38"/>
            <p:cNvGrpSpPr>
              <a:grpSpLocks/>
            </p:cNvGrpSpPr>
            <p:nvPr/>
          </p:nvGrpSpPr>
          <p:grpSpPr bwMode="auto">
            <a:xfrm>
              <a:off x="424" y="2178"/>
              <a:ext cx="323" cy="240"/>
              <a:chOff x="851" y="2881"/>
              <a:chExt cx="237" cy="176"/>
            </a:xfrm>
          </p:grpSpPr>
          <p:sp>
            <p:nvSpPr>
              <p:cNvPr id="394279" name="Oval 39"/>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80" name="Oval 40"/>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6" name="Group 41"/>
            <p:cNvGrpSpPr>
              <a:grpSpLocks/>
            </p:cNvGrpSpPr>
            <p:nvPr/>
          </p:nvGrpSpPr>
          <p:grpSpPr bwMode="auto">
            <a:xfrm>
              <a:off x="276" y="2220"/>
              <a:ext cx="323" cy="240"/>
              <a:chOff x="851" y="2881"/>
              <a:chExt cx="237" cy="176"/>
            </a:xfrm>
          </p:grpSpPr>
          <p:sp>
            <p:nvSpPr>
              <p:cNvPr id="394282" name="Oval 42"/>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83" name="Oval 43"/>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7" name="Group 44"/>
            <p:cNvGrpSpPr>
              <a:grpSpLocks/>
            </p:cNvGrpSpPr>
            <p:nvPr/>
          </p:nvGrpSpPr>
          <p:grpSpPr bwMode="auto">
            <a:xfrm>
              <a:off x="192" y="2016"/>
              <a:ext cx="322" cy="240"/>
              <a:chOff x="851" y="2881"/>
              <a:chExt cx="237" cy="176"/>
            </a:xfrm>
          </p:grpSpPr>
          <p:sp>
            <p:nvSpPr>
              <p:cNvPr id="394285" name="Oval 45"/>
              <p:cNvSpPr>
                <a:spLocks noChangeArrowheads="1"/>
              </p:cNvSpPr>
              <p:nvPr/>
            </p:nvSpPr>
            <p:spPr bwMode="auto">
              <a:xfrm>
                <a:off x="851" y="2881"/>
                <a:ext cx="237" cy="176"/>
              </a:xfrm>
              <a:prstGeom prst="ellipse">
                <a:avLst/>
              </a:prstGeom>
              <a:solidFill>
                <a:srgbClr val="FF10CE"/>
              </a:solidFill>
              <a:ln w="9525">
                <a:solidFill>
                  <a:schemeClr val="tx1"/>
                </a:solidFill>
                <a:round/>
                <a:headEnd/>
                <a:tailEnd/>
              </a:ln>
              <a:effectLst/>
            </p:spPr>
            <p:txBody>
              <a:bodyPr wrap="none" anchor="ctr"/>
              <a:lstStyle/>
              <a:p>
                <a:endParaRPr lang="tr-TR"/>
              </a:p>
            </p:txBody>
          </p:sp>
          <p:sp>
            <p:nvSpPr>
              <p:cNvPr id="394286" name="Oval 46"/>
              <p:cNvSpPr>
                <a:spLocks noChangeArrowheads="1"/>
              </p:cNvSpPr>
              <p:nvPr/>
            </p:nvSpPr>
            <p:spPr bwMode="auto">
              <a:xfrm>
                <a:off x="893" y="2942"/>
                <a:ext cx="73" cy="79"/>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grpSp>
        <p:nvGrpSpPr>
          <p:cNvPr id="18" name="Group 47"/>
          <p:cNvGrpSpPr>
            <a:grpSpLocks/>
          </p:cNvGrpSpPr>
          <p:nvPr/>
        </p:nvGrpSpPr>
        <p:grpSpPr bwMode="auto">
          <a:xfrm>
            <a:off x="8229600" y="3730625"/>
            <a:ext cx="1219200" cy="838200"/>
            <a:chOff x="3120" y="1968"/>
            <a:chExt cx="576" cy="528"/>
          </a:xfrm>
        </p:grpSpPr>
        <p:sp>
          <p:nvSpPr>
            <p:cNvPr id="394288" name="AutoShape 48"/>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289" name="Oval 49"/>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19" name="Group 50"/>
          <p:cNvGrpSpPr>
            <a:grpSpLocks/>
          </p:cNvGrpSpPr>
          <p:nvPr/>
        </p:nvGrpSpPr>
        <p:grpSpPr bwMode="auto">
          <a:xfrm>
            <a:off x="9347200" y="4111625"/>
            <a:ext cx="1219200" cy="838200"/>
            <a:chOff x="3120" y="1968"/>
            <a:chExt cx="576" cy="528"/>
          </a:xfrm>
        </p:grpSpPr>
        <p:sp>
          <p:nvSpPr>
            <p:cNvPr id="394291" name="AutoShape 51"/>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292" name="Oval 52"/>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0" name="Group 53"/>
          <p:cNvGrpSpPr>
            <a:grpSpLocks/>
          </p:cNvGrpSpPr>
          <p:nvPr/>
        </p:nvGrpSpPr>
        <p:grpSpPr bwMode="auto">
          <a:xfrm>
            <a:off x="8636000" y="4340225"/>
            <a:ext cx="1219200" cy="838200"/>
            <a:chOff x="3120" y="1968"/>
            <a:chExt cx="576" cy="528"/>
          </a:xfrm>
        </p:grpSpPr>
        <p:sp>
          <p:nvSpPr>
            <p:cNvPr id="394294" name="AutoShape 54"/>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295" name="Oval 55"/>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1" name="Group 56"/>
          <p:cNvGrpSpPr>
            <a:grpSpLocks/>
          </p:cNvGrpSpPr>
          <p:nvPr/>
        </p:nvGrpSpPr>
        <p:grpSpPr bwMode="auto">
          <a:xfrm>
            <a:off x="9550400" y="5026025"/>
            <a:ext cx="1219200" cy="838200"/>
            <a:chOff x="3120" y="1968"/>
            <a:chExt cx="576" cy="528"/>
          </a:xfrm>
        </p:grpSpPr>
        <p:sp>
          <p:nvSpPr>
            <p:cNvPr id="394297" name="AutoShape 57"/>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298" name="Oval 58"/>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2" name="Group 59"/>
          <p:cNvGrpSpPr>
            <a:grpSpLocks/>
          </p:cNvGrpSpPr>
          <p:nvPr/>
        </p:nvGrpSpPr>
        <p:grpSpPr bwMode="auto">
          <a:xfrm>
            <a:off x="9042400" y="3654425"/>
            <a:ext cx="1219200" cy="838200"/>
            <a:chOff x="3120" y="1968"/>
            <a:chExt cx="576" cy="528"/>
          </a:xfrm>
        </p:grpSpPr>
        <p:sp>
          <p:nvSpPr>
            <p:cNvPr id="394300" name="AutoShape 60"/>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01" name="Oval 61"/>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3" name="Group 62"/>
          <p:cNvGrpSpPr>
            <a:grpSpLocks/>
          </p:cNvGrpSpPr>
          <p:nvPr/>
        </p:nvGrpSpPr>
        <p:grpSpPr bwMode="auto">
          <a:xfrm>
            <a:off x="9144000" y="4797425"/>
            <a:ext cx="1219200" cy="838200"/>
            <a:chOff x="3120" y="1968"/>
            <a:chExt cx="576" cy="528"/>
          </a:xfrm>
        </p:grpSpPr>
        <p:sp>
          <p:nvSpPr>
            <p:cNvPr id="394303" name="AutoShape 63"/>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04" name="Oval 64"/>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4" name="Group 65"/>
          <p:cNvGrpSpPr>
            <a:grpSpLocks/>
          </p:cNvGrpSpPr>
          <p:nvPr/>
        </p:nvGrpSpPr>
        <p:grpSpPr bwMode="auto">
          <a:xfrm>
            <a:off x="10363200" y="4568825"/>
            <a:ext cx="1219200" cy="838200"/>
            <a:chOff x="3120" y="1968"/>
            <a:chExt cx="576" cy="528"/>
          </a:xfrm>
        </p:grpSpPr>
        <p:sp>
          <p:nvSpPr>
            <p:cNvPr id="394306" name="AutoShape 66"/>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07" name="Oval 67"/>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5" name="Group 68"/>
          <p:cNvGrpSpPr>
            <a:grpSpLocks/>
          </p:cNvGrpSpPr>
          <p:nvPr/>
        </p:nvGrpSpPr>
        <p:grpSpPr bwMode="auto">
          <a:xfrm>
            <a:off x="9956800" y="4264025"/>
            <a:ext cx="1219200" cy="838200"/>
            <a:chOff x="3120" y="1968"/>
            <a:chExt cx="576" cy="528"/>
          </a:xfrm>
        </p:grpSpPr>
        <p:sp>
          <p:nvSpPr>
            <p:cNvPr id="394309" name="AutoShape 69"/>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10" name="Oval 70"/>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6" name="Group 71"/>
          <p:cNvGrpSpPr>
            <a:grpSpLocks/>
          </p:cNvGrpSpPr>
          <p:nvPr/>
        </p:nvGrpSpPr>
        <p:grpSpPr bwMode="auto">
          <a:xfrm>
            <a:off x="10363200" y="4111625"/>
            <a:ext cx="1219200" cy="838200"/>
            <a:chOff x="3120" y="1968"/>
            <a:chExt cx="576" cy="528"/>
          </a:xfrm>
        </p:grpSpPr>
        <p:sp>
          <p:nvSpPr>
            <p:cNvPr id="394312" name="AutoShape 72"/>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13" name="Oval 73"/>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7" name="Group 74"/>
          <p:cNvGrpSpPr>
            <a:grpSpLocks/>
          </p:cNvGrpSpPr>
          <p:nvPr/>
        </p:nvGrpSpPr>
        <p:grpSpPr bwMode="auto">
          <a:xfrm>
            <a:off x="9956800" y="3578225"/>
            <a:ext cx="1219200" cy="838200"/>
            <a:chOff x="3120" y="1968"/>
            <a:chExt cx="576" cy="528"/>
          </a:xfrm>
        </p:grpSpPr>
        <p:sp>
          <p:nvSpPr>
            <p:cNvPr id="394315" name="AutoShape 75"/>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16" name="Oval 76"/>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grpSp>
        <p:nvGrpSpPr>
          <p:cNvPr id="28" name="Group 77"/>
          <p:cNvGrpSpPr>
            <a:grpSpLocks/>
          </p:cNvGrpSpPr>
          <p:nvPr/>
        </p:nvGrpSpPr>
        <p:grpSpPr bwMode="auto">
          <a:xfrm>
            <a:off x="9855200" y="4645025"/>
            <a:ext cx="1219200" cy="838200"/>
            <a:chOff x="3120" y="1968"/>
            <a:chExt cx="576" cy="528"/>
          </a:xfrm>
        </p:grpSpPr>
        <p:sp>
          <p:nvSpPr>
            <p:cNvPr id="394318" name="AutoShape 78"/>
            <p:cNvSpPr>
              <a:spLocks noChangeArrowheads="1"/>
            </p:cNvSpPr>
            <p:nvPr/>
          </p:nvSpPr>
          <p:spPr bwMode="auto">
            <a:xfrm>
              <a:off x="3120" y="1968"/>
              <a:ext cx="576" cy="528"/>
            </a:xfrm>
            <a:prstGeom prst="irregularSeal1">
              <a:avLst/>
            </a:prstGeom>
            <a:solidFill>
              <a:srgbClr val="FF00FF"/>
            </a:solidFill>
            <a:ln w="9525">
              <a:solidFill>
                <a:schemeClr val="tx1"/>
              </a:solidFill>
              <a:miter lim="800000"/>
              <a:headEnd/>
              <a:tailEnd/>
            </a:ln>
            <a:effectLst/>
          </p:spPr>
          <p:txBody>
            <a:bodyPr wrap="none" anchor="ctr"/>
            <a:lstStyle/>
            <a:p>
              <a:endParaRPr lang="tr-TR"/>
            </a:p>
          </p:txBody>
        </p:sp>
        <p:sp>
          <p:nvSpPr>
            <p:cNvPr id="394319" name="Oval 79"/>
            <p:cNvSpPr>
              <a:spLocks noChangeArrowheads="1"/>
            </p:cNvSpPr>
            <p:nvPr/>
          </p:nvSpPr>
          <p:spPr bwMode="auto">
            <a:xfrm>
              <a:off x="3356" y="2148"/>
              <a:ext cx="100" cy="108"/>
            </a:xfrm>
            <a:prstGeom prst="ellipse">
              <a:avLst/>
            </a:prstGeom>
            <a:solidFill>
              <a:schemeClr val="tx1"/>
            </a:solidFill>
            <a:ln w="9525">
              <a:solidFill>
                <a:schemeClr val="tx1"/>
              </a:solidFill>
              <a:round/>
              <a:headEnd/>
              <a:tailEnd/>
            </a:ln>
            <a:effectLst/>
          </p:spPr>
          <p:txBody>
            <a:bodyPr wrap="none" anchor="ctr"/>
            <a:lstStyle/>
            <a:p>
              <a:endParaRPr lang="tr-TR"/>
            </a:p>
          </p:txBody>
        </p:sp>
      </p:grpSp>
      <p:sp>
        <p:nvSpPr>
          <p:cNvPr id="394320" name="Line 80"/>
          <p:cNvSpPr>
            <a:spLocks noChangeShapeType="1"/>
          </p:cNvSpPr>
          <p:nvPr/>
        </p:nvSpPr>
        <p:spPr bwMode="auto">
          <a:xfrm>
            <a:off x="2015067" y="4721225"/>
            <a:ext cx="1524000" cy="0"/>
          </a:xfrm>
          <a:prstGeom prst="line">
            <a:avLst/>
          </a:prstGeom>
          <a:noFill/>
          <a:ln w="88900">
            <a:solidFill>
              <a:srgbClr val="FFFF00"/>
            </a:solidFill>
            <a:round/>
            <a:headEnd/>
            <a:tailEnd type="triangle" w="med" len="med"/>
          </a:ln>
          <a:effectLst/>
        </p:spPr>
        <p:txBody>
          <a:bodyPr wrap="none" anchor="ctr"/>
          <a:lstStyle/>
          <a:p>
            <a:endParaRPr lang="tr-TR"/>
          </a:p>
        </p:txBody>
      </p:sp>
      <p:sp>
        <p:nvSpPr>
          <p:cNvPr id="394321" name="Line 81"/>
          <p:cNvSpPr>
            <a:spLocks noChangeShapeType="1"/>
          </p:cNvSpPr>
          <p:nvPr/>
        </p:nvSpPr>
        <p:spPr bwMode="auto">
          <a:xfrm>
            <a:off x="6299200" y="4721225"/>
            <a:ext cx="1524000" cy="0"/>
          </a:xfrm>
          <a:prstGeom prst="line">
            <a:avLst/>
          </a:prstGeom>
          <a:noFill/>
          <a:ln w="88900">
            <a:solidFill>
              <a:srgbClr val="FFFF00"/>
            </a:solidFill>
            <a:round/>
            <a:headEnd/>
            <a:tailEnd type="triangle" w="med" len="med"/>
          </a:ln>
          <a:effectLst/>
        </p:spPr>
        <p:txBody>
          <a:bodyPr wrap="none" anchor="ctr"/>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0" nodeType="afterEffect">
                                  <p:stCondLst>
                                    <p:cond delay="1000"/>
                                  </p:stCondLst>
                                  <p:childTnLst>
                                    <p:set>
                                      <p:cBhvr>
                                        <p:cTn id="6" dur="1" fill="hold">
                                          <p:stCondLst>
                                            <p:cond delay="0"/>
                                          </p:stCondLst>
                                        </p:cTn>
                                        <p:tgtEl>
                                          <p:spTgt spid="394320"/>
                                        </p:tgtEl>
                                        <p:attrNameLst>
                                          <p:attrName>style.visibility</p:attrName>
                                        </p:attrNameLst>
                                      </p:cBhvr>
                                      <p:to>
                                        <p:strVal val="visible"/>
                                      </p:to>
                                    </p:set>
                                    <p:animEffect transition="in" filter="strips(downRight)">
                                      <p:cBhvr>
                                        <p:cTn id="7" dur="500"/>
                                        <p:tgtEl>
                                          <p:spTgt spid="394320"/>
                                        </p:tgtEl>
                                      </p:cBhvr>
                                    </p:animEffect>
                                  </p:childTnLst>
                                </p:cTn>
                              </p:par>
                            </p:childTnLst>
                          </p:cTn>
                        </p:par>
                        <p:par>
                          <p:cTn id="8" fill="hold">
                            <p:stCondLst>
                              <p:cond delay="1500"/>
                            </p:stCondLst>
                            <p:childTnLst>
                              <p:par>
                                <p:cTn id="9" presetID="1" presetClass="entr" presetSubtype="0" fill="hold" nodeType="afterEffect">
                                  <p:stCondLst>
                                    <p:cond delay="200"/>
                                  </p:stCondLst>
                                  <p:childTnLst>
                                    <p:set>
                                      <p:cBhvr>
                                        <p:cTn id="10" dur="1" fill="hold">
                                          <p:stCondLst>
                                            <p:cond delay="499"/>
                                          </p:stCondLst>
                                        </p:cTn>
                                        <p:tgtEl>
                                          <p:spTgt spid="13"/>
                                        </p:tgtEl>
                                        <p:attrNameLst>
                                          <p:attrName>style.visibility</p:attrName>
                                        </p:attrNameLst>
                                      </p:cBhvr>
                                      <p:to>
                                        <p:strVal val="visible"/>
                                      </p:to>
                                    </p:set>
                                  </p:childTnLst>
                                </p:cTn>
                              </p:par>
                            </p:childTnLst>
                          </p:cTn>
                        </p:par>
                        <p:par>
                          <p:cTn id="11" fill="hold">
                            <p:stCondLst>
                              <p:cond delay="2200"/>
                            </p:stCondLst>
                            <p:childTnLst>
                              <p:par>
                                <p:cTn id="12" presetID="1" presetClass="entr" presetSubtype="0" fill="hold" nodeType="afterEffect">
                                  <p:stCondLst>
                                    <p:cond delay="100"/>
                                  </p:stCondLst>
                                  <p:childTnLst>
                                    <p:set>
                                      <p:cBhvr>
                                        <p:cTn id="13" dur="1" fill="hold">
                                          <p:stCondLst>
                                            <p:cond delay="499"/>
                                          </p:stCondLst>
                                        </p:cTn>
                                        <p:tgtEl>
                                          <p:spTgt spid="12"/>
                                        </p:tgtEl>
                                        <p:attrNameLst>
                                          <p:attrName>style.visibility</p:attrName>
                                        </p:attrNameLst>
                                      </p:cBhvr>
                                      <p:to>
                                        <p:strVal val="visible"/>
                                      </p:to>
                                    </p:set>
                                  </p:childTnLst>
                                </p:cTn>
                              </p:par>
                            </p:childTnLst>
                          </p:cTn>
                        </p:par>
                        <p:par>
                          <p:cTn id="14" fill="hold">
                            <p:stCondLst>
                              <p:cond delay="2800"/>
                            </p:stCondLst>
                            <p:childTnLst>
                              <p:par>
                                <p:cTn id="15" presetID="1" presetClass="entr" presetSubtype="0" fill="hold" nodeType="afterEffect">
                                  <p:stCondLst>
                                    <p:cond delay="100"/>
                                  </p:stCondLst>
                                  <p:childTnLst>
                                    <p:set>
                                      <p:cBhvr>
                                        <p:cTn id="16" dur="1" fill="hold">
                                          <p:stCondLst>
                                            <p:cond delay="499"/>
                                          </p:stCondLst>
                                        </p:cTn>
                                        <p:tgtEl>
                                          <p:spTgt spid="11"/>
                                        </p:tgtEl>
                                        <p:attrNameLst>
                                          <p:attrName>style.visibility</p:attrName>
                                        </p:attrNameLst>
                                      </p:cBhvr>
                                      <p:to>
                                        <p:strVal val="visible"/>
                                      </p:to>
                                    </p:set>
                                  </p:childTnLst>
                                </p:cTn>
                              </p:par>
                            </p:childTnLst>
                          </p:cTn>
                        </p:par>
                        <p:par>
                          <p:cTn id="17" fill="hold">
                            <p:stCondLst>
                              <p:cond delay="3400"/>
                            </p:stCondLst>
                            <p:childTnLst>
                              <p:par>
                                <p:cTn id="18" presetID="1" presetClass="entr" presetSubtype="0" fill="hold" nodeType="afterEffect">
                                  <p:stCondLst>
                                    <p:cond delay="100"/>
                                  </p:stCondLst>
                                  <p:childTnLst>
                                    <p:set>
                                      <p:cBhvr>
                                        <p:cTn id="19" dur="1" fill="hold">
                                          <p:stCondLst>
                                            <p:cond delay="499"/>
                                          </p:stCondLst>
                                        </p:cTn>
                                        <p:tgtEl>
                                          <p:spTgt spid="10"/>
                                        </p:tgtEl>
                                        <p:attrNameLst>
                                          <p:attrName>style.visibility</p:attrName>
                                        </p:attrNameLst>
                                      </p:cBhvr>
                                      <p:to>
                                        <p:strVal val="visible"/>
                                      </p:to>
                                    </p:set>
                                  </p:childTnLst>
                                </p:cTn>
                              </p:par>
                            </p:childTnLst>
                          </p:cTn>
                        </p:par>
                        <p:par>
                          <p:cTn id="20" fill="hold">
                            <p:stCondLst>
                              <p:cond delay="4000"/>
                            </p:stCondLst>
                            <p:childTnLst>
                              <p:par>
                                <p:cTn id="21" presetID="1" presetClass="entr" presetSubtype="0" fill="hold" nodeType="afterEffect">
                                  <p:stCondLst>
                                    <p:cond delay="100"/>
                                  </p:stCondLst>
                                  <p:childTnLst>
                                    <p:set>
                                      <p:cBhvr>
                                        <p:cTn id="22" dur="1" fill="hold">
                                          <p:stCondLst>
                                            <p:cond delay="499"/>
                                          </p:stCondLst>
                                        </p:cTn>
                                        <p:tgtEl>
                                          <p:spTgt spid="9"/>
                                        </p:tgtEl>
                                        <p:attrNameLst>
                                          <p:attrName>style.visibility</p:attrName>
                                        </p:attrNameLst>
                                      </p:cBhvr>
                                      <p:to>
                                        <p:strVal val="visible"/>
                                      </p:to>
                                    </p:set>
                                  </p:childTnLst>
                                </p:cTn>
                              </p:par>
                            </p:childTnLst>
                          </p:cTn>
                        </p:par>
                        <p:par>
                          <p:cTn id="23" fill="hold">
                            <p:stCondLst>
                              <p:cond delay="4600"/>
                            </p:stCondLst>
                            <p:childTnLst>
                              <p:par>
                                <p:cTn id="24" presetID="1" presetClass="entr" presetSubtype="0" fill="hold" nodeType="afterEffect">
                                  <p:stCondLst>
                                    <p:cond delay="100"/>
                                  </p:stCondLst>
                                  <p:childTnLst>
                                    <p:set>
                                      <p:cBhvr>
                                        <p:cTn id="25" dur="1" fill="hold">
                                          <p:stCondLst>
                                            <p:cond delay="499"/>
                                          </p:stCondLst>
                                        </p:cTn>
                                        <p:tgtEl>
                                          <p:spTgt spid="8"/>
                                        </p:tgtEl>
                                        <p:attrNameLst>
                                          <p:attrName>style.visibility</p:attrName>
                                        </p:attrNameLst>
                                      </p:cBhvr>
                                      <p:to>
                                        <p:strVal val="visible"/>
                                      </p:to>
                                    </p:set>
                                  </p:childTnLst>
                                </p:cTn>
                              </p:par>
                            </p:childTnLst>
                          </p:cTn>
                        </p:par>
                        <p:par>
                          <p:cTn id="26" fill="hold">
                            <p:stCondLst>
                              <p:cond delay="5200"/>
                            </p:stCondLst>
                            <p:childTnLst>
                              <p:par>
                                <p:cTn id="27" presetID="1" presetClass="entr" presetSubtype="0" fill="hold" nodeType="afterEffect">
                                  <p:stCondLst>
                                    <p:cond delay="100"/>
                                  </p:stCondLst>
                                  <p:childTnLst>
                                    <p:set>
                                      <p:cBhvr>
                                        <p:cTn id="28" dur="1" fill="hold">
                                          <p:stCondLst>
                                            <p:cond delay="499"/>
                                          </p:stCondLst>
                                        </p:cTn>
                                        <p:tgtEl>
                                          <p:spTgt spid="7"/>
                                        </p:tgtEl>
                                        <p:attrNameLst>
                                          <p:attrName>style.visibility</p:attrName>
                                        </p:attrNameLst>
                                      </p:cBhvr>
                                      <p:to>
                                        <p:strVal val="visible"/>
                                      </p:to>
                                    </p:set>
                                  </p:childTnLst>
                                </p:cTn>
                              </p:par>
                            </p:childTnLst>
                          </p:cTn>
                        </p:par>
                        <p:par>
                          <p:cTn id="29" fill="hold">
                            <p:stCondLst>
                              <p:cond delay="5800"/>
                            </p:stCondLst>
                            <p:childTnLst>
                              <p:par>
                                <p:cTn id="30" presetID="18" presetClass="entr" presetSubtype="6" fill="hold" grpId="0" nodeType="afterEffect">
                                  <p:stCondLst>
                                    <p:cond delay="100"/>
                                  </p:stCondLst>
                                  <p:childTnLst>
                                    <p:set>
                                      <p:cBhvr>
                                        <p:cTn id="31" dur="1" fill="hold">
                                          <p:stCondLst>
                                            <p:cond delay="0"/>
                                          </p:stCondLst>
                                        </p:cTn>
                                        <p:tgtEl>
                                          <p:spTgt spid="394321"/>
                                        </p:tgtEl>
                                        <p:attrNameLst>
                                          <p:attrName>style.visibility</p:attrName>
                                        </p:attrNameLst>
                                      </p:cBhvr>
                                      <p:to>
                                        <p:strVal val="visible"/>
                                      </p:to>
                                    </p:set>
                                    <p:animEffect transition="in" filter="strips(downRight)">
                                      <p:cBhvr>
                                        <p:cTn id="32" dur="500"/>
                                        <p:tgtEl>
                                          <p:spTgt spid="394321"/>
                                        </p:tgtEl>
                                      </p:cBhvr>
                                    </p:animEffect>
                                  </p:childTnLst>
                                </p:cTn>
                              </p:par>
                            </p:childTnLst>
                          </p:cTn>
                        </p:par>
                        <p:par>
                          <p:cTn id="33" fill="hold">
                            <p:stCondLst>
                              <p:cond delay="6400"/>
                            </p:stCondLst>
                            <p:childTnLst>
                              <p:par>
                                <p:cTn id="34" presetID="1" presetClass="entr" presetSubtype="0" fill="hold" nodeType="afterEffect">
                                  <p:stCondLst>
                                    <p:cond delay="100"/>
                                  </p:stCondLst>
                                  <p:childTnLst>
                                    <p:set>
                                      <p:cBhvr>
                                        <p:cTn id="35" dur="1" fill="hold">
                                          <p:stCondLst>
                                            <p:cond delay="499"/>
                                          </p:stCondLst>
                                        </p:cTn>
                                        <p:tgtEl>
                                          <p:spTgt spid="28"/>
                                        </p:tgtEl>
                                        <p:attrNameLst>
                                          <p:attrName>style.visibility</p:attrName>
                                        </p:attrNameLst>
                                      </p:cBhvr>
                                      <p:to>
                                        <p:strVal val="visible"/>
                                      </p:to>
                                    </p:set>
                                  </p:childTnLst>
                                </p:cTn>
                              </p:par>
                            </p:childTnLst>
                          </p:cTn>
                        </p:par>
                        <p:par>
                          <p:cTn id="36" fill="hold">
                            <p:stCondLst>
                              <p:cond delay="7000"/>
                            </p:stCondLst>
                            <p:childTnLst>
                              <p:par>
                                <p:cTn id="37" presetID="1" presetClass="entr" presetSubtype="0" fill="hold" nodeType="afterEffect">
                                  <p:stCondLst>
                                    <p:cond delay="100"/>
                                  </p:stCondLst>
                                  <p:childTnLst>
                                    <p:set>
                                      <p:cBhvr>
                                        <p:cTn id="38" dur="1" fill="hold">
                                          <p:stCondLst>
                                            <p:cond delay="499"/>
                                          </p:stCondLst>
                                        </p:cTn>
                                        <p:tgtEl>
                                          <p:spTgt spid="27"/>
                                        </p:tgtEl>
                                        <p:attrNameLst>
                                          <p:attrName>style.visibility</p:attrName>
                                        </p:attrNameLst>
                                      </p:cBhvr>
                                      <p:to>
                                        <p:strVal val="visible"/>
                                      </p:to>
                                    </p:set>
                                  </p:childTnLst>
                                </p:cTn>
                              </p:par>
                            </p:childTnLst>
                          </p:cTn>
                        </p:par>
                        <p:par>
                          <p:cTn id="39" fill="hold">
                            <p:stCondLst>
                              <p:cond delay="7600"/>
                            </p:stCondLst>
                            <p:childTnLst>
                              <p:par>
                                <p:cTn id="40" presetID="1" presetClass="entr" presetSubtype="0" fill="hold" nodeType="afterEffect">
                                  <p:stCondLst>
                                    <p:cond delay="100"/>
                                  </p:stCondLst>
                                  <p:childTnLst>
                                    <p:set>
                                      <p:cBhvr>
                                        <p:cTn id="41" dur="1" fill="hold">
                                          <p:stCondLst>
                                            <p:cond delay="499"/>
                                          </p:stCondLst>
                                        </p:cTn>
                                        <p:tgtEl>
                                          <p:spTgt spid="26"/>
                                        </p:tgtEl>
                                        <p:attrNameLst>
                                          <p:attrName>style.visibility</p:attrName>
                                        </p:attrNameLst>
                                      </p:cBhvr>
                                      <p:to>
                                        <p:strVal val="visible"/>
                                      </p:to>
                                    </p:set>
                                  </p:childTnLst>
                                </p:cTn>
                              </p:par>
                            </p:childTnLst>
                          </p:cTn>
                        </p:par>
                        <p:par>
                          <p:cTn id="42" fill="hold">
                            <p:stCondLst>
                              <p:cond delay="8200"/>
                            </p:stCondLst>
                            <p:childTnLst>
                              <p:par>
                                <p:cTn id="43" presetID="1" presetClass="entr" presetSubtype="0" fill="hold" nodeType="afterEffect">
                                  <p:stCondLst>
                                    <p:cond delay="100"/>
                                  </p:stCondLst>
                                  <p:childTnLst>
                                    <p:set>
                                      <p:cBhvr>
                                        <p:cTn id="44" dur="1" fill="hold">
                                          <p:stCondLst>
                                            <p:cond delay="499"/>
                                          </p:stCondLst>
                                        </p:cTn>
                                        <p:tgtEl>
                                          <p:spTgt spid="25"/>
                                        </p:tgtEl>
                                        <p:attrNameLst>
                                          <p:attrName>style.visibility</p:attrName>
                                        </p:attrNameLst>
                                      </p:cBhvr>
                                      <p:to>
                                        <p:strVal val="visible"/>
                                      </p:to>
                                    </p:set>
                                  </p:childTnLst>
                                </p:cTn>
                              </p:par>
                            </p:childTnLst>
                          </p:cTn>
                        </p:par>
                        <p:par>
                          <p:cTn id="45" fill="hold">
                            <p:stCondLst>
                              <p:cond delay="8800"/>
                            </p:stCondLst>
                            <p:childTnLst>
                              <p:par>
                                <p:cTn id="46" presetID="1" presetClass="entr" presetSubtype="0" fill="hold" nodeType="afterEffect">
                                  <p:stCondLst>
                                    <p:cond delay="100"/>
                                  </p:stCondLst>
                                  <p:childTnLst>
                                    <p:set>
                                      <p:cBhvr>
                                        <p:cTn id="47" dur="1" fill="hold">
                                          <p:stCondLst>
                                            <p:cond delay="499"/>
                                          </p:stCondLst>
                                        </p:cTn>
                                        <p:tgtEl>
                                          <p:spTgt spid="24"/>
                                        </p:tgtEl>
                                        <p:attrNameLst>
                                          <p:attrName>style.visibility</p:attrName>
                                        </p:attrNameLst>
                                      </p:cBhvr>
                                      <p:to>
                                        <p:strVal val="visible"/>
                                      </p:to>
                                    </p:set>
                                  </p:childTnLst>
                                </p:cTn>
                              </p:par>
                            </p:childTnLst>
                          </p:cTn>
                        </p:par>
                        <p:par>
                          <p:cTn id="48" fill="hold">
                            <p:stCondLst>
                              <p:cond delay="9400"/>
                            </p:stCondLst>
                            <p:childTnLst>
                              <p:par>
                                <p:cTn id="49" presetID="1" presetClass="entr" presetSubtype="0" fill="hold" nodeType="afterEffect">
                                  <p:stCondLst>
                                    <p:cond delay="100"/>
                                  </p:stCondLst>
                                  <p:childTnLst>
                                    <p:set>
                                      <p:cBhvr>
                                        <p:cTn id="50" dur="1" fill="hold">
                                          <p:stCondLst>
                                            <p:cond delay="499"/>
                                          </p:stCondLst>
                                        </p:cTn>
                                        <p:tgtEl>
                                          <p:spTgt spid="23"/>
                                        </p:tgtEl>
                                        <p:attrNameLst>
                                          <p:attrName>style.visibility</p:attrName>
                                        </p:attrNameLst>
                                      </p:cBhvr>
                                      <p:to>
                                        <p:strVal val="visible"/>
                                      </p:to>
                                    </p:set>
                                  </p:childTnLst>
                                </p:cTn>
                              </p:par>
                            </p:childTnLst>
                          </p:cTn>
                        </p:par>
                        <p:par>
                          <p:cTn id="51" fill="hold">
                            <p:stCondLst>
                              <p:cond delay="10000"/>
                            </p:stCondLst>
                            <p:childTnLst>
                              <p:par>
                                <p:cTn id="52" presetID="1" presetClass="entr" presetSubtype="0" fill="hold" nodeType="afterEffect">
                                  <p:stCondLst>
                                    <p:cond delay="100"/>
                                  </p:stCondLst>
                                  <p:childTnLst>
                                    <p:set>
                                      <p:cBhvr>
                                        <p:cTn id="53" dur="1" fill="hold">
                                          <p:stCondLst>
                                            <p:cond delay="499"/>
                                          </p:stCondLst>
                                        </p:cTn>
                                        <p:tgtEl>
                                          <p:spTgt spid="22"/>
                                        </p:tgtEl>
                                        <p:attrNameLst>
                                          <p:attrName>style.visibility</p:attrName>
                                        </p:attrNameLst>
                                      </p:cBhvr>
                                      <p:to>
                                        <p:strVal val="visible"/>
                                      </p:to>
                                    </p:set>
                                  </p:childTnLst>
                                </p:cTn>
                              </p:par>
                            </p:childTnLst>
                          </p:cTn>
                        </p:par>
                        <p:par>
                          <p:cTn id="54" fill="hold">
                            <p:stCondLst>
                              <p:cond delay="10600"/>
                            </p:stCondLst>
                            <p:childTnLst>
                              <p:par>
                                <p:cTn id="55" presetID="1" presetClass="entr" presetSubtype="0" fill="hold" nodeType="afterEffect">
                                  <p:stCondLst>
                                    <p:cond delay="100"/>
                                  </p:stCondLst>
                                  <p:childTnLst>
                                    <p:set>
                                      <p:cBhvr>
                                        <p:cTn id="56" dur="1" fill="hold">
                                          <p:stCondLst>
                                            <p:cond delay="499"/>
                                          </p:stCondLst>
                                        </p:cTn>
                                        <p:tgtEl>
                                          <p:spTgt spid="21"/>
                                        </p:tgtEl>
                                        <p:attrNameLst>
                                          <p:attrName>style.visibility</p:attrName>
                                        </p:attrNameLst>
                                      </p:cBhvr>
                                      <p:to>
                                        <p:strVal val="visible"/>
                                      </p:to>
                                    </p:set>
                                  </p:childTnLst>
                                </p:cTn>
                              </p:par>
                            </p:childTnLst>
                          </p:cTn>
                        </p:par>
                        <p:par>
                          <p:cTn id="57" fill="hold">
                            <p:stCondLst>
                              <p:cond delay="11200"/>
                            </p:stCondLst>
                            <p:childTnLst>
                              <p:par>
                                <p:cTn id="58" presetID="1" presetClass="entr" presetSubtype="0" fill="hold" nodeType="afterEffect">
                                  <p:stCondLst>
                                    <p:cond delay="100"/>
                                  </p:stCondLst>
                                  <p:childTnLst>
                                    <p:set>
                                      <p:cBhvr>
                                        <p:cTn id="59" dur="1" fill="hold">
                                          <p:stCondLst>
                                            <p:cond delay="499"/>
                                          </p:stCondLst>
                                        </p:cTn>
                                        <p:tgtEl>
                                          <p:spTgt spid="20"/>
                                        </p:tgtEl>
                                        <p:attrNameLst>
                                          <p:attrName>style.visibility</p:attrName>
                                        </p:attrNameLst>
                                      </p:cBhvr>
                                      <p:to>
                                        <p:strVal val="visible"/>
                                      </p:to>
                                    </p:set>
                                  </p:childTnLst>
                                </p:cTn>
                              </p:par>
                            </p:childTnLst>
                          </p:cTn>
                        </p:par>
                        <p:par>
                          <p:cTn id="60" fill="hold">
                            <p:stCondLst>
                              <p:cond delay="11800"/>
                            </p:stCondLst>
                            <p:childTnLst>
                              <p:par>
                                <p:cTn id="61" presetID="1" presetClass="entr" presetSubtype="0" fill="hold" nodeType="afterEffect">
                                  <p:stCondLst>
                                    <p:cond delay="100"/>
                                  </p:stCondLst>
                                  <p:childTnLst>
                                    <p:set>
                                      <p:cBhvr>
                                        <p:cTn id="62" dur="1" fill="hold">
                                          <p:stCondLst>
                                            <p:cond delay="499"/>
                                          </p:stCondLst>
                                        </p:cTn>
                                        <p:tgtEl>
                                          <p:spTgt spid="19"/>
                                        </p:tgtEl>
                                        <p:attrNameLst>
                                          <p:attrName>style.visibility</p:attrName>
                                        </p:attrNameLst>
                                      </p:cBhvr>
                                      <p:to>
                                        <p:strVal val="visible"/>
                                      </p:to>
                                    </p:set>
                                  </p:childTnLst>
                                </p:cTn>
                              </p:par>
                            </p:childTnLst>
                          </p:cTn>
                        </p:par>
                        <p:par>
                          <p:cTn id="63" fill="hold">
                            <p:stCondLst>
                              <p:cond delay="12400"/>
                            </p:stCondLst>
                            <p:childTnLst>
                              <p:par>
                                <p:cTn id="64" presetID="1" presetClass="entr" presetSubtype="0" fill="hold" nodeType="afterEffect">
                                  <p:stCondLst>
                                    <p:cond delay="100"/>
                                  </p:stCondLst>
                                  <p:childTnLst>
                                    <p:set>
                                      <p:cBhvr>
                                        <p:cTn id="65"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4320" grpId="0" animBg="1"/>
      <p:bldP spid="39432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2"/>
          <p:cNvSpPr txBox="1">
            <a:spLocks noGrp="1"/>
          </p:cNvSpPr>
          <p:nvPr>
            <p:ph type="ctrTitle"/>
          </p:nvPr>
        </p:nvSpPr>
        <p:spPr>
          <a:xfrm>
            <a:off x="274472" y="2303060"/>
            <a:ext cx="9144000" cy="990600"/>
          </a:xfrm>
          <a:prstGeom prst="rect">
            <a:avLst/>
          </a:prstGeom>
          <a:noFill/>
          <a:ln>
            <a:noFill/>
          </a:ln>
        </p:spPr>
        <p:txBody>
          <a:bodyPr spcFirstLastPara="1" wrap="square" lIns="91425" tIns="45700" rIns="91425" bIns="45700" anchor="t" anchorCtr="0">
            <a:normAutofit fontScale="90000"/>
          </a:bodyPr>
          <a:lstStyle/>
          <a:p>
            <a:pPr marL="0" lvl="0" indent="0" algn="r" rtl="0">
              <a:spcBef>
                <a:spcPts val="0"/>
              </a:spcBef>
              <a:spcAft>
                <a:spcPts val="0"/>
              </a:spcAft>
              <a:buClr>
                <a:schemeClr val="dk1"/>
              </a:buClr>
              <a:buSzPct val="100000"/>
              <a:buFont typeface="Bookman Old Style"/>
              <a:buNone/>
            </a:pPr>
            <a:r>
              <a:rPr lang="tr-TR" dirty="0"/>
              <a:t/>
            </a:r>
            <a:br>
              <a:rPr lang="tr-TR" dirty="0"/>
            </a:br>
            <a:r>
              <a:rPr lang="tr-TR" dirty="0" err="1"/>
              <a:t>Advanced</a:t>
            </a:r>
            <a:r>
              <a:rPr lang="tr-TR" dirty="0"/>
              <a:t> </a:t>
            </a:r>
            <a:r>
              <a:rPr lang="tr-TR" dirty="0" err="1"/>
              <a:t>Cellular</a:t>
            </a:r>
            <a:r>
              <a:rPr lang="tr-TR" dirty="0"/>
              <a:t> </a:t>
            </a:r>
            <a:r>
              <a:rPr lang="tr-TR" dirty="0" err="1"/>
              <a:t>Biology</a:t>
            </a:r>
            <a:r>
              <a:rPr lang="tr-TR" dirty="0"/>
              <a:t/>
            </a:r>
            <a:br>
              <a:rPr lang="tr-TR" dirty="0"/>
            </a:br>
            <a:endParaRPr/>
          </a:p>
        </p:txBody>
      </p:sp>
      <p:sp>
        <p:nvSpPr>
          <p:cNvPr id="555" name="Google Shape;555;p2"/>
          <p:cNvSpPr txBox="1">
            <a:spLocks noGrp="1"/>
          </p:cNvSpPr>
          <p:nvPr>
            <p:ph type="subTitle" idx="1"/>
          </p:nvPr>
        </p:nvSpPr>
        <p:spPr>
          <a:prstGeom prst="rect">
            <a:avLst/>
          </a:prstGeom>
          <a:noFill/>
          <a:ln>
            <a:noFill/>
          </a:ln>
        </p:spPr>
        <p:txBody>
          <a:bodyPr spcFirstLastPara="1" wrap="square" lIns="91425" tIns="45700" rIns="91425" bIns="45700" anchor="t" anchorCtr="0">
            <a:normAutofit/>
          </a:bodyPr>
          <a:lstStyle/>
          <a:p>
            <a:pPr marL="0" lvl="0" indent="0" algn="r" rtl="0">
              <a:spcBef>
                <a:spcPts val="0"/>
              </a:spcBef>
              <a:spcAft>
                <a:spcPts val="0"/>
              </a:spcAft>
              <a:buSzPts val="1520"/>
              <a:buNone/>
            </a:pPr>
            <a:endParaRPr/>
          </a:p>
        </p:txBody>
      </p:sp>
      <p:sp>
        <p:nvSpPr>
          <p:cNvPr id="556" name="Google Shape;556;p2"/>
          <p:cNvSpPr txBox="1"/>
          <p:nvPr/>
        </p:nvSpPr>
        <p:spPr>
          <a:xfrm>
            <a:off x="877248" y="4106839"/>
            <a:ext cx="9144000" cy="990600"/>
          </a:xfrm>
          <a:prstGeom prst="rect">
            <a:avLst/>
          </a:prstGeom>
          <a:noFill/>
          <a:ln>
            <a:noFill/>
          </a:ln>
        </p:spPr>
        <p:txBody>
          <a:bodyPr spcFirstLastPara="1" wrap="square" lIns="91425" tIns="45700" rIns="91425" bIns="45700" anchor="t" anchorCtr="0">
            <a:normAutofit fontScale="97500"/>
          </a:bodyPr>
          <a:lstStyle/>
          <a:p>
            <a:pPr marL="0" marR="0" lvl="0" indent="0" algn="r" rtl="0">
              <a:lnSpc>
                <a:spcPct val="100000"/>
              </a:lnSpc>
              <a:spcBef>
                <a:spcPts val="0"/>
              </a:spcBef>
              <a:spcAft>
                <a:spcPts val="0"/>
              </a:spcAft>
              <a:buClr>
                <a:schemeClr val="dk1"/>
              </a:buClr>
              <a:buSzPct val="100000"/>
              <a:buFont typeface="Bookman Old Style"/>
              <a:buNone/>
            </a:pPr>
            <a:r>
              <a:rPr lang="tr-TR" sz="3200" b="0" i="0" u="none" strike="noStrike" cap="none">
                <a:solidFill>
                  <a:schemeClr val="dk1"/>
                </a:solidFill>
                <a:latin typeface="Bookman Old Style"/>
                <a:ea typeface="Bookman Old Style"/>
                <a:cs typeface="Bookman Old Style"/>
                <a:sym typeface="Bookman Old Style"/>
              </a:rPr>
              <a:t>Week 1- DNA and Chromatin Structure</a:t>
            </a:r>
            <a:endParaRPr sz="3200" b="0" i="0" u="none" strike="noStrike" cap="none">
              <a:solidFill>
                <a:schemeClr val="dk1"/>
              </a:solidFill>
              <a:latin typeface="Bookman Old Style"/>
              <a:ea typeface="Bookman Old Style"/>
              <a:cs typeface="Bookman Old Style"/>
              <a:sym typeface="Bookman Old Style"/>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sp>
        <p:nvSpPr>
          <p:cNvPr id="667" name="Google Shape;667;p14"/>
          <p:cNvSpPr/>
          <p:nvPr/>
        </p:nvSpPr>
        <p:spPr>
          <a:xfrm>
            <a:off x="823415" y="688159"/>
            <a:ext cx="8061276"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The 5-bromo-2′-deoxyuridine (BrdU) incorporation cell proliferation assay is the most commonly used method for assessing DNA replication.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 a synthetic nucleoside analogue of thymidine</a:t>
            </a:r>
            <a:endParaRPr sz="1800">
              <a:solidFill>
                <a:schemeClr val="dk1"/>
              </a:solidFill>
              <a:latin typeface="Calibri"/>
              <a:ea typeface="Calibri"/>
              <a:cs typeface="Calibri"/>
              <a:sym typeface="Calibri"/>
            </a:endParaRPr>
          </a:p>
        </p:txBody>
      </p:sp>
      <p:pic>
        <p:nvPicPr>
          <p:cNvPr id="668" name="Google Shape;668;p14" descr="File:BrdU vs dT.svg"/>
          <p:cNvPicPr preferRelativeResize="0"/>
          <p:nvPr/>
        </p:nvPicPr>
        <p:blipFill rotWithShape="1">
          <a:blip r:embed="rId3">
            <a:alphaModFix/>
          </a:blip>
          <a:srcRect/>
          <a:stretch/>
        </p:blipFill>
        <p:spPr>
          <a:xfrm>
            <a:off x="6675526" y="2947917"/>
            <a:ext cx="4225388" cy="2276428"/>
          </a:xfrm>
          <a:prstGeom prst="rect">
            <a:avLst/>
          </a:prstGeom>
          <a:noFill/>
          <a:ln>
            <a:noFill/>
          </a:ln>
        </p:spPr>
      </p:pic>
      <p:pic>
        <p:nvPicPr>
          <p:cNvPr id="669" name="Google Shape;669;p14" descr="Graphical abstract: A Suzuki–Miyaura method for labelling proliferating cells containing incorporated BrdU"/>
          <p:cNvPicPr preferRelativeResize="0"/>
          <p:nvPr/>
        </p:nvPicPr>
        <p:blipFill rotWithShape="1">
          <a:blip r:embed="rId4">
            <a:alphaModFix/>
          </a:blip>
          <a:srcRect/>
          <a:stretch/>
        </p:blipFill>
        <p:spPr>
          <a:xfrm>
            <a:off x="524065" y="3099749"/>
            <a:ext cx="5525132" cy="18270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73"/>
        <p:cNvGrpSpPr/>
        <p:nvPr/>
      </p:nvGrpSpPr>
      <p:grpSpPr>
        <a:xfrm>
          <a:off x="0" y="0"/>
          <a:ext cx="0" cy="0"/>
          <a:chOff x="0" y="0"/>
          <a:chExt cx="0" cy="0"/>
        </a:xfrm>
      </p:grpSpPr>
      <p:pic>
        <p:nvPicPr>
          <p:cNvPr id="674" name="Google Shape;674;p15" descr="An external file that holds a picture, illustration, etc.&#10;Object name is cbr019e016f01.jpg"/>
          <p:cNvPicPr preferRelativeResize="0"/>
          <p:nvPr/>
        </p:nvPicPr>
        <p:blipFill rotWithShape="1">
          <a:blip r:embed="rId3">
            <a:alphaModFix/>
          </a:blip>
          <a:srcRect/>
          <a:stretch/>
        </p:blipFill>
        <p:spPr>
          <a:xfrm>
            <a:off x="292053" y="204768"/>
            <a:ext cx="5822144" cy="6243825"/>
          </a:xfrm>
          <a:prstGeom prst="rect">
            <a:avLst/>
          </a:prstGeom>
          <a:noFill/>
          <a:ln>
            <a:noFill/>
          </a:ln>
        </p:spPr>
      </p:pic>
      <p:sp>
        <p:nvSpPr>
          <p:cNvPr id="675" name="Google Shape;675;p15"/>
          <p:cNvSpPr/>
          <p:nvPr/>
        </p:nvSpPr>
        <p:spPr>
          <a:xfrm>
            <a:off x="4271749" y="40945"/>
            <a:ext cx="3193575" cy="472212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676" name="Google Shape;676;p15" descr="An external file that holds a picture, illustration, etc.&#10;Object name is cbr019e016f04.jpg"/>
          <p:cNvPicPr preferRelativeResize="0"/>
          <p:nvPr/>
        </p:nvPicPr>
        <p:blipFill rotWithShape="1">
          <a:blip r:embed="rId4">
            <a:alphaModFix/>
          </a:blip>
          <a:srcRect b="28229"/>
          <a:stretch/>
        </p:blipFill>
        <p:spPr>
          <a:xfrm>
            <a:off x="5827596" y="266751"/>
            <a:ext cx="5822949" cy="4550910"/>
          </a:xfrm>
          <a:prstGeom prst="rect">
            <a:avLst/>
          </a:prstGeom>
          <a:noFill/>
          <a:ln>
            <a:noFill/>
          </a:ln>
        </p:spPr>
      </p:pic>
      <p:sp>
        <p:nvSpPr>
          <p:cNvPr id="677" name="Google Shape;677;p15"/>
          <p:cNvSpPr/>
          <p:nvPr/>
        </p:nvSpPr>
        <p:spPr>
          <a:xfrm>
            <a:off x="6482687" y="6254424"/>
            <a:ext cx="570931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000" i="1">
                <a:solidFill>
                  <a:schemeClr val="dk1"/>
                </a:solidFill>
                <a:latin typeface="Calibri"/>
                <a:ea typeface="Calibri"/>
                <a:cs typeface="Calibri"/>
                <a:sym typeface="Calibri"/>
              </a:rPr>
              <a:t>“Identification of functional tissue-resident cardiac stem/progenitor cells in adult mouse.” Cell biology international reports vol. 2012, doi:10.1042/CBR20120001</a:t>
            </a:r>
            <a:endParaRPr sz="1000" i="1">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16"/>
          <p:cNvSpPr/>
          <p:nvPr/>
        </p:nvSpPr>
        <p:spPr>
          <a:xfrm>
            <a:off x="1355677" y="3745258"/>
            <a:ext cx="9275931"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In nuclei of all eukaryotic cells, genomic DNA is highly folded, constrained, and compacted by histone and non-histone proteins in a dynamic polymer called chromatin.</a:t>
            </a:r>
            <a:endParaRPr sz="1800" b="1" i="1">
              <a:solidFill>
                <a:srgbClr val="C00000"/>
              </a:solidFill>
              <a:latin typeface="Calibri"/>
              <a:ea typeface="Calibri"/>
              <a:cs typeface="Calibri"/>
              <a:sym typeface="Calibri"/>
            </a:endParaRPr>
          </a:p>
          <a:p>
            <a:pPr marL="0" marR="0" lvl="0" indent="0" algn="l" rtl="0">
              <a:spcBef>
                <a:spcPts val="0"/>
              </a:spcBef>
              <a:spcAft>
                <a:spcPts val="0"/>
              </a:spcAft>
              <a:buNone/>
            </a:pPr>
            <a:endParaRPr sz="1800" b="1" i="1">
              <a:solidFill>
                <a:srgbClr val="C00000"/>
              </a:solidFill>
              <a:latin typeface="Calibri"/>
              <a:ea typeface="Calibri"/>
              <a:cs typeface="Calibri"/>
              <a:sym typeface="Calibri"/>
            </a:endParaRPr>
          </a:p>
          <a:p>
            <a:pPr marL="0" marR="0" lvl="0" indent="0" algn="l" rtl="0">
              <a:spcBef>
                <a:spcPts val="0"/>
              </a:spcBef>
              <a:spcAft>
                <a:spcPts val="0"/>
              </a:spcAft>
              <a:buNone/>
            </a:pPr>
            <a:r>
              <a:rPr lang="tr-TR" sz="1800" b="1" i="1">
                <a:solidFill>
                  <a:srgbClr val="C00000"/>
                </a:solidFill>
                <a:latin typeface="Calibri"/>
                <a:ea typeface="Calibri"/>
                <a:cs typeface="Calibri"/>
                <a:sym typeface="Calibri"/>
              </a:rPr>
              <a:t>Histones are responsible for the first  and most  basic level of chromosome packing</a:t>
            </a:r>
            <a:endParaRPr sz="1800" b="1" i="1">
              <a:solidFill>
                <a:srgbClr val="C00000"/>
              </a:solidFill>
              <a:latin typeface="Calibri"/>
              <a:ea typeface="Calibri"/>
              <a:cs typeface="Calibri"/>
              <a:sym typeface="Calibri"/>
            </a:endParaRPr>
          </a:p>
          <a:p>
            <a:pPr marL="0" marR="0" lvl="0" indent="0" algn="l" rtl="0">
              <a:spcBef>
                <a:spcPts val="0"/>
              </a:spcBef>
              <a:spcAft>
                <a:spcPts val="0"/>
              </a:spcAft>
              <a:buNone/>
            </a:pPr>
            <a:endParaRPr sz="1800" b="1" i="1">
              <a:solidFill>
                <a:srgbClr val="C00000"/>
              </a:solidFill>
              <a:latin typeface="Calibri"/>
              <a:ea typeface="Calibri"/>
              <a:cs typeface="Calibri"/>
              <a:sym typeface="Calibri"/>
            </a:endParaRPr>
          </a:p>
          <a:p>
            <a:pPr marL="0" marR="0" lvl="0" indent="0" algn="l" rtl="0">
              <a:spcBef>
                <a:spcPts val="0"/>
              </a:spcBef>
              <a:spcAft>
                <a:spcPts val="0"/>
              </a:spcAft>
              <a:buNone/>
            </a:pPr>
            <a:r>
              <a:rPr lang="tr-TR" sz="1800" b="1" i="1">
                <a:solidFill>
                  <a:srgbClr val="C00000"/>
                </a:solidFill>
                <a:latin typeface="Calibri"/>
                <a:ea typeface="Calibri"/>
                <a:cs typeface="Calibri"/>
                <a:sym typeface="Calibri"/>
              </a:rPr>
              <a:t>NUCLEOSOME: DNA+PROTEIN COMPLEX</a:t>
            </a:r>
            <a:endParaRPr sz="1800" b="1" i="1">
              <a:solidFill>
                <a:srgbClr val="C00000"/>
              </a:solidFill>
              <a:latin typeface="Calibri"/>
              <a:ea typeface="Calibri"/>
              <a:cs typeface="Calibri"/>
              <a:sym typeface="Calibri"/>
            </a:endParaRPr>
          </a:p>
        </p:txBody>
      </p:sp>
      <p:sp>
        <p:nvSpPr>
          <p:cNvPr id="683" name="Google Shape;683;p16"/>
          <p:cNvSpPr txBox="1"/>
          <p:nvPr/>
        </p:nvSpPr>
        <p:spPr>
          <a:xfrm>
            <a:off x="2702258" y="996286"/>
            <a:ext cx="6441742"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lt1"/>
                </a:solidFill>
                <a:latin typeface="Calibri"/>
                <a:ea typeface="Calibri"/>
                <a:cs typeface="Calibri"/>
                <a:sym typeface="Calibri"/>
              </a:rPr>
              <a:t>One chromosome :10</a:t>
            </a:r>
            <a:r>
              <a:rPr lang="tr-TR" sz="1800" baseline="30000">
                <a:solidFill>
                  <a:schemeClr val="lt1"/>
                </a:solidFill>
                <a:latin typeface="Calibri"/>
                <a:ea typeface="Calibri"/>
                <a:cs typeface="Calibri"/>
                <a:sym typeface="Calibri"/>
              </a:rPr>
              <a:t>7</a:t>
            </a:r>
            <a:r>
              <a:rPr lang="tr-TR" sz="1800">
                <a:solidFill>
                  <a:schemeClr val="lt1"/>
                </a:solidFill>
                <a:latin typeface="Calibri"/>
                <a:ea typeface="Calibri"/>
                <a:cs typeface="Calibri"/>
                <a:sym typeface="Calibri"/>
              </a:rPr>
              <a:t> bp LONG </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tr-TR" sz="1800">
                <a:solidFill>
                  <a:schemeClr val="lt1"/>
                </a:solidFill>
                <a:latin typeface="Calibri"/>
                <a:ea typeface="Calibri"/>
                <a:cs typeface="Calibri"/>
                <a:sym typeface="Calibri"/>
              </a:rPr>
              <a:t>Each human cell contains approximately  2 meters of DNA if stretched out end to end.</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r>
              <a:rPr lang="tr-TR" sz="1800">
                <a:solidFill>
                  <a:schemeClr val="lt1"/>
                </a:solidFill>
                <a:latin typeface="Calibri"/>
                <a:ea typeface="Calibri"/>
                <a:cs typeface="Calibri"/>
                <a:sym typeface="Calibri"/>
              </a:rPr>
              <a:t>Nucleus is just 6 uM</a:t>
            </a:r>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684" name="Google Shape;684;p16" descr="structural image of histones, as a single white mass, wrapped in a strand of DNA"/>
          <p:cNvPicPr preferRelativeResize="0"/>
          <p:nvPr/>
        </p:nvPicPr>
        <p:blipFill rotWithShape="1">
          <a:blip r:embed="rId3">
            <a:alphaModFix/>
          </a:blip>
          <a:srcRect/>
          <a:stretch/>
        </p:blipFill>
        <p:spPr>
          <a:xfrm>
            <a:off x="1861546" y="852985"/>
            <a:ext cx="854359" cy="569572"/>
          </a:xfrm>
          <a:prstGeom prst="rect">
            <a:avLst/>
          </a:prstGeom>
          <a:noFill/>
          <a:ln>
            <a:noFill/>
          </a:ln>
        </p:spPr>
      </p:pic>
      <p:pic>
        <p:nvPicPr>
          <p:cNvPr id="685" name="Google Shape;685;p16" descr="structural image of histones, as a single white mass, wrapped in a strand of DNA"/>
          <p:cNvPicPr preferRelativeResize="0"/>
          <p:nvPr/>
        </p:nvPicPr>
        <p:blipFill rotWithShape="1">
          <a:blip r:embed="rId3">
            <a:alphaModFix/>
          </a:blip>
          <a:srcRect/>
          <a:stretch/>
        </p:blipFill>
        <p:spPr>
          <a:xfrm>
            <a:off x="1877468" y="1496705"/>
            <a:ext cx="854359" cy="569572"/>
          </a:xfrm>
          <a:prstGeom prst="rect">
            <a:avLst/>
          </a:prstGeom>
          <a:noFill/>
          <a:ln>
            <a:noFill/>
          </a:ln>
        </p:spPr>
      </p:pic>
      <p:pic>
        <p:nvPicPr>
          <p:cNvPr id="686" name="Google Shape;686;p16" descr="structural image of histones, as a single white mass, wrapped in a strand of DNA"/>
          <p:cNvPicPr preferRelativeResize="0"/>
          <p:nvPr/>
        </p:nvPicPr>
        <p:blipFill rotWithShape="1">
          <a:blip r:embed="rId3">
            <a:alphaModFix/>
          </a:blip>
          <a:srcRect/>
          <a:stretch/>
        </p:blipFill>
        <p:spPr>
          <a:xfrm>
            <a:off x="1918412" y="2206388"/>
            <a:ext cx="854359" cy="569572"/>
          </a:xfrm>
          <a:prstGeom prst="rect">
            <a:avLst/>
          </a:prstGeom>
          <a:noFill/>
          <a:ln>
            <a:noFill/>
          </a:ln>
        </p:spPr>
      </p:pic>
      <p:pic>
        <p:nvPicPr>
          <p:cNvPr id="687" name="Google Shape;687;p16" descr="structural image of histones, as a single white mass, wrapped in a strand of DNA"/>
          <p:cNvPicPr preferRelativeResize="0"/>
          <p:nvPr/>
        </p:nvPicPr>
        <p:blipFill rotWithShape="1">
          <a:blip r:embed="rId3">
            <a:alphaModFix/>
          </a:blip>
          <a:srcRect/>
          <a:stretch/>
        </p:blipFill>
        <p:spPr>
          <a:xfrm>
            <a:off x="512693" y="3762233"/>
            <a:ext cx="854359" cy="569572"/>
          </a:xfrm>
          <a:prstGeom prst="rect">
            <a:avLst/>
          </a:prstGeom>
          <a:noFill/>
          <a:ln>
            <a:noFill/>
          </a:ln>
        </p:spPr>
      </p:pic>
      <p:sp>
        <p:nvSpPr>
          <p:cNvPr id="688" name="Google Shape;688;p16"/>
          <p:cNvSpPr txBox="1"/>
          <p:nvPr/>
        </p:nvSpPr>
        <p:spPr>
          <a:xfrm>
            <a:off x="3261815" y="232013"/>
            <a:ext cx="5076967" cy="46743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chemeClr val="lt1"/>
                </a:solidFill>
                <a:latin typeface="Calibri"/>
                <a:ea typeface="Calibri"/>
                <a:cs typeface="Calibri"/>
                <a:sym typeface="Calibri"/>
              </a:rPr>
              <a:t>The gift boxes of DNA : Nucleosomes</a:t>
            </a:r>
            <a:endParaRPr sz="2400" b="1">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92"/>
        <p:cNvGrpSpPr/>
        <p:nvPr/>
      </p:nvGrpSpPr>
      <p:grpSpPr>
        <a:xfrm>
          <a:off x="0" y="0"/>
          <a:ext cx="0" cy="0"/>
          <a:chOff x="0" y="0"/>
          <a:chExt cx="0" cy="0"/>
        </a:xfrm>
      </p:grpSpPr>
      <p:sp>
        <p:nvSpPr>
          <p:cNvPr id="693" name="Google Shape;693;p17"/>
          <p:cNvSpPr txBox="1"/>
          <p:nvPr/>
        </p:nvSpPr>
        <p:spPr>
          <a:xfrm>
            <a:off x="2139287" y="2367888"/>
            <a:ext cx="843597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a:solidFill>
                  <a:schemeClr val="dk1"/>
                </a:solidFill>
                <a:latin typeface="Open Sans"/>
                <a:ea typeface="Open Sans"/>
                <a:cs typeface="Open Sans"/>
                <a:sym typeface="Open Sans"/>
              </a:rPr>
              <a:t>Nucleosomes are the basic unit of eucaryotic chromosome structure</a:t>
            </a:r>
            <a:endParaRPr sz="2400">
              <a:solidFill>
                <a:schemeClr val="dk1"/>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pic>
        <p:nvPicPr>
          <p:cNvPr id="699" name="Google Shape;699;p18" descr="chromatin fibers - EM JPG"/>
          <p:cNvPicPr preferRelativeResize="0"/>
          <p:nvPr/>
        </p:nvPicPr>
        <p:blipFill rotWithShape="1">
          <a:blip r:embed="rId3">
            <a:alphaModFix/>
          </a:blip>
          <a:srcRect/>
          <a:stretch/>
        </p:blipFill>
        <p:spPr>
          <a:xfrm>
            <a:off x="4360333" y="1171577"/>
            <a:ext cx="3666068" cy="5686425"/>
          </a:xfrm>
          <a:prstGeom prst="rect">
            <a:avLst/>
          </a:prstGeom>
          <a:solidFill>
            <a:schemeClr val="dk1"/>
          </a:solidFill>
          <a:ln>
            <a:noFill/>
          </a:ln>
        </p:spPr>
      </p:pic>
      <p:sp>
        <p:nvSpPr>
          <p:cNvPr id="700" name="Google Shape;700;p18"/>
          <p:cNvSpPr txBox="1"/>
          <p:nvPr/>
        </p:nvSpPr>
        <p:spPr>
          <a:xfrm>
            <a:off x="4163454" y="122826"/>
            <a:ext cx="3946913" cy="1006429"/>
          </a:xfrm>
          <a:prstGeom prst="rect">
            <a:avLst/>
          </a:prstGeom>
          <a:solidFill>
            <a:srgbClr val="2E75B5"/>
          </a:solidFill>
          <a:ln>
            <a:noFill/>
          </a:ln>
        </p:spPr>
        <p:txBody>
          <a:bodyPr spcFirstLastPara="1" wrap="square" lIns="91425" tIns="45700" rIns="91425" bIns="45700" anchor="t" anchorCtr="0">
            <a:spAutoFit/>
          </a:bodyPr>
          <a:lstStyle/>
          <a:p>
            <a:pPr marL="0" marR="0" lvl="0" indent="0" algn="ctr" rtl="0">
              <a:lnSpc>
                <a:spcPct val="80000"/>
              </a:lnSpc>
              <a:spcBef>
                <a:spcPts val="0"/>
              </a:spcBef>
              <a:spcAft>
                <a:spcPts val="0"/>
              </a:spcAft>
              <a:buNone/>
            </a:pPr>
            <a:r>
              <a:rPr lang="tr-TR" sz="3600" b="1">
                <a:solidFill>
                  <a:schemeClr val="lt1"/>
                </a:solidFill>
                <a:latin typeface="Arabic Typesetting"/>
                <a:ea typeface="Arabic Typesetting"/>
                <a:cs typeface="Arabic Typesetting"/>
                <a:sym typeface="Arabic Typesetting"/>
              </a:rPr>
              <a:t>Inactive and Active</a:t>
            </a:r>
            <a:endParaRPr/>
          </a:p>
          <a:p>
            <a:pPr marL="0" marR="0" lvl="0" indent="0" algn="ctr" rtl="0">
              <a:lnSpc>
                <a:spcPct val="80000"/>
              </a:lnSpc>
              <a:spcBef>
                <a:spcPts val="0"/>
              </a:spcBef>
              <a:spcAft>
                <a:spcPts val="0"/>
              </a:spcAft>
              <a:buNone/>
            </a:pPr>
            <a:r>
              <a:rPr lang="tr-TR" sz="3600" b="1">
                <a:solidFill>
                  <a:schemeClr val="lt1"/>
                </a:solidFill>
                <a:latin typeface="Arabic Typesetting"/>
                <a:ea typeface="Arabic Typesetting"/>
                <a:cs typeface="Arabic Typesetting"/>
                <a:sym typeface="Arabic Typesetting"/>
              </a:rPr>
              <a:t>Configurations of Chromatin</a:t>
            </a:r>
            <a:endParaRPr/>
          </a:p>
        </p:txBody>
      </p:sp>
      <p:sp>
        <p:nvSpPr>
          <p:cNvPr id="701" name="Google Shape;701;p18"/>
          <p:cNvSpPr txBox="1"/>
          <p:nvPr/>
        </p:nvSpPr>
        <p:spPr>
          <a:xfrm>
            <a:off x="203200" y="3378200"/>
            <a:ext cx="3962400" cy="954107"/>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b="1">
                <a:solidFill>
                  <a:srgbClr val="FF0000"/>
                </a:solidFill>
                <a:latin typeface="Calibri"/>
                <a:ea typeface="Calibri"/>
                <a:cs typeface="Calibri"/>
                <a:sym typeface="Calibri"/>
              </a:rPr>
              <a:t>30 nm fiber:</a:t>
            </a:r>
            <a:endParaRPr/>
          </a:p>
          <a:p>
            <a:pPr marL="0" marR="0" lvl="0" indent="0" algn="ctr" rtl="0">
              <a:spcBef>
                <a:spcPts val="0"/>
              </a:spcBef>
              <a:spcAft>
                <a:spcPts val="0"/>
              </a:spcAft>
              <a:buNone/>
            </a:pPr>
            <a:r>
              <a:rPr lang="tr-TR" sz="2800" b="1">
                <a:solidFill>
                  <a:srgbClr val="FF0000"/>
                </a:solidFill>
                <a:latin typeface="Calibri"/>
                <a:ea typeface="Calibri"/>
                <a:cs typeface="Calibri"/>
                <a:sym typeface="Calibri"/>
              </a:rPr>
              <a:t>Inactive</a:t>
            </a:r>
            <a:endParaRPr/>
          </a:p>
        </p:txBody>
      </p:sp>
      <p:sp>
        <p:nvSpPr>
          <p:cNvPr id="702" name="Google Shape;702;p18"/>
          <p:cNvSpPr txBox="1"/>
          <p:nvPr/>
        </p:nvSpPr>
        <p:spPr>
          <a:xfrm>
            <a:off x="8221134" y="3378201"/>
            <a:ext cx="2552173" cy="954107"/>
          </a:xfrm>
          <a:prstGeom prst="rect">
            <a:avLst/>
          </a:prstGeom>
          <a:solidFill>
            <a:schemeClr val="dk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2800" b="1">
                <a:solidFill>
                  <a:srgbClr val="FF0000"/>
                </a:solidFill>
                <a:latin typeface="Calibri"/>
                <a:ea typeface="Calibri"/>
                <a:cs typeface="Calibri"/>
                <a:sym typeface="Calibri"/>
              </a:rPr>
              <a:t>10 nm filament:</a:t>
            </a:r>
            <a:endParaRPr/>
          </a:p>
          <a:p>
            <a:pPr marL="0" marR="0" lvl="0" indent="0" algn="ctr" rtl="0">
              <a:spcBef>
                <a:spcPts val="0"/>
              </a:spcBef>
              <a:spcAft>
                <a:spcPts val="0"/>
              </a:spcAft>
              <a:buNone/>
            </a:pPr>
            <a:r>
              <a:rPr lang="tr-TR" sz="2800" b="1">
                <a:solidFill>
                  <a:srgbClr val="FF0000"/>
                </a:solidFill>
                <a:latin typeface="Calibri"/>
                <a:ea typeface="Calibri"/>
                <a:cs typeface="Calibri"/>
                <a:sym typeface="Calibri"/>
              </a:rPr>
              <a:t>Active</a:t>
            </a:r>
            <a:endParaRPr/>
          </a:p>
        </p:txBody>
      </p:sp>
      <p:sp>
        <p:nvSpPr>
          <p:cNvPr id="703" name="Google Shape;703;p18"/>
          <p:cNvSpPr txBox="1"/>
          <p:nvPr/>
        </p:nvSpPr>
        <p:spPr>
          <a:xfrm>
            <a:off x="835546" y="4433248"/>
            <a:ext cx="2156360"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rgbClr val="FF9900"/>
                </a:solidFill>
                <a:latin typeface="Tahoma"/>
                <a:ea typeface="Tahoma"/>
                <a:cs typeface="Tahoma"/>
                <a:sym typeface="Tahoma"/>
              </a:rPr>
              <a:t>Heterochromatin</a:t>
            </a:r>
            <a:endParaRPr/>
          </a:p>
        </p:txBody>
      </p:sp>
      <p:sp>
        <p:nvSpPr>
          <p:cNvPr id="704" name="Google Shape;704;p18"/>
          <p:cNvSpPr txBox="1"/>
          <p:nvPr/>
        </p:nvSpPr>
        <p:spPr>
          <a:xfrm>
            <a:off x="8636003" y="4495800"/>
            <a:ext cx="1656223" cy="369332"/>
          </a:xfrm>
          <a:prstGeom prst="rect">
            <a:avLst/>
          </a:prstGeom>
          <a:solidFill>
            <a:schemeClr val="dk1"/>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a:solidFill>
                  <a:srgbClr val="FF9900"/>
                </a:solidFill>
                <a:latin typeface="Tahoma"/>
                <a:ea typeface="Tahoma"/>
                <a:cs typeface="Tahoma"/>
                <a:sym typeface="Tahoma"/>
              </a:rPr>
              <a:t>Euchromatin</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8"/>
        <p:cNvGrpSpPr/>
        <p:nvPr/>
      </p:nvGrpSpPr>
      <p:grpSpPr>
        <a:xfrm>
          <a:off x="0" y="0"/>
          <a:ext cx="0" cy="0"/>
          <a:chOff x="0" y="0"/>
          <a:chExt cx="0" cy="0"/>
        </a:xfrm>
      </p:grpSpPr>
      <p:sp>
        <p:nvSpPr>
          <p:cNvPr id="709" name="Google Shape;709;p19"/>
          <p:cNvSpPr/>
          <p:nvPr/>
        </p:nvSpPr>
        <p:spPr>
          <a:xfrm>
            <a:off x="1425434" y="218364"/>
            <a:ext cx="9847618" cy="81545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4400" b="1">
                <a:solidFill>
                  <a:srgbClr val="0070C0"/>
                </a:solidFill>
                <a:latin typeface="Calibri"/>
                <a:ea typeface="Calibri"/>
                <a:cs typeface="Calibri"/>
                <a:sym typeface="Calibri"/>
              </a:rPr>
              <a:t>Beads-On-A-String Chromatin Structure</a:t>
            </a:r>
            <a:endParaRPr sz="4400">
              <a:solidFill>
                <a:srgbClr val="0070C0"/>
              </a:solidFill>
              <a:latin typeface="Calibri"/>
              <a:ea typeface="Calibri"/>
              <a:cs typeface="Calibri"/>
              <a:sym typeface="Calibri"/>
            </a:endParaRPr>
          </a:p>
        </p:txBody>
      </p:sp>
      <p:pic>
        <p:nvPicPr>
          <p:cNvPr id="710" name="Google Shape;710;p19" descr="Stryer 33-5 EM 10 nm filament"/>
          <p:cNvPicPr preferRelativeResize="0"/>
          <p:nvPr/>
        </p:nvPicPr>
        <p:blipFill rotWithShape="1">
          <a:blip r:embed="rId3">
            <a:alphaModFix/>
          </a:blip>
          <a:srcRect/>
          <a:stretch/>
        </p:blipFill>
        <p:spPr>
          <a:xfrm>
            <a:off x="307832" y="1360323"/>
            <a:ext cx="11470185" cy="5006357"/>
          </a:xfrm>
          <a:prstGeom prst="rect">
            <a:avLst/>
          </a:prstGeom>
          <a:noFill/>
          <a:ln>
            <a:noFill/>
          </a:ln>
        </p:spPr>
      </p:pic>
      <p:cxnSp>
        <p:nvCxnSpPr>
          <p:cNvPr id="711" name="Google Shape;711;p19"/>
          <p:cNvCxnSpPr/>
          <p:nvPr/>
        </p:nvCxnSpPr>
        <p:spPr>
          <a:xfrm rot="-5400000">
            <a:off x="641445" y="5254389"/>
            <a:ext cx="1514901" cy="614149"/>
          </a:xfrm>
          <a:prstGeom prst="straightConnector1">
            <a:avLst/>
          </a:prstGeom>
          <a:noFill/>
          <a:ln w="9525" cap="flat" cmpd="sng">
            <a:solidFill>
              <a:schemeClr val="accent1"/>
            </a:solidFill>
            <a:prstDash val="solid"/>
            <a:miter lim="800000"/>
            <a:headEnd type="none" w="sm" len="sm"/>
            <a:tailEnd type="stealth" w="med" len="med"/>
          </a:ln>
        </p:spPr>
      </p:cxnSp>
      <p:sp>
        <p:nvSpPr>
          <p:cNvPr id="712" name="Google Shape;712;p19"/>
          <p:cNvSpPr txBox="1"/>
          <p:nvPr/>
        </p:nvSpPr>
        <p:spPr>
          <a:xfrm>
            <a:off x="341194" y="6047895"/>
            <a:ext cx="3725839" cy="646331"/>
          </a:xfrm>
          <a:prstGeom prst="rect">
            <a:avLst/>
          </a:prstGeom>
          <a:gradFill>
            <a:gsLst>
              <a:gs pos="0">
                <a:srgbClr val="474747"/>
              </a:gs>
              <a:gs pos="50000">
                <a:schemeClr val="dk1"/>
              </a:gs>
              <a:gs pos="100000">
                <a:schemeClr val="dk1"/>
              </a:gs>
            </a:gsLst>
            <a:lin ang="5400000" scaled="0"/>
          </a:gradFill>
          <a:ln>
            <a:noFill/>
          </a:ln>
          <a:effectLst>
            <a:outerShdw blurRad="57150" dist="19050" dir="5400000" algn="ctr" rotWithShape="0">
              <a:srgbClr val="000000">
                <a:alpha val="62745"/>
              </a:srgbClr>
            </a:outerShdw>
          </a:effectLst>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lt1"/>
                </a:solidFill>
                <a:latin typeface="Calibri"/>
                <a:ea typeface="Calibri"/>
                <a:cs typeface="Calibri"/>
                <a:sym typeface="Calibri"/>
              </a:rPr>
              <a:t>Nucleosome core particle</a:t>
            </a:r>
            <a:r>
              <a:rPr lang="tr-TR" sz="1800" b="1">
                <a:solidFill>
                  <a:schemeClr val="lt1"/>
                </a:solidFill>
                <a:latin typeface="Calibri"/>
                <a:ea typeface="Calibri"/>
                <a:cs typeface="Calibri"/>
                <a:sym typeface="Calibri"/>
              </a:rPr>
              <a:t> : DNA wound around a protein</a:t>
            </a: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17"/>
        <p:cNvGrpSpPr/>
        <p:nvPr/>
      </p:nvGrpSpPr>
      <p:grpSpPr>
        <a:xfrm>
          <a:off x="0" y="0"/>
          <a:ext cx="0" cy="0"/>
          <a:chOff x="0" y="0"/>
          <a:chExt cx="0" cy="0"/>
        </a:xfrm>
      </p:grpSpPr>
      <p:pic>
        <p:nvPicPr>
          <p:cNvPr id="718" name="Google Shape;718;p20" descr="D:\Cell Figures\Cell Figure 8-9.jpg"/>
          <p:cNvPicPr preferRelativeResize="0"/>
          <p:nvPr/>
        </p:nvPicPr>
        <p:blipFill rotWithShape="1">
          <a:blip r:embed="rId3">
            <a:alphaModFix/>
          </a:blip>
          <a:srcRect/>
          <a:stretch/>
        </p:blipFill>
        <p:spPr>
          <a:xfrm>
            <a:off x="7010401" y="304800"/>
            <a:ext cx="3771900" cy="6172200"/>
          </a:xfrm>
          <a:prstGeom prst="rect">
            <a:avLst/>
          </a:prstGeom>
          <a:noFill/>
          <a:ln>
            <a:noFill/>
          </a:ln>
        </p:spPr>
      </p:pic>
      <p:sp>
        <p:nvSpPr>
          <p:cNvPr id="719" name="Google Shape;719;p20"/>
          <p:cNvSpPr txBox="1"/>
          <p:nvPr/>
        </p:nvSpPr>
        <p:spPr>
          <a:xfrm>
            <a:off x="514066" y="609600"/>
            <a:ext cx="5994400" cy="521681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rgbClr val="0070C0"/>
                </a:solidFill>
                <a:latin typeface="Calibri"/>
                <a:ea typeface="Calibri"/>
                <a:cs typeface="Calibri"/>
                <a:sym typeface="Calibri"/>
              </a:rPr>
              <a:t>The </a:t>
            </a:r>
            <a:r>
              <a:rPr lang="tr-TR" sz="1800" b="1" u="sng">
                <a:solidFill>
                  <a:srgbClr val="0070C0"/>
                </a:solidFill>
                <a:latin typeface="Calibri"/>
                <a:ea typeface="Calibri"/>
                <a:cs typeface="Calibri"/>
                <a:sym typeface="Calibri"/>
              </a:rPr>
              <a:t>nucleosome</a:t>
            </a:r>
            <a:r>
              <a:rPr lang="tr-TR" sz="1800">
                <a:solidFill>
                  <a:srgbClr val="0070C0"/>
                </a:solidFill>
                <a:latin typeface="Calibri"/>
                <a:ea typeface="Calibri"/>
                <a:cs typeface="Calibri"/>
                <a:sym typeface="Calibri"/>
              </a:rPr>
              <a:t> is the first and most fundamental packing level of chromatin.</a:t>
            </a:r>
            <a:endParaRPr sz="1800">
              <a:solidFill>
                <a:srgbClr val="0070C0"/>
              </a:solidFill>
              <a:latin typeface="Calibri"/>
              <a:ea typeface="Calibri"/>
              <a:cs typeface="Calibri"/>
              <a:sym typeface="Calibri"/>
            </a:endParaRPr>
          </a:p>
          <a:p>
            <a:pPr marL="0" marR="0" lvl="0" indent="0" algn="l" rtl="0">
              <a:spcBef>
                <a:spcPts val="900"/>
              </a:spcBef>
              <a:spcAft>
                <a:spcPts val="0"/>
              </a:spcAft>
              <a:buNone/>
            </a:pPr>
            <a:endParaRPr sz="1800">
              <a:solidFill>
                <a:srgbClr val="0070C0"/>
              </a:solidFill>
              <a:latin typeface="Calibri"/>
              <a:ea typeface="Calibri"/>
              <a:cs typeface="Calibri"/>
              <a:sym typeface="Calibri"/>
            </a:endParaRPr>
          </a:p>
          <a:p>
            <a:pPr marL="0" marR="0" lvl="0" indent="0" algn="l" rtl="0">
              <a:spcBef>
                <a:spcPts val="0"/>
              </a:spcBef>
              <a:spcAft>
                <a:spcPts val="0"/>
              </a:spcAft>
              <a:buNone/>
            </a:pPr>
            <a:r>
              <a:rPr lang="tr-TR" sz="1800" b="1" u="sng">
                <a:solidFill>
                  <a:srgbClr val="0070C0"/>
                </a:solidFill>
                <a:latin typeface="Calibri"/>
                <a:ea typeface="Calibri"/>
                <a:cs typeface="Calibri"/>
                <a:sym typeface="Calibri"/>
              </a:rPr>
              <a:t>Histones</a:t>
            </a:r>
            <a:r>
              <a:rPr lang="tr-TR" sz="1800">
                <a:solidFill>
                  <a:srgbClr val="0070C0"/>
                </a:solidFill>
                <a:latin typeface="Calibri"/>
                <a:ea typeface="Calibri"/>
                <a:cs typeface="Calibri"/>
                <a:sym typeface="Calibri"/>
              </a:rPr>
              <a:t> are small proteins basic proteins comprising </a:t>
            </a:r>
            <a:endParaRPr/>
          </a:p>
          <a:p>
            <a:pPr marL="0" marR="0" lvl="0" indent="0" algn="l" rtl="0">
              <a:spcBef>
                <a:spcPts val="0"/>
              </a:spcBef>
              <a:spcAft>
                <a:spcPts val="0"/>
              </a:spcAft>
              <a:buNone/>
            </a:pPr>
            <a:r>
              <a:rPr lang="tr-TR" sz="1800">
                <a:solidFill>
                  <a:srgbClr val="0070C0"/>
                </a:solidFill>
                <a:latin typeface="Calibri"/>
                <a:ea typeface="Calibri"/>
                <a:cs typeface="Calibri"/>
                <a:sym typeface="Calibri"/>
              </a:rPr>
              <a:t>the octameric core of the nucleosome.  </a:t>
            </a:r>
            <a:endParaRPr sz="1800">
              <a:solidFill>
                <a:srgbClr val="0070C0"/>
              </a:solidFill>
              <a:latin typeface="Calibri"/>
              <a:ea typeface="Calibri"/>
              <a:cs typeface="Calibri"/>
              <a:sym typeface="Calibri"/>
            </a:endParaRPr>
          </a:p>
          <a:p>
            <a:pPr marL="0" marR="0" lvl="0" indent="0" algn="l" rtl="0">
              <a:spcBef>
                <a:spcPts val="0"/>
              </a:spcBef>
              <a:spcAft>
                <a:spcPts val="0"/>
              </a:spcAft>
              <a:buNone/>
            </a:pPr>
            <a:endParaRPr sz="1800">
              <a:solidFill>
                <a:srgbClr val="0070C0"/>
              </a:solidFill>
              <a:latin typeface="Calibri"/>
              <a:ea typeface="Calibri"/>
              <a:cs typeface="Calibri"/>
              <a:sym typeface="Calibri"/>
            </a:endParaRPr>
          </a:p>
          <a:p>
            <a:pPr marL="0" marR="0" lvl="0" indent="0" algn="l" rtl="0">
              <a:spcBef>
                <a:spcPts val="0"/>
              </a:spcBef>
              <a:spcAft>
                <a:spcPts val="0"/>
              </a:spcAft>
              <a:buNone/>
            </a:pPr>
            <a:r>
              <a:rPr lang="tr-TR" sz="1800">
                <a:solidFill>
                  <a:srgbClr val="0070C0"/>
                </a:solidFill>
                <a:latin typeface="Calibri"/>
                <a:ea typeface="Calibri"/>
                <a:cs typeface="Calibri"/>
                <a:sym typeface="Calibri"/>
              </a:rPr>
              <a:t>Within the core nucleosome, </a:t>
            </a:r>
            <a:r>
              <a:rPr lang="tr-TR" sz="1800" b="1">
                <a:solidFill>
                  <a:srgbClr val="0070C0"/>
                </a:solidFill>
                <a:latin typeface="Calibri"/>
                <a:ea typeface="Calibri"/>
                <a:cs typeface="Calibri"/>
                <a:sym typeface="Calibri"/>
              </a:rPr>
              <a:t>approximately 146 base pairs</a:t>
            </a:r>
            <a:r>
              <a:rPr lang="tr-TR" sz="1800">
                <a:solidFill>
                  <a:srgbClr val="0070C0"/>
                </a:solidFill>
                <a:latin typeface="Calibri"/>
                <a:ea typeface="Calibri"/>
                <a:cs typeface="Calibri"/>
                <a:sym typeface="Calibri"/>
              </a:rPr>
              <a:t> (bp) of DNA are wrapped in a left-handed superhelical turn around a protein structure</a:t>
            </a:r>
            <a:endParaRPr sz="1800">
              <a:solidFill>
                <a:srgbClr val="0070C0"/>
              </a:solidFill>
              <a:latin typeface="Calibri"/>
              <a:ea typeface="Calibri"/>
              <a:cs typeface="Calibri"/>
              <a:sym typeface="Calibri"/>
            </a:endParaRPr>
          </a:p>
          <a:p>
            <a:pPr marL="0" marR="0" lvl="0" indent="0" algn="l" rtl="0">
              <a:spcBef>
                <a:spcPts val="0"/>
              </a:spcBef>
              <a:spcAft>
                <a:spcPts val="0"/>
              </a:spcAft>
              <a:buNone/>
            </a:pPr>
            <a:endParaRPr sz="1800">
              <a:solidFill>
                <a:srgbClr val="0070C0"/>
              </a:solidFill>
              <a:latin typeface="Calibri"/>
              <a:ea typeface="Calibri"/>
              <a:cs typeface="Calibri"/>
              <a:sym typeface="Calibri"/>
            </a:endParaRPr>
          </a:p>
          <a:p>
            <a:pPr marL="0" marR="0" lvl="0" indent="0" algn="l" rtl="0">
              <a:spcBef>
                <a:spcPts val="0"/>
              </a:spcBef>
              <a:spcAft>
                <a:spcPts val="0"/>
              </a:spcAft>
              <a:buNone/>
            </a:pPr>
            <a:r>
              <a:rPr lang="tr-TR" sz="1800">
                <a:solidFill>
                  <a:srgbClr val="0070C0"/>
                </a:solidFill>
                <a:latin typeface="Calibri"/>
                <a:ea typeface="Calibri"/>
                <a:cs typeface="Calibri"/>
                <a:sym typeface="Calibri"/>
              </a:rPr>
              <a:t>with a high proportion of positively charged N-terminal </a:t>
            </a:r>
            <a:endParaRPr/>
          </a:p>
          <a:p>
            <a:pPr marL="0" marR="0" lvl="0" indent="0" algn="l" rtl="0">
              <a:spcBef>
                <a:spcPts val="0"/>
              </a:spcBef>
              <a:spcAft>
                <a:spcPts val="0"/>
              </a:spcAft>
              <a:buNone/>
            </a:pPr>
            <a:r>
              <a:rPr lang="tr-TR" sz="1800">
                <a:solidFill>
                  <a:srgbClr val="0070C0"/>
                </a:solidFill>
                <a:latin typeface="Calibri"/>
                <a:ea typeface="Calibri"/>
                <a:cs typeface="Calibri"/>
                <a:sym typeface="Calibri"/>
              </a:rPr>
              <a:t>tails (lysine and arginine) that protrude from the surface.  </a:t>
            </a:r>
            <a:endParaRPr sz="1800">
              <a:solidFill>
                <a:srgbClr val="0070C0"/>
              </a:solidFill>
              <a:latin typeface="Calibri"/>
              <a:ea typeface="Calibri"/>
              <a:cs typeface="Calibri"/>
              <a:sym typeface="Calibri"/>
            </a:endParaRPr>
          </a:p>
          <a:p>
            <a:pPr marL="0" marR="0" lvl="0" indent="0" algn="l" rtl="0">
              <a:spcBef>
                <a:spcPts val="0"/>
              </a:spcBef>
              <a:spcAft>
                <a:spcPts val="0"/>
              </a:spcAft>
              <a:buNone/>
            </a:pPr>
            <a:endParaRPr sz="1800">
              <a:solidFill>
                <a:srgbClr val="0070C0"/>
              </a:solidFill>
              <a:latin typeface="Calibri"/>
              <a:ea typeface="Calibri"/>
              <a:cs typeface="Calibri"/>
              <a:sym typeface="Calibri"/>
            </a:endParaRPr>
          </a:p>
          <a:p>
            <a:pPr marL="0" marR="0" lvl="0" indent="0" algn="l" rtl="0">
              <a:spcBef>
                <a:spcPts val="0"/>
              </a:spcBef>
              <a:spcAft>
                <a:spcPts val="0"/>
              </a:spcAft>
              <a:buNone/>
            </a:pPr>
            <a:r>
              <a:rPr lang="tr-TR" sz="1800">
                <a:solidFill>
                  <a:srgbClr val="0070C0"/>
                </a:solidFill>
                <a:latin typeface="Calibri"/>
                <a:ea typeface="Calibri"/>
                <a:cs typeface="Calibri"/>
                <a:sym typeface="Calibri"/>
              </a:rPr>
              <a:t>These genes are the most highly conserved of all know eucaryotic proteins.  </a:t>
            </a:r>
            <a:endParaRPr/>
          </a:p>
          <a:p>
            <a:pPr marL="0" marR="0" lvl="0" indent="0" algn="l" rtl="0">
              <a:spcBef>
                <a:spcPts val="900"/>
              </a:spcBef>
              <a:spcAft>
                <a:spcPts val="0"/>
              </a:spcAft>
              <a:buNone/>
            </a:pPr>
            <a:endParaRPr sz="1800">
              <a:solidFill>
                <a:schemeClr val="dk1"/>
              </a:solidFill>
              <a:latin typeface="Calibri"/>
              <a:ea typeface="Calibri"/>
              <a:cs typeface="Calibri"/>
              <a:sym typeface="Calibri"/>
            </a:endParaRPr>
          </a:p>
          <a:p>
            <a:pPr marL="0" marR="0" lvl="0" indent="0" algn="l" rtl="0">
              <a:spcBef>
                <a:spcPts val="900"/>
              </a:spcBef>
              <a:spcAft>
                <a:spcPts val="0"/>
              </a:spcAft>
              <a:buNone/>
            </a:pPr>
            <a:endParaRPr sz="1800">
              <a:solidFill>
                <a:schemeClr val="dk1"/>
              </a:solidFill>
              <a:latin typeface="Calibri"/>
              <a:ea typeface="Calibri"/>
              <a:cs typeface="Calibri"/>
              <a:sym typeface="Calibri"/>
            </a:endParaRPr>
          </a:p>
        </p:txBody>
      </p:sp>
      <p:cxnSp>
        <p:nvCxnSpPr>
          <p:cNvPr id="720" name="Google Shape;720;p20"/>
          <p:cNvCxnSpPr/>
          <p:nvPr/>
        </p:nvCxnSpPr>
        <p:spPr>
          <a:xfrm>
            <a:off x="4673600" y="4572000"/>
            <a:ext cx="3251200" cy="0"/>
          </a:xfrm>
          <a:prstGeom prst="straightConnector1">
            <a:avLst/>
          </a:prstGeom>
          <a:noFill/>
          <a:ln w="9525" cap="flat" cmpd="sng">
            <a:solidFill>
              <a:schemeClr val="dk1"/>
            </a:solidFill>
            <a:prstDash val="solid"/>
            <a:round/>
            <a:headEnd type="none" w="med" len="med"/>
            <a:tailEnd type="triangle" w="med" len="med"/>
          </a:ln>
        </p:spPr>
      </p:cxnSp>
      <p:cxnSp>
        <p:nvCxnSpPr>
          <p:cNvPr id="721" name="Google Shape;721;p20"/>
          <p:cNvCxnSpPr/>
          <p:nvPr/>
        </p:nvCxnSpPr>
        <p:spPr>
          <a:xfrm>
            <a:off x="4673600" y="4572000"/>
            <a:ext cx="2844800" cy="1447800"/>
          </a:xfrm>
          <a:prstGeom prst="straightConnector1">
            <a:avLst/>
          </a:prstGeom>
          <a:noFill/>
          <a:ln w="9525" cap="flat" cmpd="sng">
            <a:solidFill>
              <a:schemeClr val="dk1"/>
            </a:solidFill>
            <a:prstDash val="solid"/>
            <a:round/>
            <a:headEnd type="none" w="med" len="med"/>
            <a:tailEnd type="triangl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pic>
        <p:nvPicPr>
          <p:cNvPr id="726" name="Google Shape;726;p21" descr="https://www.mun.ca/biology/scarr/MGA2-02-41.jpg"/>
          <p:cNvPicPr preferRelativeResize="0"/>
          <p:nvPr/>
        </p:nvPicPr>
        <p:blipFill rotWithShape="1">
          <a:blip r:embed="rId3">
            <a:alphaModFix/>
          </a:blip>
          <a:srcRect/>
          <a:stretch/>
        </p:blipFill>
        <p:spPr>
          <a:xfrm>
            <a:off x="483121" y="682388"/>
            <a:ext cx="9800231" cy="5600132"/>
          </a:xfrm>
          <a:prstGeom prst="rect">
            <a:avLst/>
          </a:prstGeom>
          <a:noFill/>
          <a:ln>
            <a:noFill/>
          </a:ln>
        </p:spPr>
      </p:pic>
      <p:sp>
        <p:nvSpPr>
          <p:cNvPr id="727" name="Google Shape;727;p21"/>
          <p:cNvSpPr txBox="1"/>
          <p:nvPr/>
        </p:nvSpPr>
        <p:spPr>
          <a:xfrm>
            <a:off x="2620371" y="4067033"/>
            <a:ext cx="2088107"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Linker DNA </a:t>
            </a:r>
            <a:endParaRPr sz="1800">
              <a:solidFill>
                <a:schemeClr val="dk1"/>
              </a:solidFill>
              <a:latin typeface="Calibri"/>
              <a:ea typeface="Calibri"/>
              <a:cs typeface="Calibri"/>
              <a:sym typeface="Calibri"/>
            </a:endParaRPr>
          </a:p>
        </p:txBody>
      </p:sp>
      <p:cxnSp>
        <p:nvCxnSpPr>
          <p:cNvPr id="728" name="Google Shape;728;p21"/>
          <p:cNvCxnSpPr/>
          <p:nvPr/>
        </p:nvCxnSpPr>
        <p:spPr>
          <a:xfrm rot="-5400000">
            <a:off x="2681788" y="2954742"/>
            <a:ext cx="1160058" cy="791568"/>
          </a:xfrm>
          <a:prstGeom prst="straightConnector1">
            <a:avLst/>
          </a:prstGeom>
          <a:noFill/>
          <a:ln w="38100" cap="flat" cmpd="sng">
            <a:solidFill>
              <a:schemeClr val="accent2"/>
            </a:solidFill>
            <a:prstDash val="solid"/>
            <a:miter lim="800000"/>
            <a:headEnd type="none" w="sm" len="sm"/>
            <a:tailEnd type="stealth" w="med" len="med"/>
          </a:ln>
        </p:spPr>
      </p:cxnSp>
      <p:sp>
        <p:nvSpPr>
          <p:cNvPr id="729" name="Google Shape;729;p21"/>
          <p:cNvSpPr/>
          <p:nvPr/>
        </p:nvSpPr>
        <p:spPr>
          <a:xfrm rot="5929175">
            <a:off x="3440817" y="2490635"/>
            <a:ext cx="582235" cy="638591"/>
          </a:xfrm>
          <a:prstGeom prst="pie">
            <a:avLst>
              <a:gd name="adj1" fmla="val 0"/>
              <a:gd name="adj2" fmla="val 16200000"/>
            </a:avLst>
          </a:prstGeom>
          <a:solidFill>
            <a:srgbClr val="00B050"/>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9"/>
                                        </p:tgtEl>
                                        <p:attrNameLst>
                                          <p:attrName>style.visibility</p:attrName>
                                        </p:attrNameLst>
                                      </p:cBhvr>
                                      <p:to>
                                        <p:strVal val="visible"/>
                                      </p:to>
                                    </p:set>
                                    <p:anim calcmode="lin" valueType="num">
                                      <p:cBhvr additive="base">
                                        <p:cTn id="7" dur="500"/>
                                        <p:tgtEl>
                                          <p:spTgt spid="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pic>
        <p:nvPicPr>
          <p:cNvPr id="735" name="Google Shape;735;p22" descr="0425"/>
          <p:cNvPicPr preferRelativeResize="0"/>
          <p:nvPr/>
        </p:nvPicPr>
        <p:blipFill rotWithShape="1">
          <a:blip r:embed="rId3">
            <a:alphaModFix/>
          </a:blip>
          <a:srcRect/>
          <a:stretch/>
        </p:blipFill>
        <p:spPr>
          <a:xfrm>
            <a:off x="1214651" y="378725"/>
            <a:ext cx="9642902" cy="5778500"/>
          </a:xfrm>
          <a:prstGeom prst="rect">
            <a:avLst/>
          </a:prstGeom>
          <a:noFill/>
          <a:ln>
            <a:noFill/>
          </a:ln>
        </p:spPr>
      </p:pic>
      <p:cxnSp>
        <p:nvCxnSpPr>
          <p:cNvPr id="736" name="Google Shape;736;p22"/>
          <p:cNvCxnSpPr/>
          <p:nvPr/>
        </p:nvCxnSpPr>
        <p:spPr>
          <a:xfrm rot="10800000" flipH="1">
            <a:off x="6096000" y="838200"/>
            <a:ext cx="508000" cy="533400"/>
          </a:xfrm>
          <a:prstGeom prst="straightConnector1">
            <a:avLst/>
          </a:prstGeom>
          <a:noFill/>
          <a:ln w="9525" cap="flat" cmpd="sng">
            <a:solidFill>
              <a:schemeClr val="dk1"/>
            </a:solidFill>
            <a:prstDash val="solid"/>
            <a:round/>
            <a:headEnd type="none" w="med" len="med"/>
            <a:tailEnd type="none" w="med" len="med"/>
          </a:ln>
        </p:spPr>
      </p:cxnSp>
      <p:sp>
        <p:nvSpPr>
          <p:cNvPr id="737" name="Google Shape;737;p22"/>
          <p:cNvSpPr txBox="1"/>
          <p:nvPr/>
        </p:nvSpPr>
        <p:spPr>
          <a:xfrm>
            <a:off x="6400802" y="533401"/>
            <a:ext cx="65594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Calibri"/>
                <a:ea typeface="Calibri"/>
                <a:cs typeface="Calibri"/>
                <a:sym typeface="Calibri"/>
              </a:rPr>
              <a:t>DNA</a:t>
            </a:r>
            <a:endParaRPr sz="1800">
              <a:solidFill>
                <a:schemeClr val="dk1"/>
              </a:solidFill>
              <a:latin typeface="Calibri"/>
              <a:ea typeface="Calibri"/>
              <a:cs typeface="Calibri"/>
              <a:sym typeface="Calibri"/>
            </a:endParaRPr>
          </a:p>
        </p:txBody>
      </p:sp>
      <p:cxnSp>
        <p:nvCxnSpPr>
          <p:cNvPr id="738" name="Google Shape;738;p22"/>
          <p:cNvCxnSpPr/>
          <p:nvPr/>
        </p:nvCxnSpPr>
        <p:spPr>
          <a:xfrm>
            <a:off x="5486400" y="2743200"/>
            <a:ext cx="1422400" cy="2438400"/>
          </a:xfrm>
          <a:prstGeom prst="straightConnector1">
            <a:avLst/>
          </a:prstGeom>
          <a:noFill/>
          <a:ln w="28575" cap="flat" cmpd="sng">
            <a:solidFill>
              <a:srgbClr val="FF0000"/>
            </a:solidFill>
            <a:prstDash val="solid"/>
            <a:round/>
            <a:headEnd type="none" w="med" len="med"/>
            <a:tailEnd type="none" w="med" len="med"/>
          </a:ln>
        </p:spPr>
      </p:cxnSp>
      <p:sp>
        <p:nvSpPr>
          <p:cNvPr id="739" name="Google Shape;739;p22"/>
          <p:cNvSpPr txBox="1"/>
          <p:nvPr/>
        </p:nvSpPr>
        <p:spPr>
          <a:xfrm>
            <a:off x="6989235" y="5043489"/>
            <a:ext cx="62388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Calibri"/>
                <a:ea typeface="Calibri"/>
                <a:cs typeface="Calibri"/>
                <a:sym typeface="Calibri"/>
              </a:rPr>
              <a:t>H2A</a:t>
            </a:r>
            <a:endParaRPr/>
          </a:p>
        </p:txBody>
      </p:sp>
      <p:cxnSp>
        <p:nvCxnSpPr>
          <p:cNvPr id="740" name="Google Shape;740;p22"/>
          <p:cNvCxnSpPr/>
          <p:nvPr/>
        </p:nvCxnSpPr>
        <p:spPr>
          <a:xfrm>
            <a:off x="4368800" y="3505200"/>
            <a:ext cx="711200" cy="1600200"/>
          </a:xfrm>
          <a:prstGeom prst="straightConnector1">
            <a:avLst/>
          </a:prstGeom>
          <a:noFill/>
          <a:ln w="28575" cap="flat" cmpd="sng">
            <a:solidFill>
              <a:srgbClr val="00B050"/>
            </a:solidFill>
            <a:prstDash val="solid"/>
            <a:round/>
            <a:headEnd type="none" w="med" len="med"/>
            <a:tailEnd type="none" w="med" len="med"/>
          </a:ln>
        </p:spPr>
      </p:cxnSp>
      <p:sp>
        <p:nvSpPr>
          <p:cNvPr id="741" name="Google Shape;741;p22"/>
          <p:cNvSpPr txBox="1"/>
          <p:nvPr/>
        </p:nvSpPr>
        <p:spPr>
          <a:xfrm>
            <a:off x="4855632" y="5119689"/>
            <a:ext cx="4748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Calibri"/>
                <a:ea typeface="Calibri"/>
                <a:cs typeface="Calibri"/>
                <a:sym typeface="Calibri"/>
              </a:rPr>
              <a:t>H3</a:t>
            </a:r>
            <a:endParaRPr sz="1800">
              <a:solidFill>
                <a:schemeClr val="dk1"/>
              </a:solidFill>
              <a:latin typeface="Calibri"/>
              <a:ea typeface="Calibri"/>
              <a:cs typeface="Calibri"/>
              <a:sym typeface="Calibri"/>
            </a:endParaRPr>
          </a:p>
        </p:txBody>
      </p:sp>
      <p:cxnSp>
        <p:nvCxnSpPr>
          <p:cNvPr id="742" name="Google Shape;742;p22"/>
          <p:cNvCxnSpPr/>
          <p:nvPr/>
        </p:nvCxnSpPr>
        <p:spPr>
          <a:xfrm>
            <a:off x="3352800" y="3352801"/>
            <a:ext cx="0" cy="1752600"/>
          </a:xfrm>
          <a:prstGeom prst="straightConnector1">
            <a:avLst/>
          </a:prstGeom>
          <a:noFill/>
          <a:ln w="28575" cap="flat" cmpd="sng">
            <a:solidFill>
              <a:srgbClr val="7030A0"/>
            </a:solidFill>
            <a:prstDash val="solid"/>
            <a:round/>
            <a:headEnd type="none" w="med" len="med"/>
            <a:tailEnd type="none" w="med" len="med"/>
          </a:ln>
        </p:spPr>
      </p:cxnSp>
      <p:sp>
        <p:nvSpPr>
          <p:cNvPr id="743" name="Google Shape;743;p22"/>
          <p:cNvSpPr txBox="1"/>
          <p:nvPr/>
        </p:nvSpPr>
        <p:spPr>
          <a:xfrm>
            <a:off x="3331632" y="5272089"/>
            <a:ext cx="47481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Calibri"/>
                <a:ea typeface="Calibri"/>
                <a:cs typeface="Calibri"/>
                <a:sym typeface="Calibri"/>
              </a:rPr>
              <a:t>H4</a:t>
            </a:r>
            <a:endParaRPr sz="1800">
              <a:solidFill>
                <a:schemeClr val="dk1"/>
              </a:solidFill>
              <a:latin typeface="Calibri"/>
              <a:ea typeface="Calibri"/>
              <a:cs typeface="Calibri"/>
              <a:sym typeface="Calibri"/>
            </a:endParaRPr>
          </a:p>
        </p:txBody>
      </p:sp>
      <p:cxnSp>
        <p:nvCxnSpPr>
          <p:cNvPr id="744" name="Google Shape;744;p22"/>
          <p:cNvCxnSpPr/>
          <p:nvPr/>
        </p:nvCxnSpPr>
        <p:spPr>
          <a:xfrm>
            <a:off x="4470400" y="2209800"/>
            <a:ext cx="1625600" cy="3048000"/>
          </a:xfrm>
          <a:prstGeom prst="straightConnector1">
            <a:avLst/>
          </a:prstGeom>
          <a:noFill/>
          <a:ln w="28575" cap="flat" cmpd="sng">
            <a:solidFill>
              <a:srgbClr val="C55A11"/>
            </a:solidFill>
            <a:prstDash val="solid"/>
            <a:round/>
            <a:headEnd type="none" w="med" len="med"/>
            <a:tailEnd type="none" w="med" len="med"/>
          </a:ln>
        </p:spPr>
      </p:cxnSp>
      <p:sp>
        <p:nvSpPr>
          <p:cNvPr id="745" name="Google Shape;745;p22"/>
          <p:cNvSpPr txBox="1"/>
          <p:nvPr/>
        </p:nvSpPr>
        <p:spPr>
          <a:xfrm>
            <a:off x="5791203" y="5230814"/>
            <a:ext cx="61427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000">
                <a:solidFill>
                  <a:schemeClr val="dk1"/>
                </a:solidFill>
                <a:latin typeface="Calibri"/>
                <a:ea typeface="Calibri"/>
                <a:cs typeface="Calibri"/>
                <a:sym typeface="Calibri"/>
              </a:rPr>
              <a:t>H2B</a:t>
            </a:r>
            <a:endParaRPr sz="1800">
              <a:solidFill>
                <a:schemeClr val="dk1"/>
              </a:solidFill>
              <a:latin typeface="Calibri"/>
              <a:ea typeface="Calibri"/>
              <a:cs typeface="Calibri"/>
              <a:sym typeface="Calibri"/>
            </a:endParaRPr>
          </a:p>
        </p:txBody>
      </p:sp>
      <p:sp>
        <p:nvSpPr>
          <p:cNvPr id="746" name="Google Shape;746;p22"/>
          <p:cNvSpPr/>
          <p:nvPr/>
        </p:nvSpPr>
        <p:spPr>
          <a:xfrm>
            <a:off x="1862161" y="6233616"/>
            <a:ext cx="9245600" cy="338554"/>
          </a:xfrm>
          <a:prstGeom prst="rect">
            <a:avLst/>
          </a:prstGeom>
          <a:solidFill>
            <a:srgbClr val="FFFC4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a:solidFill>
                  <a:schemeClr val="dk1"/>
                </a:solidFill>
                <a:latin typeface="Calibri"/>
                <a:ea typeface="Calibri"/>
                <a:cs typeface="Calibri"/>
                <a:sym typeface="Calibri"/>
              </a:rPr>
              <a:t>The structure of a nucleosome core particle, as determined by x-ray diffraction analyses of crystals.</a:t>
            </a:r>
            <a:endParaRPr sz="2000">
              <a:solidFill>
                <a:schemeClr val="dk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pic>
        <p:nvPicPr>
          <p:cNvPr id="752" name="Google Shape;752;p23" descr="d:\powerpoint\figures\chapter04\0426.jpg"/>
          <p:cNvPicPr preferRelativeResize="0"/>
          <p:nvPr/>
        </p:nvPicPr>
        <p:blipFill rotWithShape="1">
          <a:blip r:embed="rId3">
            <a:alphaModFix/>
          </a:blip>
          <a:srcRect/>
          <a:stretch/>
        </p:blipFill>
        <p:spPr>
          <a:xfrm>
            <a:off x="304800" y="228600"/>
            <a:ext cx="11480800" cy="6230938"/>
          </a:xfrm>
          <a:prstGeom prst="rect">
            <a:avLst/>
          </a:prstGeom>
          <a:noFill/>
          <a:ln>
            <a:noFill/>
          </a:ln>
        </p:spPr>
      </p:pic>
      <p:sp>
        <p:nvSpPr>
          <p:cNvPr id="753" name="Google Shape;753;p23"/>
          <p:cNvSpPr/>
          <p:nvPr/>
        </p:nvSpPr>
        <p:spPr>
          <a:xfrm>
            <a:off x="1828800" y="6216650"/>
            <a:ext cx="9245600" cy="336550"/>
          </a:xfrm>
          <a:prstGeom prst="rect">
            <a:avLst/>
          </a:prstGeom>
          <a:solidFill>
            <a:srgbClr val="FFFC4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a:solidFill>
                  <a:schemeClr val="dk1"/>
                </a:solidFill>
                <a:latin typeface="Calibri"/>
                <a:ea typeface="Calibri"/>
                <a:cs typeface="Calibri"/>
                <a:sym typeface="Calibri"/>
              </a:rPr>
              <a:t>The overall structural organization of the core histones.</a:t>
            </a:r>
            <a:endParaRPr sz="2000">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pic>
        <p:nvPicPr>
          <p:cNvPr id="561" name="Google Shape;561;p3" descr="https://sarkac.org/wp-content/uploads/2018/09/Photo_51_x-ray_diffraction_image-295x300.jpg"/>
          <p:cNvPicPr preferRelativeResize="0"/>
          <p:nvPr/>
        </p:nvPicPr>
        <p:blipFill rotWithShape="1">
          <a:blip r:embed="rId3">
            <a:alphaModFix/>
          </a:blip>
          <a:srcRect/>
          <a:stretch/>
        </p:blipFill>
        <p:spPr>
          <a:xfrm>
            <a:off x="2841527" y="1121404"/>
            <a:ext cx="2269252" cy="2307714"/>
          </a:xfrm>
          <a:prstGeom prst="rect">
            <a:avLst/>
          </a:prstGeom>
          <a:noFill/>
          <a:ln>
            <a:noFill/>
          </a:ln>
        </p:spPr>
      </p:pic>
      <p:pic>
        <p:nvPicPr>
          <p:cNvPr id="562" name="Google Shape;562;p3" descr="https://sarkac.org/wp-content/uploads/2018/09/rosalind-franklin-darling-640x496.jpg"/>
          <p:cNvPicPr preferRelativeResize="0"/>
          <p:nvPr/>
        </p:nvPicPr>
        <p:blipFill rotWithShape="1">
          <a:blip r:embed="rId4">
            <a:alphaModFix/>
          </a:blip>
          <a:srcRect/>
          <a:stretch/>
        </p:blipFill>
        <p:spPr>
          <a:xfrm>
            <a:off x="5133588" y="1213570"/>
            <a:ext cx="1984226" cy="1537776"/>
          </a:xfrm>
          <a:prstGeom prst="rect">
            <a:avLst/>
          </a:prstGeom>
          <a:noFill/>
          <a:ln>
            <a:noFill/>
          </a:ln>
        </p:spPr>
      </p:pic>
      <p:sp>
        <p:nvSpPr>
          <p:cNvPr id="563" name="Google Shape;563;p3"/>
          <p:cNvSpPr txBox="1"/>
          <p:nvPr/>
        </p:nvSpPr>
        <p:spPr>
          <a:xfrm>
            <a:off x="5133587" y="2751346"/>
            <a:ext cx="253704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lt1"/>
                </a:solidFill>
                <a:latin typeface="Century Gothic"/>
                <a:ea typeface="Century Gothic"/>
                <a:cs typeface="Century Gothic"/>
                <a:sym typeface="Century Gothic"/>
              </a:rPr>
              <a:t>Rosalind Franklin , 1952</a:t>
            </a:r>
            <a:endParaRPr sz="1800">
              <a:solidFill>
                <a:schemeClr val="lt1"/>
              </a:solidFill>
              <a:latin typeface="Century Gothic"/>
              <a:ea typeface="Century Gothic"/>
              <a:cs typeface="Century Gothic"/>
              <a:sym typeface="Century Gothic"/>
            </a:endParaRPr>
          </a:p>
        </p:txBody>
      </p:sp>
      <p:pic>
        <p:nvPicPr>
          <p:cNvPr id="564" name="Google Shape;564;p3" descr="https://www.sophiararebooks.com/pictures/4407.jpg?v=1511866762"/>
          <p:cNvPicPr preferRelativeResize="0"/>
          <p:nvPr/>
        </p:nvPicPr>
        <p:blipFill rotWithShape="1">
          <a:blip r:embed="rId5">
            <a:alphaModFix/>
          </a:blip>
          <a:srcRect/>
          <a:stretch/>
        </p:blipFill>
        <p:spPr>
          <a:xfrm>
            <a:off x="7198841" y="1800225"/>
            <a:ext cx="3217077" cy="4714009"/>
          </a:xfrm>
          <a:prstGeom prst="rect">
            <a:avLst/>
          </a:prstGeom>
          <a:noFill/>
          <a:ln>
            <a:noFill/>
          </a:ln>
        </p:spPr>
      </p:pic>
      <p:pic>
        <p:nvPicPr>
          <p:cNvPr id="565" name="Google Shape;565;p3" descr="The Watson-Crick DNA Model - Rosalind Franklin"/>
          <p:cNvPicPr preferRelativeResize="0"/>
          <p:nvPr/>
        </p:nvPicPr>
        <p:blipFill rotWithShape="1">
          <a:blip r:embed="rId6">
            <a:alphaModFix/>
          </a:blip>
          <a:srcRect/>
          <a:stretch/>
        </p:blipFill>
        <p:spPr>
          <a:xfrm>
            <a:off x="4329073" y="4106889"/>
            <a:ext cx="2707717" cy="2353868"/>
          </a:xfrm>
          <a:prstGeom prst="rect">
            <a:avLst/>
          </a:prstGeom>
          <a:noFill/>
          <a:ln>
            <a:noFill/>
          </a:ln>
        </p:spPr>
      </p:pic>
      <p:sp>
        <p:nvSpPr>
          <p:cNvPr id="566" name="Google Shape;566;p3" descr="Nobel Prize – Letters from Sweden"/>
          <p:cNvSpPr/>
          <p:nvPr/>
        </p:nvSpPr>
        <p:spPr>
          <a:xfrm>
            <a:off x="-5140325" y="-4373562"/>
            <a:ext cx="6449993" cy="645001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67" name="Google Shape;567;p3" descr="NIH grantees win 2019 Nobel Prize in Physiology or Medicine | National  Institutes of Health (NIH)"/>
          <p:cNvPicPr preferRelativeResize="0"/>
          <p:nvPr/>
        </p:nvPicPr>
        <p:blipFill rotWithShape="1">
          <a:blip r:embed="rId7">
            <a:alphaModFix/>
          </a:blip>
          <a:srcRect/>
          <a:stretch/>
        </p:blipFill>
        <p:spPr>
          <a:xfrm>
            <a:off x="9876034" y="1382085"/>
            <a:ext cx="1079769" cy="1079769"/>
          </a:xfrm>
          <a:prstGeom prst="rect">
            <a:avLst/>
          </a:prstGeom>
          <a:noFill/>
          <a:ln>
            <a:noFill/>
          </a:ln>
        </p:spPr>
      </p:pic>
      <p:sp>
        <p:nvSpPr>
          <p:cNvPr id="568" name="Google Shape;568;p3"/>
          <p:cNvSpPr txBox="1"/>
          <p:nvPr/>
        </p:nvSpPr>
        <p:spPr>
          <a:xfrm>
            <a:off x="3084401" y="151045"/>
            <a:ext cx="6958011"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a:solidFill>
                  <a:schemeClr val="lt1"/>
                </a:solidFill>
                <a:latin typeface="Century Gothic"/>
                <a:ea typeface="Century Gothic"/>
                <a:cs typeface="Century Gothic"/>
                <a:sym typeface="Century Gothic"/>
              </a:rPr>
              <a:t>Discovery of Double Helix</a:t>
            </a:r>
            <a:endParaRPr sz="24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2400" b="1">
                <a:solidFill>
                  <a:schemeClr val="lt1"/>
                </a:solidFill>
                <a:latin typeface="Century Gothic"/>
                <a:ea typeface="Century Gothic"/>
                <a:cs typeface="Century Gothic"/>
                <a:sym typeface="Century Gothic"/>
              </a:rPr>
              <a:t>The most famous discussion in science </a:t>
            </a:r>
            <a:endParaRPr sz="2400" b="1">
              <a:solidFill>
                <a:schemeClr val="lt1"/>
              </a:solidFill>
              <a:latin typeface="Century Gothic"/>
              <a:ea typeface="Century Gothic"/>
              <a:cs typeface="Century Gothic"/>
              <a:sym typeface="Century Gothic"/>
            </a:endParaRPr>
          </a:p>
        </p:txBody>
      </p:sp>
      <p:sp>
        <p:nvSpPr>
          <p:cNvPr id="569" name="Google Shape;569;p3"/>
          <p:cNvSpPr/>
          <p:nvPr/>
        </p:nvSpPr>
        <p:spPr>
          <a:xfrm>
            <a:off x="138802" y="3809283"/>
            <a:ext cx="2275349"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0" i="0">
                <a:solidFill>
                  <a:schemeClr val="lt1"/>
                </a:solidFill>
                <a:latin typeface="Century Gothic"/>
                <a:ea typeface="Century Gothic"/>
                <a:cs typeface="Century Gothic"/>
                <a:sym typeface="Century Gothic"/>
              </a:rPr>
              <a:t>1869, by Swiss researcher Friedrich Miescher</a:t>
            </a:r>
            <a:endParaRPr sz="1800">
              <a:solidFill>
                <a:schemeClr val="lt1"/>
              </a:solidFill>
              <a:latin typeface="Century Gothic"/>
              <a:ea typeface="Century Gothic"/>
              <a:cs typeface="Century Gothic"/>
              <a:sym typeface="Century Gothic"/>
            </a:endParaRPr>
          </a:p>
        </p:txBody>
      </p:sp>
      <p:sp>
        <p:nvSpPr>
          <p:cNvPr id="570" name="Google Shape;570;p3" descr="FMI - Article | Friedrich Miescher – 150 years of DN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71" name="Google Shape;571;p3" descr="FMI - Article | Friedrich Miescher – 150 years of DNA"/>
          <p:cNvPicPr preferRelativeResize="0"/>
          <p:nvPr/>
        </p:nvPicPr>
        <p:blipFill rotWithShape="1">
          <a:blip r:embed="rId8">
            <a:alphaModFix/>
          </a:blip>
          <a:srcRect/>
          <a:stretch/>
        </p:blipFill>
        <p:spPr>
          <a:xfrm>
            <a:off x="85853" y="1798846"/>
            <a:ext cx="2381250" cy="1905000"/>
          </a:xfrm>
          <a:prstGeom prst="rect">
            <a:avLst/>
          </a:prstGeom>
          <a:noFill/>
          <a:ln>
            <a:noFill/>
          </a:ln>
        </p:spPr>
      </p:pic>
      <p:sp>
        <p:nvSpPr>
          <p:cNvPr id="572" name="Google Shape;572;p3"/>
          <p:cNvSpPr txBox="1"/>
          <p:nvPr/>
        </p:nvSpPr>
        <p:spPr>
          <a:xfrm>
            <a:off x="2849880" y="5219701"/>
            <a:ext cx="1479191"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lt1"/>
                </a:solidFill>
                <a:latin typeface="Century Gothic"/>
                <a:ea typeface="Century Gothic"/>
                <a:cs typeface="Century Gothic"/>
                <a:sym typeface="Century Gothic"/>
              </a:rPr>
              <a:t>Watson and Crick, 1953</a:t>
            </a:r>
            <a:endParaRPr sz="1800">
              <a:solidFill>
                <a:schemeClr val="lt1"/>
              </a:solidFill>
              <a:latin typeface="Century Gothic"/>
              <a:ea typeface="Century Gothic"/>
              <a:cs typeface="Century Gothic"/>
              <a:sym typeface="Century Gothic"/>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pic>
        <p:nvPicPr>
          <p:cNvPr id="759" name="Google Shape;759;p24" descr="d:\powerpoint\figures\chapter04\0427_2.jpg"/>
          <p:cNvPicPr preferRelativeResize="0"/>
          <p:nvPr/>
        </p:nvPicPr>
        <p:blipFill rotWithShape="1">
          <a:blip r:embed="rId3">
            <a:alphaModFix/>
          </a:blip>
          <a:srcRect/>
          <a:stretch/>
        </p:blipFill>
        <p:spPr>
          <a:xfrm>
            <a:off x="304800" y="812800"/>
            <a:ext cx="11480800" cy="4368800"/>
          </a:xfrm>
          <a:prstGeom prst="rect">
            <a:avLst/>
          </a:prstGeom>
          <a:noFill/>
          <a:ln>
            <a:noFill/>
          </a:ln>
        </p:spPr>
      </p:pic>
      <p:sp>
        <p:nvSpPr>
          <p:cNvPr id="760" name="Google Shape;760;p24"/>
          <p:cNvSpPr/>
          <p:nvPr/>
        </p:nvSpPr>
        <p:spPr>
          <a:xfrm>
            <a:off x="1166126" y="236561"/>
            <a:ext cx="9245600" cy="33655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a:solidFill>
                  <a:schemeClr val="dk1"/>
                </a:solidFill>
                <a:latin typeface="Aharoni"/>
                <a:ea typeface="Aharoni"/>
                <a:cs typeface="Aharoni"/>
                <a:sym typeface="Aharoni"/>
              </a:rPr>
              <a:t>The assembly of a histone octamer.</a:t>
            </a:r>
            <a:endParaRPr sz="2000">
              <a:solidFill>
                <a:schemeClr val="dk1"/>
              </a:solidFill>
              <a:latin typeface="Aharoni"/>
              <a:ea typeface="Aharoni"/>
              <a:cs typeface="Aharoni"/>
              <a:sym typeface="Aharoni"/>
            </a:endParaRPr>
          </a:p>
        </p:txBody>
      </p:sp>
      <p:sp>
        <p:nvSpPr>
          <p:cNvPr id="761" name="Google Shape;761;p24"/>
          <p:cNvSpPr txBox="1"/>
          <p:nvPr/>
        </p:nvSpPr>
        <p:spPr>
          <a:xfrm>
            <a:off x="272956" y="4640239"/>
            <a:ext cx="8202304" cy="1477328"/>
          </a:xfrm>
          <a:prstGeom prst="rect">
            <a:avLst/>
          </a:prstGeom>
          <a:gradFill>
            <a:gsLst>
              <a:gs pos="0">
                <a:srgbClr val="F7BCA2"/>
              </a:gs>
              <a:gs pos="50000">
                <a:srgbClr val="F4B093"/>
              </a:gs>
              <a:gs pos="100000">
                <a:srgbClr val="F7A47F"/>
              </a:gs>
            </a:gsLst>
            <a:lin ang="5400000" scaled="0"/>
          </a:gradFill>
          <a:ln w="9525" cap="flat" cmpd="sng">
            <a:solidFill>
              <a:schemeClr val="accent2"/>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These </a:t>
            </a:r>
            <a:r>
              <a:rPr lang="tr-TR" sz="1800" b="1">
                <a:solidFill>
                  <a:schemeClr val="dk1"/>
                </a:solidFill>
                <a:latin typeface="Calibri"/>
                <a:ea typeface="Calibri"/>
                <a:cs typeface="Calibri"/>
                <a:sym typeface="Calibri"/>
              </a:rPr>
              <a:t>histone tails </a:t>
            </a:r>
            <a:r>
              <a:rPr lang="tr-TR" sz="1800">
                <a:solidFill>
                  <a:schemeClr val="dk1"/>
                </a:solidFill>
                <a:latin typeface="Calibri"/>
                <a:ea typeface="Calibri"/>
                <a:cs typeface="Calibri"/>
                <a:sym typeface="Calibri"/>
              </a:rPr>
              <a:t>are subjected to several different types of </a:t>
            </a:r>
            <a:r>
              <a:rPr lang="tr-TR" sz="1800" b="1">
                <a:solidFill>
                  <a:schemeClr val="dk1"/>
                </a:solidFill>
                <a:latin typeface="Calibri"/>
                <a:ea typeface="Calibri"/>
                <a:cs typeface="Calibri"/>
                <a:sym typeface="Calibri"/>
              </a:rPr>
              <a:t>covalent modificaitons</a:t>
            </a:r>
            <a:r>
              <a:rPr lang="tr-TR" sz="1800">
                <a:solidFill>
                  <a:schemeClr val="dk1"/>
                </a:solidFill>
                <a:latin typeface="Calibri"/>
                <a:ea typeface="Calibri"/>
                <a:cs typeface="Calibri"/>
                <a:sym typeface="Calibri"/>
              </a:rPr>
              <a:t> that in turn control critical aspects of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Noto Sans Symbols"/>
              <a:buChar char="✔"/>
            </a:pPr>
            <a:r>
              <a:rPr lang="tr-TR" sz="1800">
                <a:solidFill>
                  <a:schemeClr val="dk1"/>
                </a:solidFill>
                <a:latin typeface="Calibri"/>
                <a:ea typeface="Calibri"/>
                <a:cs typeface="Calibri"/>
                <a:sym typeface="Calibri"/>
              </a:rPr>
              <a:t>chromatin structure</a:t>
            </a: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Noto Sans Symbols"/>
              <a:buChar char="✔"/>
            </a:pPr>
            <a:r>
              <a:rPr lang="tr-TR" sz="1800">
                <a:solidFill>
                  <a:schemeClr val="dk1"/>
                </a:solidFill>
                <a:latin typeface="Calibri"/>
                <a:ea typeface="Calibri"/>
                <a:cs typeface="Calibri"/>
                <a:sym typeface="Calibri"/>
              </a:rPr>
              <a:t>Function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pic>
        <p:nvPicPr>
          <p:cNvPr id="766" name="Google Shape;766;p25" descr="D:\powerpoint\figures\Chapter04\0428.jpg"/>
          <p:cNvPicPr preferRelativeResize="0"/>
          <p:nvPr/>
        </p:nvPicPr>
        <p:blipFill rotWithShape="1">
          <a:blip r:embed="rId3">
            <a:alphaModFix/>
          </a:blip>
          <a:srcRect/>
          <a:stretch/>
        </p:blipFill>
        <p:spPr>
          <a:xfrm>
            <a:off x="381000" y="304800"/>
            <a:ext cx="4143375" cy="4181475"/>
          </a:xfrm>
          <a:prstGeom prst="rect">
            <a:avLst/>
          </a:prstGeom>
          <a:noFill/>
          <a:ln>
            <a:noFill/>
          </a:ln>
        </p:spPr>
      </p:pic>
      <p:sp>
        <p:nvSpPr>
          <p:cNvPr id="767" name="Google Shape;767;p25"/>
          <p:cNvSpPr/>
          <p:nvPr/>
        </p:nvSpPr>
        <p:spPr>
          <a:xfrm>
            <a:off x="484495" y="4914331"/>
            <a:ext cx="6934200" cy="584775"/>
          </a:xfrm>
          <a:prstGeom prst="rect">
            <a:avLst/>
          </a:prstGeom>
          <a:solidFill>
            <a:srgbClr val="FFFC4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a:solidFill>
                  <a:schemeClr val="dk1"/>
                </a:solidFill>
                <a:latin typeface="Calibri"/>
                <a:ea typeface="Calibri"/>
                <a:cs typeface="Calibri"/>
                <a:sym typeface="Calibri"/>
              </a:rPr>
              <a:t>The bending of DNA in a nucleosome.The minor groove compressed on the inside of the turn.</a:t>
            </a:r>
            <a:endParaRPr sz="2000">
              <a:solidFill>
                <a:schemeClr val="dk1"/>
              </a:solidFill>
              <a:latin typeface="Calibri"/>
              <a:ea typeface="Calibri"/>
              <a:cs typeface="Calibri"/>
              <a:sym typeface="Calibri"/>
            </a:endParaRPr>
          </a:p>
        </p:txBody>
      </p:sp>
      <p:sp>
        <p:nvSpPr>
          <p:cNvPr id="768" name="Google Shape;768;p25"/>
          <p:cNvSpPr txBox="1"/>
          <p:nvPr/>
        </p:nvSpPr>
        <p:spPr>
          <a:xfrm>
            <a:off x="6346209" y="982639"/>
            <a:ext cx="469483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These </a:t>
            </a:r>
            <a:r>
              <a:rPr lang="tr-TR" sz="1800" b="1">
                <a:solidFill>
                  <a:schemeClr val="dk1"/>
                </a:solidFill>
                <a:latin typeface="Calibri"/>
                <a:ea typeface="Calibri"/>
                <a:cs typeface="Calibri"/>
                <a:sym typeface="Calibri"/>
              </a:rPr>
              <a:t>histone tails </a:t>
            </a:r>
            <a:r>
              <a:rPr lang="tr-TR" sz="1800">
                <a:solidFill>
                  <a:schemeClr val="dk1"/>
                </a:solidFill>
                <a:latin typeface="Calibri"/>
                <a:ea typeface="Calibri"/>
                <a:cs typeface="Calibri"/>
                <a:sym typeface="Calibri"/>
              </a:rPr>
              <a:t>are subjected to several different types of </a:t>
            </a:r>
            <a:r>
              <a:rPr lang="tr-TR" sz="1800" b="1">
                <a:solidFill>
                  <a:schemeClr val="dk1"/>
                </a:solidFill>
                <a:latin typeface="Calibri"/>
                <a:ea typeface="Calibri"/>
                <a:cs typeface="Calibri"/>
                <a:sym typeface="Calibri"/>
              </a:rPr>
              <a:t>covalent modificaitons</a:t>
            </a:r>
            <a:r>
              <a:rPr lang="tr-TR" sz="1800">
                <a:solidFill>
                  <a:schemeClr val="dk1"/>
                </a:solidFill>
                <a:latin typeface="Calibri"/>
                <a:ea typeface="Calibri"/>
                <a:cs typeface="Calibri"/>
                <a:sym typeface="Calibri"/>
              </a:rPr>
              <a:t> that in turn control critical aspects of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Noto Sans Symbols"/>
              <a:buChar char="✔"/>
            </a:pPr>
            <a:r>
              <a:rPr lang="tr-TR" sz="1800">
                <a:solidFill>
                  <a:schemeClr val="dk1"/>
                </a:solidFill>
                <a:latin typeface="Calibri"/>
                <a:ea typeface="Calibri"/>
                <a:cs typeface="Calibri"/>
                <a:sym typeface="Calibri"/>
              </a:rPr>
              <a:t>chromatin structure</a:t>
            </a:r>
            <a:endParaRPr sz="1800">
              <a:solidFill>
                <a:schemeClr val="dk1"/>
              </a:solidFill>
              <a:latin typeface="Calibri"/>
              <a:ea typeface="Calibri"/>
              <a:cs typeface="Calibri"/>
              <a:sym typeface="Calibri"/>
            </a:endParaRPr>
          </a:p>
          <a:p>
            <a:pPr marL="0" marR="0" lvl="0" indent="-114300" algn="l" rtl="0">
              <a:spcBef>
                <a:spcPts val="0"/>
              </a:spcBef>
              <a:spcAft>
                <a:spcPts val="0"/>
              </a:spcAft>
              <a:buClr>
                <a:schemeClr val="dk1"/>
              </a:buClr>
              <a:buSzPts val="1800"/>
              <a:buFont typeface="Noto Sans Symbols"/>
              <a:buChar char="✔"/>
            </a:pPr>
            <a:r>
              <a:rPr lang="tr-TR" sz="1800">
                <a:solidFill>
                  <a:schemeClr val="dk1"/>
                </a:solidFill>
                <a:latin typeface="Calibri"/>
                <a:ea typeface="Calibri"/>
                <a:cs typeface="Calibri"/>
                <a:sym typeface="Calibri"/>
              </a:rPr>
              <a:t>Function </a:t>
            </a:r>
            <a:endParaRPr sz="1800">
              <a:solidFill>
                <a:schemeClr val="dk1"/>
              </a:solidFill>
              <a:latin typeface="Calibri"/>
              <a:ea typeface="Calibri"/>
              <a:cs typeface="Calibri"/>
              <a:sym typeface="Calibri"/>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772"/>
        <p:cNvGrpSpPr/>
        <p:nvPr/>
      </p:nvGrpSpPr>
      <p:grpSpPr>
        <a:xfrm>
          <a:off x="0" y="0"/>
          <a:ext cx="0" cy="0"/>
          <a:chOff x="0" y="0"/>
          <a:chExt cx="0" cy="0"/>
        </a:xfrm>
      </p:grpSpPr>
      <p:pic>
        <p:nvPicPr>
          <p:cNvPr id="773" name="Google Shape;773;p26" descr="figure 4-29"/>
          <p:cNvPicPr preferRelativeResize="0"/>
          <p:nvPr/>
        </p:nvPicPr>
        <p:blipFill rotWithShape="1">
          <a:blip r:embed="rId3">
            <a:alphaModFix/>
          </a:blip>
          <a:srcRect/>
          <a:stretch/>
        </p:blipFill>
        <p:spPr>
          <a:xfrm>
            <a:off x="2019868" y="1440978"/>
            <a:ext cx="8381242" cy="4392613"/>
          </a:xfrm>
          <a:prstGeom prst="rect">
            <a:avLst/>
          </a:prstGeom>
          <a:noFill/>
          <a:ln>
            <a:noFill/>
          </a:ln>
        </p:spPr>
      </p:pic>
      <p:sp>
        <p:nvSpPr>
          <p:cNvPr id="774" name="Google Shape;774;p26"/>
          <p:cNvSpPr/>
          <p:nvPr/>
        </p:nvSpPr>
        <p:spPr>
          <a:xfrm>
            <a:off x="1930400" y="381000"/>
            <a:ext cx="782320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1">
                <a:solidFill>
                  <a:schemeClr val="dk1"/>
                </a:solidFill>
                <a:latin typeface="Calibri"/>
                <a:ea typeface="Calibri"/>
                <a:cs typeface="Calibri"/>
                <a:sym typeface="Calibri"/>
              </a:rPr>
              <a:t>The nucleosome sliding catalyzed by ATP-dependent chromatin remodeling complexes</a:t>
            </a:r>
            <a:endParaRPr/>
          </a:p>
        </p:txBody>
      </p:sp>
      <p:sp>
        <p:nvSpPr>
          <p:cNvPr id="775" name="Google Shape;775;p26"/>
          <p:cNvSpPr txBox="1"/>
          <p:nvPr/>
        </p:nvSpPr>
        <p:spPr>
          <a:xfrm>
            <a:off x="2770495" y="6059605"/>
            <a:ext cx="644174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In order to furher loosening of DNA-histone contacts </a:t>
            </a:r>
            <a:endParaRPr sz="1800">
              <a:solidFill>
                <a:schemeClr val="dk1"/>
              </a:solidFill>
              <a:latin typeface="Calibri"/>
              <a:ea typeface="Calibri"/>
              <a:cs typeface="Calibri"/>
              <a:sym typeface="Calibri"/>
            </a:endParaRPr>
          </a:p>
        </p:txBody>
      </p:sp>
      <p:sp>
        <p:nvSpPr>
          <p:cNvPr id="776" name="Google Shape;776;p26"/>
          <p:cNvSpPr/>
          <p:nvPr/>
        </p:nvSpPr>
        <p:spPr>
          <a:xfrm>
            <a:off x="1446663" y="1405719"/>
            <a:ext cx="3248167" cy="1064526"/>
          </a:xfrm>
          <a:prstGeom prst="ellipse">
            <a:avLst/>
          </a:prstGeom>
          <a:noFill/>
          <a:ln w="12700" cap="flat" cmpd="sng">
            <a:solidFill>
              <a:srgbClr val="00B05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onsequences of chromatin remodeling. Upon ATP addition, chromatin remodelers bound on the chromatin change the nucleosome conformation, which results in the exposure of the binding site (red) for transcriptional regulators (octamer sliding, octama eviction, or localized unwrapping), or the altered composition of nucleosomes (histone replacement or histone ejection). The binding of the chromatinremodeling complex to chromatin is ATP independent. Adapted from Clapier, C. R., &amp; Cairns, B. R. (2009). The biology of chromatin remodeling complexes. Annual Review of Biochemistry, 78, 273-304."/>
          <p:cNvPicPr>
            <a:picLocks noChangeAspect="1" noChangeArrowheads="1"/>
          </p:cNvPicPr>
          <p:nvPr/>
        </p:nvPicPr>
        <p:blipFill>
          <a:blip r:embed="rId2"/>
          <a:srcRect/>
          <a:stretch>
            <a:fillRect/>
          </a:stretch>
        </p:blipFill>
        <p:spPr bwMode="auto">
          <a:xfrm>
            <a:off x="5057190" y="149288"/>
            <a:ext cx="5620592" cy="6367801"/>
          </a:xfrm>
          <a:prstGeom prst="rect">
            <a:avLst/>
          </a:prstGeom>
          <a:noFill/>
        </p:spPr>
      </p:pic>
      <p:sp>
        <p:nvSpPr>
          <p:cNvPr id="3" name="2 Dikdörtgen"/>
          <p:cNvSpPr/>
          <p:nvPr/>
        </p:nvSpPr>
        <p:spPr>
          <a:xfrm>
            <a:off x="230154" y="1220697"/>
            <a:ext cx="3352801" cy="2031325"/>
          </a:xfrm>
          <a:prstGeom prst="rect">
            <a:avLst/>
          </a:prstGeom>
        </p:spPr>
        <p:txBody>
          <a:bodyPr wrap="square">
            <a:spAutoFit/>
          </a:bodyPr>
          <a:lstStyle/>
          <a:p>
            <a:r>
              <a:rPr lang="en-US" b="1" dirty="0" smtClean="0"/>
              <a:t>Chromatin remodeling</a:t>
            </a:r>
            <a:r>
              <a:rPr lang="en-US" dirty="0" smtClean="0"/>
              <a:t> is the dynamic modification of </a:t>
            </a:r>
            <a:r>
              <a:rPr lang="en-US" b="1" dirty="0" smtClean="0"/>
              <a:t>chromatin</a:t>
            </a:r>
            <a:r>
              <a:rPr lang="en-US" dirty="0" smtClean="0"/>
              <a:t> architecture to allow access of condensed genomic DNA to the regulatory transcription machinery proteins, and thereby control gene expression. ... Aberrations in </a:t>
            </a:r>
            <a:r>
              <a:rPr lang="en-US" b="1" dirty="0" smtClean="0"/>
              <a:t>chromatin remodeling</a:t>
            </a:r>
            <a:r>
              <a:rPr lang="en-US" dirty="0" smtClean="0"/>
              <a:t> proteins are found to be associated with human diseases, including cancer.</a:t>
            </a:r>
            <a:endParaRPr lang="tr-T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80"/>
        <p:cNvGrpSpPr/>
        <p:nvPr/>
      </p:nvGrpSpPr>
      <p:grpSpPr>
        <a:xfrm>
          <a:off x="0" y="0"/>
          <a:ext cx="0" cy="0"/>
          <a:chOff x="0" y="0"/>
          <a:chExt cx="0" cy="0"/>
        </a:xfrm>
      </p:grpSpPr>
      <p:pic>
        <p:nvPicPr>
          <p:cNvPr id="781" name="Google Shape;781;p27" descr="figure 4-30"/>
          <p:cNvPicPr preferRelativeResize="0"/>
          <p:nvPr/>
        </p:nvPicPr>
        <p:blipFill rotWithShape="1">
          <a:blip r:embed="rId3">
            <a:alphaModFix/>
          </a:blip>
          <a:srcRect/>
          <a:stretch/>
        </p:blipFill>
        <p:spPr>
          <a:xfrm>
            <a:off x="722733" y="1622710"/>
            <a:ext cx="9857316" cy="4873625"/>
          </a:xfrm>
          <a:prstGeom prst="rect">
            <a:avLst/>
          </a:prstGeom>
          <a:noFill/>
          <a:ln>
            <a:noFill/>
          </a:ln>
        </p:spPr>
      </p:pic>
      <p:sp>
        <p:nvSpPr>
          <p:cNvPr id="782" name="Google Shape;782;p27"/>
          <p:cNvSpPr/>
          <p:nvPr/>
        </p:nvSpPr>
        <p:spPr>
          <a:xfrm>
            <a:off x="2078568" y="77788"/>
            <a:ext cx="8284633"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1800" b="1">
                <a:solidFill>
                  <a:schemeClr val="dk1"/>
                </a:solidFill>
                <a:latin typeface="Calibri"/>
                <a:ea typeface="Calibri"/>
                <a:cs typeface="Calibri"/>
                <a:sym typeface="Calibri"/>
              </a:rPr>
              <a:t>Nucleosome removal and histone exchange catalyzed by ATP-dependent chromatin remodeling complexes</a:t>
            </a:r>
            <a:endParaRPr/>
          </a:p>
        </p:txBody>
      </p:sp>
      <p:sp>
        <p:nvSpPr>
          <p:cNvPr id="783" name="Google Shape;783;p27"/>
          <p:cNvSpPr txBox="1"/>
          <p:nvPr/>
        </p:nvSpPr>
        <p:spPr>
          <a:xfrm>
            <a:off x="8598090" y="668741"/>
            <a:ext cx="3289110" cy="34163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By cooperating with chaperons</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Cells contain dozens of different </a:t>
            </a:r>
            <a:r>
              <a:rPr lang="tr-TR" sz="1800" b="1">
                <a:solidFill>
                  <a:schemeClr val="dk1"/>
                </a:solidFill>
                <a:latin typeface="Calibri"/>
                <a:ea typeface="Calibri"/>
                <a:cs typeface="Calibri"/>
                <a:sym typeface="Calibri"/>
              </a:rPr>
              <a:t>remodeling complexes</a:t>
            </a:r>
            <a:endParaRPr sz="1800" b="1">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Some remodeling complexes can remove H2A-H2B dimers and replace them with histone variants ( H2AZ-H2B)</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The activitiy of these complexes are controlled by cell.</a:t>
            </a:r>
            <a:endParaRPr sz="1800">
              <a:solidFill>
                <a:schemeClr val="dk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pic>
        <p:nvPicPr>
          <p:cNvPr id="788" name="Google Shape;788;p28" descr="Figure 1."/>
          <p:cNvPicPr preferRelativeResize="0"/>
          <p:nvPr/>
        </p:nvPicPr>
        <p:blipFill rotWithShape="1">
          <a:blip r:embed="rId3">
            <a:alphaModFix/>
          </a:blip>
          <a:srcRect/>
          <a:stretch/>
        </p:blipFill>
        <p:spPr>
          <a:xfrm>
            <a:off x="906202" y="871679"/>
            <a:ext cx="5277870" cy="3850447"/>
          </a:xfrm>
          <a:prstGeom prst="rect">
            <a:avLst/>
          </a:prstGeom>
          <a:noFill/>
          <a:ln>
            <a:noFill/>
          </a:ln>
        </p:spPr>
      </p:pic>
      <p:sp>
        <p:nvSpPr>
          <p:cNvPr id="789" name="Google Shape;789;p28"/>
          <p:cNvSpPr txBox="1"/>
          <p:nvPr/>
        </p:nvSpPr>
        <p:spPr>
          <a:xfrm>
            <a:off x="7465325" y="1050878"/>
            <a:ext cx="364395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Due to the presence of ATP-dependent chromatin remodelling complexes, nucleosomes are highyl dynamic structure</a:t>
            </a:r>
            <a:endParaRPr sz="1800">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93"/>
        <p:cNvGrpSpPr/>
        <p:nvPr/>
      </p:nvGrpSpPr>
      <p:grpSpPr>
        <a:xfrm>
          <a:off x="0" y="0"/>
          <a:ext cx="0" cy="0"/>
          <a:chOff x="0" y="0"/>
          <a:chExt cx="0" cy="0"/>
        </a:xfrm>
      </p:grpSpPr>
      <p:sp>
        <p:nvSpPr>
          <p:cNvPr id="794" name="Google Shape;794;p29"/>
          <p:cNvSpPr/>
          <p:nvPr/>
        </p:nvSpPr>
        <p:spPr>
          <a:xfrm>
            <a:off x="453532" y="622983"/>
            <a:ext cx="11738468" cy="480127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dirty="0" err="1">
                <a:solidFill>
                  <a:schemeClr val="lt1"/>
                </a:solidFill>
                <a:latin typeface="Century Gothic"/>
                <a:ea typeface="Century Gothic"/>
                <a:cs typeface="Century Gothic"/>
                <a:sym typeface="Century Gothic"/>
              </a:rPr>
              <a:t>While</a:t>
            </a:r>
            <a:r>
              <a:rPr lang="tr-TR" sz="1800" dirty="0">
                <a:solidFill>
                  <a:schemeClr val="lt1"/>
                </a:solidFill>
                <a:latin typeface="Century Gothic"/>
                <a:ea typeface="Century Gothic"/>
                <a:cs typeface="Century Gothic"/>
                <a:sym typeface="Century Gothic"/>
              </a:rPr>
              <a:t> </a:t>
            </a:r>
            <a:r>
              <a:rPr lang="tr-TR" sz="1800" b="1" dirty="0" err="1">
                <a:solidFill>
                  <a:schemeClr val="lt1"/>
                </a:solidFill>
                <a:latin typeface="Century Gothic"/>
                <a:ea typeface="Century Gothic"/>
                <a:cs typeface="Century Gothic"/>
                <a:sym typeface="Century Gothic"/>
              </a:rPr>
              <a:t>canonical</a:t>
            </a:r>
            <a:r>
              <a:rPr lang="tr-TR" sz="1800" b="1" dirty="0">
                <a:solidFill>
                  <a:schemeClr val="lt1"/>
                </a:solidFill>
                <a:latin typeface="Century Gothic"/>
                <a:ea typeface="Century Gothic"/>
                <a:cs typeface="Century Gothic"/>
                <a:sym typeface="Century Gothic"/>
              </a:rPr>
              <a:t> </a:t>
            </a:r>
            <a:r>
              <a:rPr lang="tr-TR" sz="1800" b="1" dirty="0" err="1">
                <a:solidFill>
                  <a:schemeClr val="lt1"/>
                </a:solidFill>
                <a:latin typeface="Century Gothic"/>
                <a:ea typeface="Century Gothic"/>
                <a:cs typeface="Century Gothic"/>
                <a:sym typeface="Century Gothic"/>
              </a:rPr>
              <a:t>histones</a:t>
            </a:r>
            <a:r>
              <a:rPr lang="tr-TR" sz="1800" b="1"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are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expressed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exclusively</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during</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a:t>
            </a:r>
            <a:r>
              <a:rPr lang="tr-TR" sz="1800" b="1" dirty="0">
                <a:solidFill>
                  <a:schemeClr val="lt1"/>
                </a:solidFill>
                <a:latin typeface="Century Gothic"/>
                <a:ea typeface="Century Gothic"/>
                <a:cs typeface="Century Gothic"/>
                <a:sym typeface="Century Gothic"/>
              </a:rPr>
              <a:t>S PHASE of </a:t>
            </a:r>
            <a:r>
              <a:rPr lang="tr-TR" sz="1800" b="1" dirty="0" err="1">
                <a:solidFill>
                  <a:schemeClr val="lt1"/>
                </a:solidFill>
                <a:latin typeface="Century Gothic"/>
                <a:ea typeface="Century Gothic"/>
                <a:cs typeface="Century Gothic"/>
                <a:sym typeface="Century Gothic"/>
              </a:rPr>
              <a:t>replication</a:t>
            </a:r>
            <a:r>
              <a:rPr lang="tr-TR" sz="1800" b="1" dirty="0">
                <a:solidFill>
                  <a:schemeClr val="lt1"/>
                </a:solidFill>
                <a:latin typeface="Century Gothic"/>
                <a:ea typeface="Century Gothic"/>
                <a:cs typeface="Century Gothic"/>
                <a:sym typeface="Century Gothic"/>
              </a:rPr>
              <a:t> </a:t>
            </a:r>
            <a:r>
              <a:rPr lang="tr-TR" sz="1800" b="1" dirty="0" err="1">
                <a:solidFill>
                  <a:schemeClr val="lt1"/>
                </a:solidFill>
                <a:latin typeface="Century Gothic"/>
                <a:ea typeface="Century Gothic"/>
                <a:cs typeface="Century Gothic"/>
                <a:sym typeface="Century Gothic"/>
              </a:rPr>
              <a:t>pha</a:t>
            </a:r>
            <a:r>
              <a:rPr lang="tr-TR" sz="1800" dirty="0" err="1">
                <a:solidFill>
                  <a:schemeClr val="lt1"/>
                </a:solidFill>
                <a:latin typeface="Century Gothic"/>
                <a:ea typeface="Century Gothic"/>
                <a:cs typeface="Century Gothic"/>
                <a:sym typeface="Century Gothic"/>
              </a:rPr>
              <a:t>se</a:t>
            </a:r>
            <a:r>
              <a:rPr lang="tr-TR" sz="1800" dirty="0">
                <a:solidFill>
                  <a:schemeClr val="lt1"/>
                </a:solidFill>
                <a:latin typeface="Century Gothic"/>
                <a:ea typeface="Century Gothic"/>
                <a:cs typeface="Century Gothic"/>
                <a:sym typeface="Century Gothic"/>
              </a:rPr>
              <a:t> of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cell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cycle</a:t>
            </a:r>
            <a:r>
              <a:rPr lang="tr-TR" sz="1800" b="1" dirty="0">
                <a:solidFill>
                  <a:schemeClr val="lt1"/>
                </a:solidFill>
                <a:latin typeface="Century Gothic"/>
                <a:ea typeface="Century Gothic"/>
                <a:cs typeface="Century Gothic"/>
                <a:sym typeface="Century Gothic"/>
              </a:rPr>
              <a:t>,</a:t>
            </a:r>
            <a:endParaRPr sz="1800" b="1">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replacement</a:t>
            </a:r>
            <a:r>
              <a:rPr lang="tr-TR" sz="1800" dirty="0">
                <a:solidFill>
                  <a:schemeClr val="lt1"/>
                </a:solidFill>
                <a:latin typeface="Century Gothic"/>
                <a:ea typeface="Century Gothic"/>
                <a:cs typeface="Century Gothic"/>
                <a:sym typeface="Century Gothic"/>
              </a:rPr>
              <a:t> of a </a:t>
            </a:r>
            <a:r>
              <a:rPr lang="tr-TR" sz="1800" dirty="0" err="1">
                <a:solidFill>
                  <a:schemeClr val="lt1"/>
                </a:solidFill>
                <a:latin typeface="Century Gothic"/>
                <a:ea typeface="Century Gothic"/>
                <a:cs typeface="Century Gothic"/>
                <a:sym typeface="Century Gothic"/>
              </a:rPr>
              <a:t>canonical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histone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by</a:t>
            </a:r>
            <a:r>
              <a:rPr lang="tr-TR" sz="1800" dirty="0">
                <a:solidFill>
                  <a:schemeClr val="lt1"/>
                </a:solidFill>
                <a:latin typeface="Century Gothic"/>
                <a:ea typeface="Century Gothic"/>
                <a:cs typeface="Century Gothic"/>
                <a:sym typeface="Century Gothic"/>
              </a:rPr>
              <a:t> a </a:t>
            </a:r>
            <a:r>
              <a:rPr lang="tr-TR" sz="1800" b="1" dirty="0" err="1">
                <a:solidFill>
                  <a:schemeClr val="lt1"/>
                </a:solidFill>
                <a:latin typeface="Century Gothic"/>
                <a:ea typeface="Century Gothic"/>
                <a:cs typeface="Century Gothic"/>
                <a:sym typeface="Century Gothic"/>
              </a:rPr>
              <a:t>noncanonical</a:t>
            </a:r>
            <a:r>
              <a:rPr lang="tr-TR" sz="1800" b="1" dirty="0">
                <a:solidFill>
                  <a:schemeClr val="lt1"/>
                </a:solidFill>
                <a:latin typeface="Century Gothic"/>
                <a:ea typeface="Century Gothic"/>
                <a:cs typeface="Century Gothic"/>
                <a:sym typeface="Century Gothic"/>
              </a:rPr>
              <a:t> </a:t>
            </a:r>
            <a:r>
              <a:rPr lang="tr-TR" sz="1800" b="1" dirty="0" err="1">
                <a:solidFill>
                  <a:schemeClr val="lt1"/>
                </a:solidFill>
                <a:latin typeface="Century Gothic"/>
                <a:ea typeface="Century Gothic"/>
                <a:cs typeface="Century Gothic"/>
                <a:sym typeface="Century Gothic"/>
              </a:rPr>
              <a:t>variant</a:t>
            </a:r>
            <a:r>
              <a:rPr lang="tr-TR" sz="1800" b="1" dirty="0">
                <a:solidFill>
                  <a:schemeClr val="lt1"/>
                </a:solidFill>
                <a:latin typeface="Century Gothic"/>
                <a:ea typeface="Century Gothic"/>
                <a:cs typeface="Century Gothic"/>
                <a:sym typeface="Century Gothic"/>
              </a:rPr>
              <a:t> </a:t>
            </a:r>
            <a:r>
              <a:rPr lang="tr-TR" sz="1800" dirty="0">
                <a:solidFill>
                  <a:schemeClr val="lt1"/>
                </a:solidFill>
                <a:latin typeface="Century Gothic"/>
                <a:ea typeface="Century Gothic"/>
                <a:cs typeface="Century Gothic"/>
                <a:sym typeface="Century Gothic"/>
              </a:rPr>
              <a:t>is a </a:t>
            </a:r>
            <a:r>
              <a:rPr lang="tr-TR" sz="1800" dirty="0" err="1">
                <a:solidFill>
                  <a:schemeClr val="lt1"/>
                </a:solidFill>
                <a:latin typeface="Century Gothic"/>
                <a:ea typeface="Century Gothic"/>
                <a:cs typeface="Century Gothic"/>
                <a:sym typeface="Century Gothic"/>
              </a:rPr>
              <a:t>dynamic</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process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that</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changes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composition</a:t>
            </a:r>
            <a:r>
              <a:rPr lang="tr-TR" sz="1800" dirty="0">
                <a:solidFill>
                  <a:schemeClr val="lt1"/>
                </a:solidFill>
                <a:latin typeface="Century Gothic"/>
                <a:ea typeface="Century Gothic"/>
                <a:cs typeface="Century Gothic"/>
                <a:sym typeface="Century Gothic"/>
              </a:rPr>
              <a:t> of </a:t>
            </a:r>
            <a:r>
              <a:rPr lang="tr-TR" sz="1800" dirty="0" err="1">
                <a:solidFill>
                  <a:schemeClr val="lt1"/>
                </a:solidFill>
                <a:latin typeface="Century Gothic"/>
                <a:ea typeface="Century Gothic"/>
                <a:cs typeface="Century Gothic"/>
                <a:sym typeface="Century Gothic"/>
              </a:rPr>
              <a:t>chromatin</a:t>
            </a:r>
            <a:r>
              <a:rPr lang="tr-TR" sz="1800" dirty="0">
                <a:solidFill>
                  <a:schemeClr val="lt1"/>
                </a:solidFill>
                <a:latin typeface="Century Gothic"/>
                <a:ea typeface="Century Gothic"/>
                <a:cs typeface="Century Gothic"/>
                <a:sym typeface="Century Gothic"/>
              </a:rPr>
              <a:t>.</a:t>
            </a:r>
            <a:r>
              <a:rPr lang="tr-TR" sz="1800" b="1" dirty="0">
                <a:solidFill>
                  <a:schemeClr val="lt1"/>
                </a:solidFill>
                <a:latin typeface="Century Gothic"/>
                <a:ea typeface="Century Gothic"/>
                <a:cs typeface="Century Gothic"/>
                <a:sym typeface="Century Gothic"/>
              </a:rPr>
              <a:t> </a:t>
            </a: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1800" dirty="0">
                <a:solidFill>
                  <a:schemeClr val="lt1"/>
                </a:solidFill>
                <a:latin typeface="Century Gothic"/>
                <a:ea typeface="Century Gothic"/>
                <a:cs typeface="Century Gothic"/>
                <a:sym typeface="Century Gothic"/>
              </a:rPr>
              <a:t>Apart </a:t>
            </a:r>
            <a:r>
              <a:rPr lang="tr-TR" sz="1800" dirty="0" err="1">
                <a:solidFill>
                  <a:schemeClr val="lt1"/>
                </a:solidFill>
                <a:latin typeface="Century Gothic"/>
                <a:ea typeface="Century Gothic"/>
                <a:cs typeface="Century Gothic"/>
                <a:sym typeface="Century Gothic"/>
              </a:rPr>
              <a:t>from</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histone</a:t>
            </a:r>
            <a:r>
              <a:rPr lang="tr-TR" sz="1800" dirty="0">
                <a:solidFill>
                  <a:schemeClr val="lt1"/>
                </a:solidFill>
                <a:latin typeface="Century Gothic"/>
                <a:ea typeface="Century Gothic"/>
                <a:cs typeface="Century Gothic"/>
                <a:sym typeface="Century Gothic"/>
              </a:rPr>
              <a:t> H4, </a:t>
            </a:r>
            <a:r>
              <a:rPr lang="tr-TR" sz="1800" dirty="0" err="1">
                <a:solidFill>
                  <a:schemeClr val="lt1"/>
                </a:solidFill>
                <a:latin typeface="Century Gothic"/>
                <a:ea typeface="Century Gothic"/>
                <a:cs typeface="Century Gothic"/>
                <a:sym typeface="Century Gothic"/>
              </a:rPr>
              <a:t>all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histone</a:t>
            </a:r>
            <a:r>
              <a:rPr lang="tr-TR" sz="1800" dirty="0">
                <a:solidFill>
                  <a:schemeClr val="lt1"/>
                </a:solidFill>
                <a:latin typeface="Century Gothic"/>
                <a:ea typeface="Century Gothic"/>
                <a:cs typeface="Century Gothic"/>
                <a:sym typeface="Century Gothic"/>
              </a:rPr>
              <a:t> protein </a:t>
            </a:r>
            <a:r>
              <a:rPr lang="tr-TR" sz="1800" dirty="0" err="1">
                <a:solidFill>
                  <a:schemeClr val="lt1"/>
                </a:solidFill>
                <a:latin typeface="Century Gothic"/>
                <a:ea typeface="Century Gothic"/>
                <a:cs typeface="Century Gothic"/>
                <a:sym typeface="Century Gothic"/>
              </a:rPr>
              <a:t>families</a:t>
            </a:r>
            <a:r>
              <a:rPr lang="tr-TR" sz="1800" dirty="0">
                <a:solidFill>
                  <a:schemeClr val="lt1"/>
                </a:solidFill>
                <a:latin typeface="Century Gothic"/>
                <a:ea typeface="Century Gothic"/>
                <a:cs typeface="Century Gothic"/>
                <a:sym typeface="Century Gothic"/>
              </a:rPr>
              <a:t> (H2A, H2B, H3 </a:t>
            </a:r>
            <a:r>
              <a:rPr lang="tr-TR" sz="1800" dirty="0" err="1">
                <a:solidFill>
                  <a:schemeClr val="lt1"/>
                </a:solidFill>
                <a:latin typeface="Century Gothic"/>
                <a:ea typeface="Century Gothic"/>
                <a:cs typeface="Century Gothic"/>
                <a:sym typeface="Century Gothic"/>
              </a:rPr>
              <a:t>and</a:t>
            </a:r>
            <a:r>
              <a:rPr lang="tr-TR" sz="1800" dirty="0">
                <a:solidFill>
                  <a:schemeClr val="lt1"/>
                </a:solidFill>
                <a:latin typeface="Century Gothic"/>
                <a:ea typeface="Century Gothic"/>
                <a:cs typeface="Century Gothic"/>
                <a:sym typeface="Century Gothic"/>
              </a:rPr>
              <a:t> H1) </a:t>
            </a:r>
            <a:r>
              <a:rPr lang="tr-TR" sz="1800" dirty="0" err="1">
                <a:solidFill>
                  <a:schemeClr val="lt1"/>
                </a:solidFill>
                <a:latin typeface="Century Gothic"/>
                <a:ea typeface="Century Gothic"/>
                <a:cs typeface="Century Gothic"/>
                <a:sym typeface="Century Gothic"/>
              </a:rPr>
              <a:t>are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characterized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by</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specialized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histone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variants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and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among</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them</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most</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studied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family</a:t>
            </a:r>
            <a:r>
              <a:rPr lang="tr-TR" sz="1800" dirty="0">
                <a:solidFill>
                  <a:schemeClr val="lt1"/>
                </a:solidFill>
                <a:latin typeface="Century Gothic"/>
                <a:ea typeface="Century Gothic"/>
                <a:cs typeface="Century Gothic"/>
                <a:sym typeface="Century Gothic"/>
              </a:rPr>
              <a:t> is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H2A, </a:t>
            </a:r>
            <a:r>
              <a:rPr lang="tr-TR" sz="1800" dirty="0" err="1">
                <a:solidFill>
                  <a:schemeClr val="lt1"/>
                </a:solidFill>
                <a:latin typeface="Century Gothic"/>
                <a:ea typeface="Century Gothic"/>
                <a:cs typeface="Century Gothic"/>
                <a:sym typeface="Century Gothic"/>
              </a:rPr>
              <a:t>which</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comprises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several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members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including</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macro</a:t>
            </a:r>
            <a:r>
              <a:rPr lang="tr-TR" sz="1800" dirty="0">
                <a:solidFill>
                  <a:schemeClr val="lt1"/>
                </a:solidFill>
                <a:latin typeface="Century Gothic"/>
                <a:ea typeface="Century Gothic"/>
                <a:cs typeface="Century Gothic"/>
                <a:sym typeface="Century Gothic"/>
              </a:rPr>
              <a:t> H2A, H2A.X, H2A.</a:t>
            </a:r>
            <a:r>
              <a:rPr lang="tr-TR" sz="1800" dirty="0" err="1">
                <a:solidFill>
                  <a:schemeClr val="lt1"/>
                </a:solidFill>
                <a:latin typeface="Century Gothic"/>
                <a:ea typeface="Century Gothic"/>
                <a:cs typeface="Century Gothic"/>
                <a:sym typeface="Century Gothic"/>
              </a:rPr>
              <a:t>Bbd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and</a:t>
            </a:r>
            <a:r>
              <a:rPr lang="tr-TR" sz="1800" dirty="0">
                <a:solidFill>
                  <a:schemeClr val="lt1"/>
                </a:solidFill>
                <a:latin typeface="Century Gothic"/>
                <a:ea typeface="Century Gothic"/>
                <a:cs typeface="Century Gothic"/>
                <a:sym typeface="Century Gothic"/>
              </a:rPr>
              <a:t> H2A.Z</a:t>
            </a: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1800" dirty="0">
                <a:solidFill>
                  <a:schemeClr val="lt1"/>
                </a:solidFill>
                <a:latin typeface="Century Gothic"/>
                <a:ea typeface="Century Gothic"/>
                <a:cs typeface="Century Gothic"/>
                <a:sym typeface="Century Gothic"/>
              </a:rPr>
              <a:t>H2A.Z has </a:t>
            </a:r>
            <a:r>
              <a:rPr lang="tr-TR" sz="1800" dirty="0" err="1">
                <a:solidFill>
                  <a:schemeClr val="lt1"/>
                </a:solidFill>
                <a:latin typeface="Century Gothic"/>
                <a:ea typeface="Century Gothic"/>
                <a:cs typeface="Century Gothic"/>
                <a:sym typeface="Century Gothic"/>
              </a:rPr>
              <a:t>been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linked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to</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diverse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biological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processes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such</a:t>
            </a:r>
            <a:r>
              <a:rPr lang="tr-TR" sz="1800" dirty="0">
                <a:solidFill>
                  <a:schemeClr val="lt1"/>
                </a:solidFill>
                <a:latin typeface="Century Gothic"/>
                <a:ea typeface="Century Gothic"/>
                <a:cs typeface="Century Gothic"/>
                <a:sym typeface="Century Gothic"/>
              </a:rPr>
              <a:t> as </a:t>
            </a:r>
            <a:r>
              <a:rPr lang="tr-TR" sz="1800" dirty="0" err="1">
                <a:solidFill>
                  <a:schemeClr val="lt1"/>
                </a:solidFill>
                <a:latin typeface="Century Gothic"/>
                <a:ea typeface="Century Gothic"/>
                <a:cs typeface="Century Gothic"/>
                <a:sym typeface="Century Gothic"/>
              </a:rPr>
              <a:t>memory</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and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epithelial</a:t>
            </a:r>
            <a:r>
              <a:rPr lang="tr-TR" sz="1800" dirty="0">
                <a:solidFill>
                  <a:schemeClr val="lt1"/>
                </a:solidFill>
                <a:latin typeface="Century Gothic"/>
                <a:ea typeface="Century Gothic"/>
                <a:cs typeface="Century Gothic"/>
                <a:sym typeface="Century Gothic"/>
              </a:rPr>
              <a:t>-</a:t>
            </a:r>
            <a:r>
              <a:rPr lang="tr-TR" sz="1800" dirty="0" err="1">
                <a:solidFill>
                  <a:schemeClr val="lt1"/>
                </a:solidFill>
                <a:latin typeface="Century Gothic"/>
                <a:ea typeface="Century Gothic"/>
                <a:cs typeface="Century Gothic"/>
                <a:sym typeface="Century Gothic"/>
              </a:rPr>
              <a:t>to</a:t>
            </a:r>
            <a:r>
              <a:rPr lang="tr-TR" sz="1800" dirty="0">
                <a:solidFill>
                  <a:schemeClr val="lt1"/>
                </a:solidFill>
                <a:latin typeface="Century Gothic"/>
                <a:ea typeface="Century Gothic"/>
                <a:cs typeface="Century Gothic"/>
                <a:sym typeface="Century Gothic"/>
              </a:rPr>
              <a:t>-</a:t>
            </a:r>
            <a:r>
              <a:rPr lang="tr-TR" sz="1800" dirty="0" err="1">
                <a:solidFill>
                  <a:schemeClr val="lt1"/>
                </a:solidFill>
                <a:latin typeface="Century Gothic"/>
                <a:ea typeface="Century Gothic"/>
                <a:cs typeface="Century Gothic"/>
                <a:sym typeface="Century Gothic"/>
              </a:rPr>
              <a:t>mesenchymal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transition</a:t>
            </a:r>
            <a:r>
              <a:rPr lang="tr-TR" sz="1800" dirty="0">
                <a:solidFill>
                  <a:schemeClr val="lt1"/>
                </a:solidFill>
                <a:latin typeface="Century Gothic"/>
                <a:ea typeface="Century Gothic"/>
                <a:cs typeface="Century Gothic"/>
                <a:sym typeface="Century Gothic"/>
              </a:rPr>
              <a:t> (EMT) </a:t>
            </a:r>
            <a:r>
              <a:rPr lang="tr-TR" sz="1800" dirty="0" smtClean="0">
                <a:solidFill>
                  <a:schemeClr val="lt1"/>
                </a:solidFill>
                <a:latin typeface="Century Gothic"/>
                <a:ea typeface="Century Gothic"/>
                <a:cs typeface="Century Gothic"/>
                <a:sym typeface="Century Gothic"/>
              </a:rPr>
              <a:t>. At </a:t>
            </a:r>
            <a:r>
              <a:rPr lang="tr-TR" sz="1800" dirty="0" err="1">
                <a:solidFill>
                  <a:schemeClr val="lt1"/>
                </a:solidFill>
                <a:latin typeface="Century Gothic"/>
                <a:ea typeface="Century Gothic"/>
                <a:cs typeface="Century Gothic"/>
                <a:sym typeface="Century Gothic"/>
              </a:rPr>
              <a:t>molecular</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level</a:t>
            </a:r>
            <a:r>
              <a:rPr lang="tr-TR" sz="1800" dirty="0">
                <a:solidFill>
                  <a:schemeClr val="lt1"/>
                </a:solidFill>
                <a:latin typeface="Century Gothic"/>
                <a:ea typeface="Century Gothic"/>
                <a:cs typeface="Century Gothic"/>
                <a:sym typeface="Century Gothic"/>
              </a:rPr>
              <a:t>, it has </a:t>
            </a:r>
            <a:r>
              <a:rPr lang="tr-TR" sz="1800" dirty="0" err="1">
                <a:solidFill>
                  <a:schemeClr val="lt1"/>
                </a:solidFill>
                <a:latin typeface="Century Gothic"/>
                <a:ea typeface="Century Gothic"/>
                <a:cs typeface="Century Gothic"/>
                <a:sym typeface="Century Gothic"/>
              </a:rPr>
              <a:t>been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implicated</a:t>
            </a:r>
            <a:r>
              <a:rPr lang="tr-TR" sz="1800" dirty="0">
                <a:solidFill>
                  <a:schemeClr val="lt1"/>
                </a:solidFill>
                <a:latin typeface="Century Gothic"/>
                <a:ea typeface="Century Gothic"/>
                <a:cs typeface="Century Gothic"/>
                <a:sym typeface="Century Gothic"/>
              </a:rPr>
              <a:t> in DNA </a:t>
            </a:r>
            <a:r>
              <a:rPr lang="tr-TR" sz="1800" dirty="0" err="1">
                <a:solidFill>
                  <a:schemeClr val="lt1"/>
                </a:solidFill>
                <a:latin typeface="Century Gothic"/>
                <a:ea typeface="Century Gothic"/>
                <a:cs typeface="Century Gothic"/>
                <a:sym typeface="Century Gothic"/>
              </a:rPr>
              <a:t>repair</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and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transcriptional</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regulation</a:t>
            </a: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endParaRPr sz="1800">
              <a:solidFill>
                <a:schemeClr val="lt1"/>
              </a:solidFill>
              <a:latin typeface="Century Gothic"/>
              <a:ea typeface="Century Gothic"/>
              <a:cs typeface="Century Gothic"/>
              <a:sym typeface="Century Gothic"/>
            </a:endParaRPr>
          </a:p>
          <a:p>
            <a:pPr marL="0" marR="0" lvl="0" indent="0" algn="l" rtl="0">
              <a:spcBef>
                <a:spcPts val="0"/>
              </a:spcBef>
              <a:spcAft>
                <a:spcPts val="0"/>
              </a:spcAft>
              <a:buNone/>
            </a:pPr>
            <a:r>
              <a:rPr lang="tr-TR" sz="1800" dirty="0" err="1">
                <a:solidFill>
                  <a:schemeClr val="lt1"/>
                </a:solidFill>
                <a:latin typeface="Century Gothic"/>
                <a:ea typeface="Century Gothic"/>
                <a:cs typeface="Century Gothic"/>
                <a:sym typeface="Century Gothic"/>
              </a:rPr>
              <a:t>One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important</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question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remains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How</a:t>
            </a:r>
            <a:r>
              <a:rPr lang="tr-TR" sz="1800" dirty="0">
                <a:solidFill>
                  <a:schemeClr val="lt1"/>
                </a:solidFill>
                <a:latin typeface="Century Gothic"/>
                <a:ea typeface="Century Gothic"/>
                <a:cs typeface="Century Gothic"/>
                <a:sym typeface="Century Gothic"/>
              </a:rPr>
              <a:t> is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H2A.Z </a:t>
            </a:r>
            <a:r>
              <a:rPr lang="tr-TR" sz="1800" dirty="0" err="1">
                <a:solidFill>
                  <a:schemeClr val="lt1"/>
                </a:solidFill>
                <a:latin typeface="Century Gothic"/>
                <a:ea typeface="Century Gothic"/>
                <a:cs typeface="Century Gothic"/>
                <a:sym typeface="Century Gothic"/>
              </a:rPr>
              <a:t>loading</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and</a:t>
            </a:r>
            <a:r>
              <a:rPr lang="tr-TR" sz="1800" dirty="0">
                <a:solidFill>
                  <a:schemeClr val="lt1"/>
                </a:solidFill>
                <a:latin typeface="Century Gothic"/>
                <a:ea typeface="Century Gothic"/>
                <a:cs typeface="Century Gothic"/>
                <a:sym typeface="Century Gothic"/>
              </a:rPr>
              <a:t>/</a:t>
            </a:r>
            <a:r>
              <a:rPr lang="tr-TR" sz="1800" dirty="0" err="1">
                <a:solidFill>
                  <a:schemeClr val="lt1"/>
                </a:solidFill>
                <a:latin typeface="Century Gothic"/>
                <a:ea typeface="Century Gothic"/>
                <a:cs typeface="Century Gothic"/>
                <a:sym typeface="Century Gothic"/>
              </a:rPr>
              <a:t>or</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acetylation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machinery</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recruited</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to</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chromatin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So</a:t>
            </a:r>
            <a:r>
              <a:rPr lang="tr-TR" sz="1800" dirty="0">
                <a:solidFill>
                  <a:schemeClr val="lt1"/>
                </a:solidFill>
                <a:latin typeface="Century Gothic"/>
                <a:ea typeface="Century Gothic"/>
                <a:cs typeface="Century Gothic"/>
                <a:sym typeface="Century Gothic"/>
              </a:rPr>
              <a:t> far, it </a:t>
            </a:r>
            <a:r>
              <a:rPr lang="tr-TR" sz="1800" dirty="0" err="1">
                <a:solidFill>
                  <a:schemeClr val="lt1"/>
                </a:solidFill>
                <a:latin typeface="Century Gothic"/>
                <a:ea typeface="Century Gothic"/>
                <a:cs typeface="Century Gothic"/>
                <a:sym typeface="Century Gothic"/>
              </a:rPr>
              <a:t>was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shown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that</a:t>
            </a:r>
            <a:r>
              <a:rPr lang="tr-TR" sz="1800" dirty="0">
                <a:solidFill>
                  <a:schemeClr val="lt1"/>
                </a:solidFill>
                <a:latin typeface="Century Gothic"/>
                <a:ea typeface="Century Gothic"/>
                <a:cs typeface="Century Gothic"/>
                <a:sym typeface="Century Gothic"/>
              </a:rPr>
              <a:t> </a:t>
            </a:r>
            <a:r>
              <a:rPr lang="tr-TR" sz="1800" dirty="0" err="1" smtClean="0">
                <a:solidFill>
                  <a:schemeClr val="lt1"/>
                </a:solidFill>
                <a:latin typeface="Century Gothic"/>
                <a:ea typeface="Century Gothic"/>
                <a:cs typeface="Century Gothic"/>
                <a:sym typeface="Century Gothic"/>
              </a:rPr>
              <a:t>different</a:t>
            </a:r>
            <a:r>
              <a:rPr lang="tr-TR" sz="1800" dirty="0" smtClean="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transcription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factors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TFs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interact</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with</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subunits</a:t>
            </a:r>
            <a:r>
              <a:rPr lang="tr-TR" sz="1800" dirty="0">
                <a:solidFill>
                  <a:schemeClr val="lt1"/>
                </a:solidFill>
                <a:latin typeface="Century Gothic"/>
                <a:ea typeface="Century Gothic"/>
                <a:cs typeface="Century Gothic"/>
                <a:sym typeface="Century Gothic"/>
              </a:rPr>
              <a:t> of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H2A.Z </a:t>
            </a:r>
            <a:r>
              <a:rPr lang="tr-TR" sz="1800" dirty="0" err="1">
                <a:solidFill>
                  <a:schemeClr val="lt1"/>
                </a:solidFill>
                <a:latin typeface="Century Gothic"/>
                <a:ea typeface="Century Gothic"/>
                <a:cs typeface="Century Gothic"/>
                <a:sym typeface="Century Gothic"/>
              </a:rPr>
              <a:t>loading</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complexes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For</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example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p400/Tip60 </a:t>
            </a:r>
            <a:r>
              <a:rPr lang="tr-TR" sz="1800" dirty="0" err="1">
                <a:solidFill>
                  <a:schemeClr val="lt1"/>
                </a:solidFill>
                <a:latin typeface="Century Gothic"/>
                <a:ea typeface="Century Gothic"/>
                <a:cs typeface="Century Gothic"/>
                <a:sym typeface="Century Gothic"/>
              </a:rPr>
              <a:t>complex</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interacts</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with</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the</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Notch</a:t>
            </a:r>
            <a:r>
              <a:rPr lang="tr-TR" sz="1800" dirty="0">
                <a:solidFill>
                  <a:schemeClr val="lt1"/>
                </a:solidFill>
                <a:latin typeface="Century Gothic"/>
                <a:ea typeface="Century Gothic"/>
                <a:cs typeface="Century Gothic"/>
                <a:sym typeface="Century Gothic"/>
              </a:rPr>
              <a:t>/RBPJ </a:t>
            </a:r>
            <a:r>
              <a:rPr lang="tr-TR" sz="1800" dirty="0" err="1">
                <a:solidFill>
                  <a:schemeClr val="lt1"/>
                </a:solidFill>
                <a:latin typeface="Century Gothic"/>
                <a:ea typeface="Century Gothic"/>
                <a:cs typeface="Century Gothic"/>
                <a:sym typeface="Century Gothic"/>
              </a:rPr>
              <a:t>coactivator</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complex</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Myc</a:t>
            </a:r>
            <a:r>
              <a:rPr lang="tr-TR" sz="1800" dirty="0">
                <a:solidFill>
                  <a:schemeClr val="lt1"/>
                </a:solidFill>
                <a:latin typeface="Century Gothic"/>
                <a:ea typeface="Century Gothic"/>
                <a:cs typeface="Century Gothic"/>
                <a:sym typeface="Century Gothic"/>
              </a:rPr>
              <a:t> </a:t>
            </a:r>
            <a:r>
              <a:rPr lang="tr-TR" sz="1800" dirty="0" smtClean="0">
                <a:solidFill>
                  <a:schemeClr val="lt1"/>
                </a:solidFill>
                <a:latin typeface="Century Gothic"/>
                <a:ea typeface="Century Gothic"/>
                <a:cs typeface="Century Gothic"/>
                <a:sym typeface="Century Gothic"/>
              </a:rPr>
              <a:t>, ERα </a:t>
            </a:r>
            <a:r>
              <a:rPr lang="tr-TR" sz="1800" dirty="0">
                <a:solidFill>
                  <a:schemeClr val="lt1"/>
                </a:solidFill>
                <a:latin typeface="Century Gothic"/>
                <a:ea typeface="Century Gothic"/>
                <a:cs typeface="Century Gothic"/>
                <a:sym typeface="Century Gothic"/>
              </a:rPr>
              <a:t>(</a:t>
            </a:r>
            <a:r>
              <a:rPr lang="tr-TR" sz="1800" dirty="0" err="1">
                <a:solidFill>
                  <a:schemeClr val="lt1"/>
                </a:solidFill>
                <a:latin typeface="Century Gothic"/>
                <a:ea typeface="Century Gothic"/>
                <a:cs typeface="Century Gothic"/>
                <a:sym typeface="Century Gothic"/>
              </a:rPr>
              <a:t>estrogen</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receptor</a:t>
            </a:r>
            <a:r>
              <a:rPr lang="tr-TR" sz="1800" dirty="0">
                <a:solidFill>
                  <a:schemeClr val="lt1"/>
                </a:solidFill>
                <a:latin typeface="Century Gothic"/>
                <a:ea typeface="Century Gothic"/>
                <a:cs typeface="Century Gothic"/>
                <a:sym typeface="Century Gothic"/>
              </a:rPr>
              <a:t> </a:t>
            </a:r>
            <a:r>
              <a:rPr lang="tr-TR" sz="1800" dirty="0" err="1">
                <a:solidFill>
                  <a:schemeClr val="lt1"/>
                </a:solidFill>
                <a:latin typeface="Century Gothic"/>
                <a:ea typeface="Century Gothic"/>
                <a:cs typeface="Century Gothic"/>
                <a:sym typeface="Century Gothic"/>
              </a:rPr>
              <a:t>alpha</a:t>
            </a:r>
            <a:r>
              <a:rPr lang="tr-TR" sz="1800" dirty="0">
                <a:solidFill>
                  <a:schemeClr val="lt1"/>
                </a:solidFill>
                <a:latin typeface="Century Gothic"/>
                <a:ea typeface="Century Gothic"/>
                <a:cs typeface="Century Gothic"/>
                <a:sym typeface="Century Gothic"/>
              </a:rPr>
              <a:t>), AR</a:t>
            </a:r>
            <a:endParaRPr sz="1800">
              <a:solidFill>
                <a:schemeClr val="lt1"/>
              </a:solidFill>
              <a:latin typeface="Century Gothic"/>
              <a:ea typeface="Century Gothic"/>
              <a:cs typeface="Century Gothic"/>
              <a:sym typeface="Century Gothic"/>
            </a:endParaRPr>
          </a:p>
        </p:txBody>
      </p:sp>
      <p:sp>
        <p:nvSpPr>
          <p:cNvPr id="795" name="Google Shape;795;p29"/>
          <p:cNvSpPr/>
          <p:nvPr/>
        </p:nvSpPr>
        <p:spPr>
          <a:xfrm>
            <a:off x="2853712" y="0"/>
            <a:ext cx="6383593"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b="1" dirty="0" err="1">
                <a:solidFill>
                  <a:schemeClr val="lt1"/>
                </a:solidFill>
                <a:latin typeface="Century Gothic"/>
                <a:ea typeface="Century Gothic"/>
                <a:cs typeface="Century Gothic"/>
                <a:sym typeface="Century Gothic"/>
              </a:rPr>
              <a:t>The</a:t>
            </a:r>
            <a:r>
              <a:rPr lang="tr-TR" sz="2400" b="1" dirty="0">
                <a:solidFill>
                  <a:schemeClr val="lt1"/>
                </a:solidFill>
                <a:latin typeface="Century Gothic"/>
                <a:ea typeface="Century Gothic"/>
                <a:cs typeface="Century Gothic"/>
                <a:sym typeface="Century Gothic"/>
              </a:rPr>
              <a:t> </a:t>
            </a:r>
            <a:r>
              <a:rPr lang="tr-TR" sz="2400" b="1" dirty="0" err="1">
                <a:solidFill>
                  <a:schemeClr val="lt1"/>
                </a:solidFill>
                <a:latin typeface="Century Gothic"/>
                <a:ea typeface="Century Gothic"/>
                <a:cs typeface="Century Gothic"/>
                <a:sym typeface="Century Gothic"/>
              </a:rPr>
              <a:t>histone</a:t>
            </a:r>
            <a:r>
              <a:rPr lang="tr-TR" sz="2400" b="1" dirty="0">
                <a:solidFill>
                  <a:schemeClr val="lt1"/>
                </a:solidFill>
                <a:latin typeface="Century Gothic"/>
                <a:ea typeface="Century Gothic"/>
                <a:cs typeface="Century Gothic"/>
                <a:sym typeface="Century Gothic"/>
              </a:rPr>
              <a:t> </a:t>
            </a:r>
            <a:r>
              <a:rPr lang="tr-TR" sz="2400" b="1" dirty="0" err="1">
                <a:solidFill>
                  <a:schemeClr val="lt1"/>
                </a:solidFill>
                <a:latin typeface="Century Gothic"/>
                <a:ea typeface="Century Gothic"/>
                <a:cs typeface="Century Gothic"/>
                <a:sym typeface="Century Gothic"/>
              </a:rPr>
              <a:t>variants</a:t>
            </a:r>
            <a:r>
              <a:rPr lang="tr-TR" sz="2400" b="1" dirty="0">
                <a:solidFill>
                  <a:schemeClr val="lt1"/>
                </a:solidFill>
                <a:latin typeface="Century Gothic"/>
                <a:ea typeface="Century Gothic"/>
                <a:cs typeface="Century Gothic"/>
                <a:sym typeface="Century Gothic"/>
              </a:rPr>
              <a:t> in gene </a:t>
            </a:r>
            <a:r>
              <a:rPr lang="tr-TR" sz="2400" b="1" dirty="0" err="1">
                <a:solidFill>
                  <a:schemeClr val="lt1"/>
                </a:solidFill>
                <a:latin typeface="Century Gothic"/>
                <a:ea typeface="Century Gothic"/>
                <a:cs typeface="Century Gothic"/>
                <a:sym typeface="Century Gothic"/>
              </a:rPr>
              <a:t>regulation</a:t>
            </a:r>
            <a:endParaRPr sz="2400" b="1">
              <a:solidFill>
                <a:schemeClr val="lt1"/>
              </a:solidFill>
              <a:latin typeface="Century Gothic"/>
              <a:ea typeface="Century Gothic"/>
              <a:cs typeface="Century Gothic"/>
              <a:sym typeface="Century Gothic"/>
            </a:endParaRPr>
          </a:p>
        </p:txBody>
      </p:sp>
      <p:sp>
        <p:nvSpPr>
          <p:cNvPr id="796" name="Google Shape;796;p29"/>
          <p:cNvSpPr/>
          <p:nvPr/>
        </p:nvSpPr>
        <p:spPr>
          <a:xfrm>
            <a:off x="488534" y="6140913"/>
            <a:ext cx="10413241"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dirty="0" err="1">
                <a:solidFill>
                  <a:schemeClr val="lt1"/>
                </a:solidFill>
                <a:latin typeface="Century Gothic"/>
                <a:ea typeface="Century Gothic"/>
                <a:cs typeface="Century Gothic"/>
                <a:sym typeface="Century Gothic"/>
              </a:rPr>
              <a:t>Giaimo</a:t>
            </a:r>
            <a:r>
              <a:rPr lang="tr-TR" sz="1200" b="1" dirty="0">
                <a:solidFill>
                  <a:schemeClr val="lt1"/>
                </a:solidFill>
                <a:latin typeface="Century Gothic"/>
                <a:ea typeface="Century Gothic"/>
                <a:cs typeface="Century Gothic"/>
                <a:sym typeface="Century Gothic"/>
              </a:rPr>
              <a:t>, B.D., </a:t>
            </a:r>
            <a:r>
              <a:rPr lang="tr-TR" sz="1200" b="1" dirty="0" err="1">
                <a:solidFill>
                  <a:schemeClr val="lt1"/>
                </a:solidFill>
                <a:latin typeface="Century Gothic"/>
                <a:ea typeface="Century Gothic"/>
                <a:cs typeface="Century Gothic"/>
                <a:sym typeface="Century Gothic"/>
              </a:rPr>
              <a:t>Ferrante</a:t>
            </a:r>
            <a:r>
              <a:rPr lang="tr-TR" sz="1200" b="1" dirty="0">
                <a:solidFill>
                  <a:schemeClr val="lt1"/>
                </a:solidFill>
                <a:latin typeface="Century Gothic"/>
                <a:ea typeface="Century Gothic"/>
                <a:cs typeface="Century Gothic"/>
                <a:sym typeface="Century Gothic"/>
              </a:rPr>
              <a:t>, F., </a:t>
            </a:r>
            <a:r>
              <a:rPr lang="tr-TR" sz="1200" b="1" dirty="0" err="1">
                <a:solidFill>
                  <a:schemeClr val="lt1"/>
                </a:solidFill>
                <a:latin typeface="Century Gothic"/>
                <a:ea typeface="Century Gothic"/>
                <a:cs typeface="Century Gothic"/>
                <a:sym typeface="Century Gothic"/>
              </a:rPr>
              <a:t>Herchenröther</a:t>
            </a:r>
            <a:r>
              <a:rPr lang="tr-TR" sz="1200" b="1" dirty="0">
                <a:solidFill>
                  <a:schemeClr val="lt1"/>
                </a:solidFill>
                <a:latin typeface="Century Gothic"/>
                <a:ea typeface="Century Gothic"/>
                <a:cs typeface="Century Gothic"/>
                <a:sym typeface="Century Gothic"/>
              </a:rPr>
              <a:t>, A. </a:t>
            </a:r>
            <a:r>
              <a:rPr lang="tr-TR" sz="1200" b="1" i="1" dirty="0">
                <a:solidFill>
                  <a:schemeClr val="lt1"/>
                </a:solidFill>
                <a:latin typeface="Century Gothic"/>
                <a:ea typeface="Century Gothic"/>
                <a:cs typeface="Century Gothic"/>
                <a:sym typeface="Century Gothic"/>
              </a:rPr>
              <a:t>et al.</a:t>
            </a:r>
            <a:r>
              <a:rPr lang="tr-TR" sz="1200" b="1" dirty="0">
                <a:solidFill>
                  <a:schemeClr val="lt1"/>
                </a:solidFill>
                <a:latin typeface="Century Gothic"/>
                <a:ea typeface="Century Gothic"/>
                <a:cs typeface="Century Gothic"/>
                <a:sym typeface="Century Gothic"/>
              </a:rPr>
              <a:t> </a:t>
            </a:r>
            <a:r>
              <a:rPr lang="tr-TR" sz="1200" b="1" dirty="0" err="1">
                <a:solidFill>
                  <a:schemeClr val="lt1"/>
                </a:solidFill>
                <a:latin typeface="Century Gothic"/>
                <a:ea typeface="Century Gothic"/>
                <a:cs typeface="Century Gothic"/>
                <a:sym typeface="Century Gothic"/>
              </a:rPr>
              <a:t>The</a:t>
            </a:r>
            <a:r>
              <a:rPr lang="tr-TR" sz="1200" b="1" dirty="0">
                <a:solidFill>
                  <a:schemeClr val="lt1"/>
                </a:solidFill>
                <a:latin typeface="Century Gothic"/>
                <a:ea typeface="Century Gothic"/>
                <a:cs typeface="Century Gothic"/>
                <a:sym typeface="Century Gothic"/>
              </a:rPr>
              <a:t> </a:t>
            </a:r>
            <a:r>
              <a:rPr lang="tr-TR" sz="1200" b="1" dirty="0" err="1">
                <a:solidFill>
                  <a:schemeClr val="lt1"/>
                </a:solidFill>
                <a:latin typeface="Century Gothic"/>
                <a:ea typeface="Century Gothic"/>
                <a:cs typeface="Century Gothic"/>
                <a:sym typeface="Century Gothic"/>
              </a:rPr>
              <a:t>histone</a:t>
            </a:r>
            <a:r>
              <a:rPr lang="tr-TR" sz="1200" b="1" dirty="0">
                <a:solidFill>
                  <a:schemeClr val="lt1"/>
                </a:solidFill>
                <a:latin typeface="Century Gothic"/>
                <a:ea typeface="Century Gothic"/>
                <a:cs typeface="Century Gothic"/>
                <a:sym typeface="Century Gothic"/>
              </a:rPr>
              <a:t> </a:t>
            </a:r>
            <a:r>
              <a:rPr lang="tr-TR" sz="1200" b="1" dirty="0" err="1">
                <a:solidFill>
                  <a:schemeClr val="lt1"/>
                </a:solidFill>
                <a:latin typeface="Century Gothic"/>
                <a:ea typeface="Century Gothic"/>
                <a:cs typeface="Century Gothic"/>
                <a:sym typeface="Century Gothic"/>
              </a:rPr>
              <a:t>variant</a:t>
            </a:r>
            <a:r>
              <a:rPr lang="tr-TR" sz="1200" b="1" dirty="0">
                <a:solidFill>
                  <a:schemeClr val="lt1"/>
                </a:solidFill>
                <a:latin typeface="Century Gothic"/>
                <a:ea typeface="Century Gothic"/>
                <a:cs typeface="Century Gothic"/>
                <a:sym typeface="Century Gothic"/>
              </a:rPr>
              <a:t> H2A.Z in gene </a:t>
            </a:r>
            <a:r>
              <a:rPr lang="tr-TR" sz="1200" b="1" dirty="0" err="1">
                <a:solidFill>
                  <a:schemeClr val="lt1"/>
                </a:solidFill>
                <a:latin typeface="Century Gothic"/>
                <a:ea typeface="Century Gothic"/>
                <a:cs typeface="Century Gothic"/>
                <a:sym typeface="Century Gothic"/>
              </a:rPr>
              <a:t>regulation</a:t>
            </a:r>
            <a:r>
              <a:rPr lang="tr-TR" sz="1200" b="1" dirty="0">
                <a:solidFill>
                  <a:schemeClr val="lt1"/>
                </a:solidFill>
                <a:latin typeface="Century Gothic"/>
                <a:ea typeface="Century Gothic"/>
                <a:cs typeface="Century Gothic"/>
                <a:sym typeface="Century Gothic"/>
              </a:rPr>
              <a:t>. </a:t>
            </a:r>
            <a:r>
              <a:rPr lang="tr-TR" sz="1200" b="1" i="1" dirty="0" err="1">
                <a:solidFill>
                  <a:schemeClr val="lt1"/>
                </a:solidFill>
                <a:latin typeface="Century Gothic"/>
                <a:ea typeface="Century Gothic"/>
                <a:cs typeface="Century Gothic"/>
                <a:sym typeface="Century Gothic"/>
              </a:rPr>
              <a:t>Epigenetics</a:t>
            </a:r>
            <a:r>
              <a:rPr lang="tr-TR" sz="1200" b="1" i="1" dirty="0">
                <a:solidFill>
                  <a:schemeClr val="lt1"/>
                </a:solidFill>
                <a:latin typeface="Century Gothic"/>
                <a:ea typeface="Century Gothic"/>
                <a:cs typeface="Century Gothic"/>
                <a:sym typeface="Century Gothic"/>
              </a:rPr>
              <a:t> &amp; </a:t>
            </a:r>
            <a:r>
              <a:rPr lang="tr-TR" sz="1200" b="1" i="1" dirty="0" err="1">
                <a:solidFill>
                  <a:schemeClr val="lt1"/>
                </a:solidFill>
                <a:latin typeface="Century Gothic"/>
                <a:ea typeface="Century Gothic"/>
                <a:cs typeface="Century Gothic"/>
                <a:sym typeface="Century Gothic"/>
              </a:rPr>
              <a:t>Chromatin</a:t>
            </a:r>
            <a:r>
              <a:rPr lang="tr-TR" sz="1200" b="1" dirty="0">
                <a:solidFill>
                  <a:schemeClr val="lt1"/>
                </a:solidFill>
                <a:latin typeface="Century Gothic"/>
                <a:ea typeface="Century Gothic"/>
                <a:cs typeface="Century Gothic"/>
                <a:sym typeface="Century Gothic"/>
              </a:rPr>
              <a:t> 12, 37 (2019). https://doi.org/10.1186/s13072-019-0274-9</a:t>
            </a:r>
            <a:endParaRPr sz="1200" b="1">
              <a:solidFill>
                <a:schemeClr val="lt1"/>
              </a:solidFill>
              <a:latin typeface="Century Gothic"/>
              <a:ea typeface="Century Gothic"/>
              <a:cs typeface="Century Gothic"/>
              <a:sym typeface="Century Gothic"/>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0" y="5273571"/>
            <a:ext cx="11470433" cy="1323439"/>
          </a:xfrm>
          <a:prstGeom prst="rect">
            <a:avLst/>
          </a:prstGeom>
        </p:spPr>
        <p:txBody>
          <a:bodyPr wrap="square">
            <a:spAutoFit/>
          </a:bodyPr>
          <a:lstStyle/>
          <a:p>
            <a:r>
              <a:rPr lang="tr-TR" sz="2000" dirty="0" smtClean="0"/>
              <a:t>. H2A.Z is </a:t>
            </a:r>
            <a:r>
              <a:rPr lang="tr-TR" sz="2000" dirty="0" err="1" smtClean="0"/>
              <a:t>exchanged</a:t>
            </a:r>
            <a:r>
              <a:rPr lang="tr-TR" sz="2000" dirty="0" smtClean="0"/>
              <a:t> </a:t>
            </a:r>
            <a:r>
              <a:rPr lang="tr-TR" sz="2000" dirty="0" err="1" smtClean="0"/>
              <a:t>onto</a:t>
            </a:r>
            <a:r>
              <a:rPr lang="tr-TR" sz="2000" dirty="0" smtClean="0"/>
              <a:t> </a:t>
            </a:r>
            <a:r>
              <a:rPr lang="tr-TR" sz="2000" dirty="0" err="1" smtClean="0"/>
              <a:t>nucleosomes</a:t>
            </a:r>
            <a:r>
              <a:rPr lang="tr-TR" sz="2000" dirty="0" smtClean="0"/>
              <a:t> at </a:t>
            </a:r>
            <a:r>
              <a:rPr lang="tr-TR" sz="2000" dirty="0" err="1" smtClean="0"/>
              <a:t>DSBs</a:t>
            </a:r>
            <a:r>
              <a:rPr lang="tr-TR" sz="2000" dirty="0" smtClean="0"/>
              <a:t> </a:t>
            </a:r>
            <a:r>
              <a:rPr lang="tr-TR" sz="2000" dirty="0" err="1" smtClean="0"/>
              <a:t>by</a:t>
            </a:r>
            <a:r>
              <a:rPr lang="tr-TR" sz="2000" dirty="0" smtClean="0"/>
              <a:t> </a:t>
            </a:r>
            <a:r>
              <a:rPr lang="tr-TR" sz="2000" dirty="0" err="1" smtClean="0"/>
              <a:t>the</a:t>
            </a:r>
            <a:r>
              <a:rPr lang="tr-TR" sz="2000" dirty="0" smtClean="0"/>
              <a:t> p400 </a:t>
            </a:r>
            <a:r>
              <a:rPr lang="tr-TR" sz="2000" dirty="0" err="1" smtClean="0"/>
              <a:t>remodeling</a:t>
            </a:r>
            <a:r>
              <a:rPr lang="tr-TR" sz="2000" dirty="0" smtClean="0"/>
              <a:t> </a:t>
            </a:r>
            <a:r>
              <a:rPr lang="tr-TR" sz="2000" dirty="0" err="1" smtClean="0"/>
              <a:t>ATPase</a:t>
            </a:r>
            <a:r>
              <a:rPr lang="tr-TR" sz="2000" dirty="0" smtClean="0"/>
              <a:t>. </a:t>
            </a:r>
          </a:p>
          <a:p>
            <a:r>
              <a:rPr lang="tr-TR" sz="2000" dirty="0" smtClean="0"/>
              <a:t>• H2A.Z </a:t>
            </a:r>
            <a:r>
              <a:rPr lang="tr-TR" sz="2000" dirty="0" err="1" smtClean="0"/>
              <a:t>exchange</a:t>
            </a:r>
            <a:r>
              <a:rPr lang="tr-TR" sz="2000" dirty="0" smtClean="0"/>
              <a:t> </a:t>
            </a:r>
            <a:r>
              <a:rPr lang="tr-TR" sz="2000" dirty="0" err="1" smtClean="0"/>
              <a:t>creates</a:t>
            </a:r>
            <a:r>
              <a:rPr lang="tr-TR" sz="2000" dirty="0" smtClean="0"/>
              <a:t> </a:t>
            </a:r>
            <a:r>
              <a:rPr lang="tr-TR" sz="2000" dirty="0" err="1" smtClean="0"/>
              <a:t>open</a:t>
            </a:r>
            <a:r>
              <a:rPr lang="tr-TR" sz="2000" dirty="0" smtClean="0"/>
              <a:t>, </a:t>
            </a:r>
            <a:r>
              <a:rPr lang="tr-TR" sz="2000" dirty="0" err="1" smtClean="0"/>
              <a:t>relaxed</a:t>
            </a:r>
            <a:r>
              <a:rPr lang="tr-TR" sz="2000" dirty="0" smtClean="0"/>
              <a:t> </a:t>
            </a:r>
            <a:r>
              <a:rPr lang="tr-TR" sz="2000" dirty="0" err="1" smtClean="0"/>
              <a:t>chromatin</a:t>
            </a:r>
            <a:r>
              <a:rPr lang="tr-TR" sz="2000" dirty="0" smtClean="0"/>
              <a:t> </a:t>
            </a:r>
            <a:r>
              <a:rPr lang="tr-TR" sz="2000" dirty="0" err="1" smtClean="0"/>
              <a:t>domains</a:t>
            </a:r>
            <a:r>
              <a:rPr lang="tr-TR" sz="2000" dirty="0" smtClean="0"/>
              <a:t> at </a:t>
            </a:r>
            <a:r>
              <a:rPr lang="tr-TR" sz="2000" dirty="0" err="1" smtClean="0"/>
              <a:t>DSBs</a:t>
            </a:r>
            <a:r>
              <a:rPr lang="tr-TR" sz="2000" dirty="0" smtClean="0"/>
              <a:t>.</a:t>
            </a:r>
          </a:p>
          <a:p>
            <a:r>
              <a:rPr lang="tr-TR" sz="2000" dirty="0" smtClean="0"/>
              <a:t> • H2A.Z </a:t>
            </a:r>
            <a:r>
              <a:rPr lang="tr-TR" sz="2000" dirty="0" err="1" smtClean="0"/>
              <a:t>exchange</a:t>
            </a:r>
            <a:r>
              <a:rPr lang="tr-TR" sz="2000" dirty="0" smtClean="0"/>
              <a:t> </a:t>
            </a:r>
            <a:r>
              <a:rPr lang="tr-TR" sz="2000" dirty="0" err="1" smtClean="0"/>
              <a:t>promotes</a:t>
            </a:r>
            <a:r>
              <a:rPr lang="tr-TR" sz="2000" dirty="0" smtClean="0"/>
              <a:t> </a:t>
            </a:r>
            <a:r>
              <a:rPr lang="tr-TR" sz="2000" dirty="0" err="1" smtClean="0"/>
              <a:t>histone</a:t>
            </a:r>
            <a:r>
              <a:rPr lang="tr-TR" sz="2000" dirty="0" smtClean="0"/>
              <a:t> </a:t>
            </a:r>
            <a:r>
              <a:rPr lang="tr-TR" sz="2000" dirty="0" err="1" smtClean="0"/>
              <a:t>acetylation</a:t>
            </a:r>
            <a:r>
              <a:rPr lang="tr-TR" sz="2000" dirty="0" smtClean="0"/>
              <a:t> </a:t>
            </a:r>
            <a:r>
              <a:rPr lang="tr-TR" sz="2000" dirty="0" err="1" smtClean="0"/>
              <a:t>and</a:t>
            </a:r>
            <a:r>
              <a:rPr lang="tr-TR" sz="2000" dirty="0" smtClean="0"/>
              <a:t> </a:t>
            </a:r>
            <a:r>
              <a:rPr lang="tr-TR" sz="2000" dirty="0" err="1" smtClean="0"/>
              <a:t>chromatin</a:t>
            </a:r>
            <a:r>
              <a:rPr lang="tr-TR" sz="2000" dirty="0" smtClean="0"/>
              <a:t> </a:t>
            </a:r>
            <a:r>
              <a:rPr lang="tr-TR" sz="2000" dirty="0" err="1" smtClean="0"/>
              <a:t>ubiquitination</a:t>
            </a:r>
            <a:r>
              <a:rPr lang="tr-TR" sz="2000" dirty="0" smtClean="0"/>
              <a:t>. </a:t>
            </a:r>
          </a:p>
          <a:p>
            <a:r>
              <a:rPr lang="tr-TR" sz="2000" dirty="0" smtClean="0"/>
              <a:t>• H2A.Z </a:t>
            </a:r>
            <a:r>
              <a:rPr lang="tr-TR" sz="2000" dirty="0" err="1" smtClean="0"/>
              <a:t>restricts</a:t>
            </a:r>
            <a:r>
              <a:rPr lang="tr-TR" sz="2000" dirty="0" smtClean="0"/>
              <a:t> </a:t>
            </a:r>
            <a:r>
              <a:rPr lang="tr-TR" sz="2000" dirty="0" err="1" smtClean="0"/>
              <a:t>end</a:t>
            </a:r>
            <a:r>
              <a:rPr lang="tr-TR" sz="2000" dirty="0" smtClean="0"/>
              <a:t> </a:t>
            </a:r>
            <a:r>
              <a:rPr lang="tr-TR" sz="2000" dirty="0" err="1" smtClean="0"/>
              <a:t>resection</a:t>
            </a:r>
            <a:r>
              <a:rPr lang="tr-TR" sz="2000" dirty="0" smtClean="0"/>
              <a:t> </a:t>
            </a:r>
            <a:r>
              <a:rPr lang="tr-TR" sz="2000" dirty="0" err="1" smtClean="0"/>
              <a:t>and</a:t>
            </a:r>
            <a:r>
              <a:rPr lang="tr-TR" sz="2000" dirty="0" smtClean="0"/>
              <a:t> </a:t>
            </a:r>
            <a:r>
              <a:rPr lang="tr-TR" sz="2000" dirty="0" err="1" smtClean="0"/>
              <a:t>promotes</a:t>
            </a:r>
            <a:r>
              <a:rPr lang="tr-TR" sz="2000" dirty="0" smtClean="0"/>
              <a:t> </a:t>
            </a:r>
            <a:r>
              <a:rPr lang="tr-TR" sz="2000" dirty="0" err="1" smtClean="0"/>
              <a:t>the</a:t>
            </a:r>
            <a:r>
              <a:rPr lang="tr-TR" sz="2000" dirty="0" smtClean="0"/>
              <a:t> </a:t>
            </a:r>
            <a:r>
              <a:rPr lang="tr-TR" sz="2000" dirty="0" err="1" smtClean="0"/>
              <a:t>correct</a:t>
            </a:r>
            <a:r>
              <a:rPr lang="tr-TR" sz="2000" dirty="0" smtClean="0"/>
              <a:t> </a:t>
            </a:r>
            <a:r>
              <a:rPr lang="tr-TR" sz="2000" dirty="0" err="1" smtClean="0"/>
              <a:t>processing</a:t>
            </a:r>
            <a:r>
              <a:rPr lang="tr-TR" sz="2000" dirty="0" smtClean="0"/>
              <a:t> of </a:t>
            </a:r>
            <a:r>
              <a:rPr lang="tr-TR" sz="2000" dirty="0" err="1" smtClean="0"/>
              <a:t>damaged</a:t>
            </a:r>
            <a:r>
              <a:rPr lang="tr-TR" sz="2000" dirty="0" smtClean="0"/>
              <a:t> </a:t>
            </a:r>
            <a:r>
              <a:rPr lang="tr-TR" sz="2000" dirty="0" err="1" smtClean="0"/>
              <a:t>chromatin</a:t>
            </a:r>
            <a:r>
              <a:rPr lang="tr-TR" sz="2000" dirty="0" smtClean="0"/>
              <a:t>.</a:t>
            </a:r>
            <a:endParaRPr lang="tr-TR" sz="2000" dirty="0"/>
          </a:p>
        </p:txBody>
      </p:sp>
      <p:pic>
        <p:nvPicPr>
          <p:cNvPr id="1026" name="Picture 2"/>
          <p:cNvPicPr>
            <a:picLocks noChangeAspect="1" noChangeArrowheads="1"/>
          </p:cNvPicPr>
          <p:nvPr/>
        </p:nvPicPr>
        <p:blipFill>
          <a:blip r:embed="rId2"/>
          <a:srcRect l="37041" t="28898" r="16275" b="39755"/>
          <a:stretch>
            <a:fillRect/>
          </a:stretch>
        </p:blipFill>
        <p:spPr bwMode="auto">
          <a:xfrm>
            <a:off x="6680718" y="0"/>
            <a:ext cx="5511282" cy="23129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l="46224" t="15918" r="13980" b="32408"/>
          <a:stretch>
            <a:fillRect/>
          </a:stretch>
        </p:blipFill>
        <p:spPr bwMode="auto">
          <a:xfrm>
            <a:off x="242596" y="0"/>
            <a:ext cx="6456784" cy="5239928"/>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800"/>
        <p:cNvGrpSpPr/>
        <p:nvPr/>
      </p:nvGrpSpPr>
      <p:grpSpPr>
        <a:xfrm>
          <a:off x="0" y="0"/>
          <a:ext cx="0" cy="0"/>
          <a:chOff x="0" y="0"/>
          <a:chExt cx="0" cy="0"/>
        </a:xfrm>
      </p:grpSpPr>
      <p:sp>
        <p:nvSpPr>
          <p:cNvPr id="801" name="Google Shape;801;p30"/>
          <p:cNvSpPr/>
          <p:nvPr/>
        </p:nvSpPr>
        <p:spPr>
          <a:xfrm>
            <a:off x="632345" y="1216378"/>
            <a:ext cx="3216324" cy="28623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Replacement with H3.3 occurs at active genes, a dynamic process with potential epigenetic consequences. Differences between H3 and H3.3 in their complement of covalent modifications might underlie changes in the properties of chromatin at actively transcribed loci.</a:t>
            </a:r>
            <a:endParaRPr sz="1800">
              <a:solidFill>
                <a:schemeClr val="dk1"/>
              </a:solidFill>
              <a:latin typeface="Calibri"/>
              <a:ea typeface="Calibri"/>
              <a:cs typeface="Calibri"/>
              <a:sym typeface="Calibri"/>
            </a:endParaRPr>
          </a:p>
        </p:txBody>
      </p:sp>
      <p:pic>
        <p:nvPicPr>
          <p:cNvPr id="802" name="Google Shape;802;p30" descr="An external file that holds a picture, illustration, etc.&#10;Object name is cshperspect-EPI-019364_F1.jpg"/>
          <p:cNvPicPr preferRelativeResize="0"/>
          <p:nvPr/>
        </p:nvPicPr>
        <p:blipFill rotWithShape="1">
          <a:blip r:embed="rId3">
            <a:alphaModFix/>
          </a:blip>
          <a:srcRect/>
          <a:stretch/>
        </p:blipFill>
        <p:spPr>
          <a:xfrm>
            <a:off x="4749419" y="516625"/>
            <a:ext cx="5475643" cy="5863681"/>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D:\powerpoint\figures\Chapter04\0431.jpg"/>
          <p:cNvPicPr>
            <a:picLocks noChangeAspect="1" noChangeArrowheads="1"/>
          </p:cNvPicPr>
          <p:nvPr/>
        </p:nvPicPr>
        <p:blipFill>
          <a:blip r:embed="rId3"/>
          <a:srcRect/>
          <a:stretch>
            <a:fillRect/>
          </a:stretch>
        </p:blipFill>
        <p:spPr bwMode="auto">
          <a:xfrm>
            <a:off x="296155" y="2335315"/>
            <a:ext cx="5540441" cy="2655029"/>
          </a:xfrm>
          <a:prstGeom prst="rect">
            <a:avLst/>
          </a:prstGeom>
          <a:noFill/>
        </p:spPr>
      </p:pic>
      <p:sp>
        <p:nvSpPr>
          <p:cNvPr id="41989" name="Rectangle 5"/>
          <p:cNvSpPr>
            <a:spLocks noChangeArrowheads="1"/>
          </p:cNvSpPr>
          <p:nvPr/>
        </p:nvSpPr>
        <p:spPr bwMode="auto">
          <a:xfrm>
            <a:off x="449634" y="5584353"/>
            <a:ext cx="9245600" cy="641350"/>
          </a:xfrm>
          <a:prstGeom prst="rect">
            <a:avLst/>
          </a:prstGeom>
          <a:solidFill>
            <a:srgbClr val="FFFC47"/>
          </a:solidFill>
          <a:ln w="9525">
            <a:noFill/>
            <a:miter lim="800000"/>
            <a:headEnd/>
            <a:tailEnd/>
          </a:ln>
          <a:effectLst/>
        </p:spPr>
        <p:txBody>
          <a:bodyPr>
            <a:spAutoFit/>
          </a:bodyPr>
          <a:lstStyle/>
          <a:p>
            <a:r>
              <a:rPr lang="tr-TR" sz="1800" dirty="0"/>
              <a:t>A </a:t>
            </a:r>
            <a:r>
              <a:rPr lang="tr-TR" sz="1800" dirty="0" err="1"/>
              <a:t>speculative</a:t>
            </a:r>
            <a:r>
              <a:rPr lang="tr-TR" sz="1800" dirty="0"/>
              <a:t> model </a:t>
            </a:r>
            <a:r>
              <a:rPr lang="tr-TR" sz="1800" dirty="0" err="1"/>
              <a:t>for</a:t>
            </a:r>
            <a:r>
              <a:rPr lang="tr-TR" sz="1800" dirty="0"/>
              <a:t> </a:t>
            </a:r>
            <a:r>
              <a:rPr lang="tr-TR" sz="1800" dirty="0" err="1"/>
              <a:t>how</a:t>
            </a:r>
            <a:r>
              <a:rPr lang="tr-TR" sz="1800" dirty="0"/>
              <a:t> </a:t>
            </a:r>
            <a:r>
              <a:rPr lang="tr-TR" sz="1800" dirty="0" err="1"/>
              <a:t>histone</a:t>
            </a:r>
            <a:r>
              <a:rPr lang="tr-TR" sz="1800" dirty="0"/>
              <a:t> H1 </a:t>
            </a:r>
            <a:r>
              <a:rPr lang="tr-TR" sz="1800" dirty="0" err="1"/>
              <a:t>could</a:t>
            </a:r>
            <a:r>
              <a:rPr lang="tr-TR" sz="1800" dirty="0"/>
              <a:t> </a:t>
            </a:r>
            <a:r>
              <a:rPr lang="tr-TR" sz="1800" dirty="0" err="1"/>
              <a:t>change</a:t>
            </a:r>
            <a:r>
              <a:rPr lang="tr-TR" sz="1800" dirty="0"/>
              <a:t> </a:t>
            </a:r>
            <a:r>
              <a:rPr lang="tr-TR" sz="1800" dirty="0" err="1"/>
              <a:t>the</a:t>
            </a:r>
            <a:r>
              <a:rPr lang="tr-TR" sz="1800" dirty="0"/>
              <a:t> </a:t>
            </a:r>
            <a:r>
              <a:rPr lang="tr-TR" sz="1800" dirty="0" err="1"/>
              <a:t>path</a:t>
            </a:r>
            <a:r>
              <a:rPr lang="tr-TR" sz="1800" dirty="0"/>
              <a:t> of DNA as it </a:t>
            </a:r>
            <a:r>
              <a:rPr lang="tr-TR" sz="1800" dirty="0" err="1"/>
              <a:t>exits</a:t>
            </a:r>
            <a:r>
              <a:rPr lang="tr-TR" sz="1800" dirty="0"/>
              <a:t> </a:t>
            </a:r>
            <a:r>
              <a:rPr lang="tr-TR" sz="1800" dirty="0" err="1"/>
              <a:t>from</a:t>
            </a:r>
            <a:r>
              <a:rPr lang="tr-TR" sz="1800" dirty="0"/>
              <a:t> </a:t>
            </a:r>
            <a:r>
              <a:rPr lang="tr-TR" sz="1800" dirty="0" err="1"/>
              <a:t>the</a:t>
            </a:r>
            <a:r>
              <a:rPr lang="tr-TR" sz="1800" dirty="0"/>
              <a:t> </a:t>
            </a:r>
            <a:r>
              <a:rPr lang="tr-TR" sz="1800" dirty="0" err="1"/>
              <a:t>nucleosome</a:t>
            </a:r>
            <a:r>
              <a:rPr lang="tr-TR" sz="1800" dirty="0"/>
              <a:t>.</a:t>
            </a:r>
            <a:endParaRPr lang="tr-TR" sz="2000" dirty="0"/>
          </a:p>
        </p:txBody>
      </p:sp>
      <p:pic>
        <p:nvPicPr>
          <p:cNvPr id="4" name="Picture 2" descr="figure 4-34"/>
          <p:cNvPicPr>
            <a:picLocks noChangeAspect="1" noChangeArrowheads="1"/>
          </p:cNvPicPr>
          <p:nvPr/>
        </p:nvPicPr>
        <p:blipFill>
          <a:blip r:embed="rId4"/>
          <a:srcRect/>
          <a:stretch>
            <a:fillRect/>
          </a:stretch>
        </p:blipFill>
        <p:spPr bwMode="auto">
          <a:xfrm>
            <a:off x="6459828" y="486383"/>
            <a:ext cx="5587111" cy="2957210"/>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4" descr="FMI - Article | Friedrich Miescher – 150 years of DNA"/>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578" name="Google Shape;578;p4" descr="d:\powerpoint\figures\chapter04\0403_1.jpg"/>
          <p:cNvPicPr preferRelativeResize="0"/>
          <p:nvPr/>
        </p:nvPicPr>
        <p:blipFill rotWithShape="1">
          <a:blip r:embed="rId3">
            <a:alphaModFix/>
          </a:blip>
          <a:srcRect/>
          <a:stretch/>
        </p:blipFill>
        <p:spPr>
          <a:xfrm>
            <a:off x="460376" y="160338"/>
            <a:ext cx="4697413" cy="6400800"/>
          </a:xfrm>
          <a:prstGeom prst="rect">
            <a:avLst/>
          </a:prstGeom>
          <a:noFill/>
          <a:ln>
            <a:noFill/>
          </a:ln>
        </p:spPr>
      </p:pic>
      <p:pic>
        <p:nvPicPr>
          <p:cNvPr id="579" name="Google Shape;579;p4" descr="0403_2"/>
          <p:cNvPicPr preferRelativeResize="0"/>
          <p:nvPr/>
        </p:nvPicPr>
        <p:blipFill rotWithShape="1">
          <a:blip r:embed="rId4">
            <a:alphaModFix/>
          </a:blip>
          <a:srcRect/>
          <a:stretch/>
        </p:blipFill>
        <p:spPr>
          <a:xfrm>
            <a:off x="6964262" y="576944"/>
            <a:ext cx="4345996" cy="6063343"/>
          </a:xfrm>
          <a:prstGeom prst="rect">
            <a:avLst/>
          </a:prstGeom>
          <a:noFill/>
          <a:ln>
            <a:noFill/>
          </a:ln>
        </p:spPr>
      </p:pic>
      <p:sp>
        <p:nvSpPr>
          <p:cNvPr id="580" name="Google Shape;580;p4"/>
          <p:cNvSpPr/>
          <p:nvPr/>
        </p:nvSpPr>
        <p:spPr>
          <a:xfrm>
            <a:off x="2809082" y="870858"/>
            <a:ext cx="336891" cy="293914"/>
          </a:xfrm>
          <a:prstGeom prst="ellipse">
            <a:avLst/>
          </a:prstGeom>
          <a:noFill/>
          <a:ln w="38100"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202" name="Picture 2" descr="Alberts 8-15 H1 seals nuc DNA"/>
          <p:cNvPicPr>
            <a:picLocks noChangeAspect="1" noChangeArrowheads="1"/>
          </p:cNvPicPr>
          <p:nvPr/>
        </p:nvPicPr>
        <p:blipFill>
          <a:blip r:embed="rId2"/>
          <a:srcRect/>
          <a:stretch>
            <a:fillRect/>
          </a:stretch>
        </p:blipFill>
        <p:spPr bwMode="auto">
          <a:xfrm>
            <a:off x="6290302" y="304800"/>
            <a:ext cx="3397249" cy="6553200"/>
          </a:xfrm>
          <a:prstGeom prst="rect">
            <a:avLst/>
          </a:prstGeom>
          <a:noFill/>
        </p:spPr>
      </p:pic>
      <p:sp>
        <p:nvSpPr>
          <p:cNvPr id="179203" name="Text Box 3"/>
          <p:cNvSpPr txBox="1">
            <a:spLocks noChangeArrowheads="1"/>
          </p:cNvSpPr>
          <p:nvPr/>
        </p:nvSpPr>
        <p:spPr bwMode="auto">
          <a:xfrm>
            <a:off x="690465" y="581609"/>
            <a:ext cx="2941831" cy="1569660"/>
          </a:xfrm>
          <a:prstGeom prst="rect">
            <a:avLst/>
          </a:prstGeom>
          <a:noFill/>
          <a:ln w="9525">
            <a:noFill/>
            <a:miter lim="800000"/>
            <a:headEnd/>
            <a:tailEnd/>
          </a:ln>
          <a:effectLst/>
        </p:spPr>
        <p:txBody>
          <a:bodyPr wrap="none">
            <a:spAutoFit/>
          </a:bodyPr>
          <a:lstStyle/>
          <a:p>
            <a:r>
              <a:rPr lang="en-US" sz="2400" b="1" i="1" dirty="0">
                <a:solidFill>
                  <a:schemeClr val="bg1"/>
                </a:solidFill>
                <a:latin typeface="Arial Unicode MS" pitchFamily="34" charset="-128"/>
                <a:ea typeface="Arial Unicode MS" pitchFamily="34" charset="-128"/>
                <a:cs typeface="Arial Unicode MS" pitchFamily="34" charset="-128"/>
              </a:rPr>
              <a:t>H1 seals the two</a:t>
            </a:r>
          </a:p>
          <a:p>
            <a:r>
              <a:rPr lang="en-US" sz="2400" b="1" i="1" dirty="0" err="1">
                <a:solidFill>
                  <a:schemeClr val="bg1"/>
                </a:solidFill>
                <a:latin typeface="Arial Unicode MS" pitchFamily="34" charset="-128"/>
                <a:ea typeface="Arial Unicode MS" pitchFamily="34" charset="-128"/>
                <a:cs typeface="Arial Unicode MS" pitchFamily="34" charset="-128"/>
              </a:rPr>
              <a:t>superhelical</a:t>
            </a:r>
            <a:r>
              <a:rPr lang="en-US" sz="2400" b="1" i="1" dirty="0">
                <a:solidFill>
                  <a:schemeClr val="bg1"/>
                </a:solidFill>
                <a:latin typeface="Arial Unicode MS" pitchFamily="34" charset="-128"/>
                <a:ea typeface="Arial Unicode MS" pitchFamily="34" charset="-128"/>
                <a:cs typeface="Arial Unicode MS" pitchFamily="34" charset="-128"/>
              </a:rPr>
              <a:t> turns </a:t>
            </a:r>
          </a:p>
          <a:p>
            <a:r>
              <a:rPr lang="en-US" sz="2400" b="1" i="1" dirty="0">
                <a:solidFill>
                  <a:schemeClr val="bg1"/>
                </a:solidFill>
                <a:latin typeface="Arial Unicode MS" pitchFamily="34" charset="-128"/>
                <a:ea typeface="Arial Unicode MS" pitchFamily="34" charset="-128"/>
                <a:cs typeface="Arial Unicode MS" pitchFamily="34" charset="-128"/>
              </a:rPr>
              <a:t>of DNA on the</a:t>
            </a:r>
          </a:p>
          <a:p>
            <a:r>
              <a:rPr lang="en-US" sz="2400" b="1" i="1" dirty="0" err="1">
                <a:solidFill>
                  <a:schemeClr val="bg1"/>
                </a:solidFill>
                <a:latin typeface="Arial Unicode MS" pitchFamily="34" charset="-128"/>
                <a:ea typeface="Arial Unicode MS" pitchFamily="34" charset="-128"/>
                <a:cs typeface="Arial Unicode MS" pitchFamily="34" charset="-128"/>
              </a:rPr>
              <a:t>nucleosome</a:t>
            </a:r>
            <a:r>
              <a:rPr lang="en-US" sz="2400" b="1" i="1" dirty="0">
                <a:solidFill>
                  <a:schemeClr val="bg1"/>
                </a:solidFill>
                <a:latin typeface="Arial Unicode MS" pitchFamily="34" charset="-128"/>
                <a:ea typeface="Arial Unicode MS" pitchFamily="34" charset="-128"/>
                <a:cs typeface="Arial Unicode MS" pitchFamily="34" charset="-128"/>
              </a:rPr>
              <a:t> surface</a:t>
            </a:r>
            <a:endParaRPr lang="en-US" sz="2400" i="1" dirty="0">
              <a:solidFill>
                <a:schemeClr val="bg1"/>
              </a:solidFill>
              <a:latin typeface="Arial Unicode MS" pitchFamily="34" charset="-128"/>
              <a:ea typeface="Arial Unicode MS" pitchFamily="34" charset="-128"/>
              <a:cs typeface="Arial Unicode MS" pitchFamily="34" charset="-128"/>
            </a:endParaRPr>
          </a:p>
        </p:txBody>
      </p:sp>
      <p:sp>
        <p:nvSpPr>
          <p:cNvPr id="179204" name="Text Box 4"/>
          <p:cNvSpPr txBox="1">
            <a:spLocks noChangeArrowheads="1"/>
          </p:cNvSpPr>
          <p:nvPr/>
        </p:nvSpPr>
        <p:spPr bwMode="auto">
          <a:xfrm>
            <a:off x="455039" y="3083768"/>
            <a:ext cx="4310795" cy="2308324"/>
          </a:xfrm>
          <a:prstGeom prst="rect">
            <a:avLst/>
          </a:prstGeom>
          <a:noFill/>
          <a:ln w="9525">
            <a:noFill/>
            <a:miter lim="800000"/>
            <a:headEnd/>
            <a:tailEnd/>
          </a:ln>
          <a:effectLst/>
        </p:spPr>
        <p:txBody>
          <a:bodyPr wrap="none">
            <a:spAutoFit/>
          </a:bodyPr>
          <a:lstStyle/>
          <a:p>
            <a:pPr eaLnBrk="1" hangingPunct="1"/>
            <a:r>
              <a:rPr lang="en-US" sz="2400" b="1" i="1" u="sng" dirty="0">
                <a:solidFill>
                  <a:schemeClr val="bg1"/>
                </a:solidFill>
                <a:latin typeface="Arial Unicode MS" pitchFamily="34" charset="-128"/>
                <a:ea typeface="Arial Unicode MS" pitchFamily="34" charset="-128"/>
                <a:cs typeface="Arial Unicode MS" pitchFamily="34" charset="-128"/>
              </a:rPr>
              <a:t>Note</a:t>
            </a:r>
          </a:p>
          <a:p>
            <a:pPr eaLnBrk="1" hangingPunct="1"/>
            <a:r>
              <a:rPr lang="en-US" sz="2400" b="1" dirty="0">
                <a:solidFill>
                  <a:schemeClr val="bg1"/>
                </a:solidFill>
                <a:latin typeface="Arial Unicode MS" pitchFamily="34" charset="-128"/>
                <a:ea typeface="Arial Unicode MS" pitchFamily="34" charset="-128"/>
                <a:cs typeface="Arial Unicode MS" pitchFamily="34" charset="-128"/>
              </a:rPr>
              <a:t>The presence of the linker</a:t>
            </a:r>
          </a:p>
          <a:p>
            <a:pPr eaLnBrk="1" hangingPunct="1"/>
            <a:r>
              <a:rPr lang="en-US" sz="2400" b="1" dirty="0" err="1">
                <a:solidFill>
                  <a:schemeClr val="bg1"/>
                </a:solidFill>
                <a:latin typeface="Arial Unicode MS" pitchFamily="34" charset="-128"/>
                <a:ea typeface="Arial Unicode MS" pitchFamily="34" charset="-128"/>
                <a:cs typeface="Arial Unicode MS" pitchFamily="34" charset="-128"/>
              </a:rPr>
              <a:t>histone</a:t>
            </a:r>
            <a:r>
              <a:rPr lang="en-US" sz="2400" b="1" dirty="0">
                <a:solidFill>
                  <a:schemeClr val="bg1"/>
                </a:solidFill>
                <a:latin typeface="Arial Unicode MS" pitchFamily="34" charset="-128"/>
                <a:ea typeface="Arial Unicode MS" pitchFamily="34" charset="-128"/>
                <a:cs typeface="Arial Unicode MS" pitchFamily="34" charset="-128"/>
              </a:rPr>
              <a:t> H1 is a hallmark</a:t>
            </a:r>
          </a:p>
          <a:p>
            <a:pPr eaLnBrk="1" hangingPunct="1"/>
            <a:r>
              <a:rPr lang="en-US" sz="2400" b="1" dirty="0">
                <a:solidFill>
                  <a:schemeClr val="bg1"/>
                </a:solidFill>
                <a:latin typeface="Arial Unicode MS" pitchFamily="34" charset="-128"/>
                <a:ea typeface="Arial Unicode MS" pitchFamily="34" charset="-128"/>
                <a:cs typeface="Arial Unicode MS" pitchFamily="34" charset="-128"/>
              </a:rPr>
              <a:t>of </a:t>
            </a:r>
            <a:r>
              <a:rPr lang="en-US" sz="2400" b="1" i="1" dirty="0">
                <a:solidFill>
                  <a:schemeClr val="bg1"/>
                </a:solidFill>
                <a:latin typeface="Arial Unicode MS" pitchFamily="34" charset="-128"/>
                <a:ea typeface="Arial Unicode MS" pitchFamily="34" charset="-128"/>
                <a:cs typeface="Arial Unicode MS" pitchFamily="34" charset="-128"/>
              </a:rPr>
              <a:t>inactive</a:t>
            </a:r>
            <a:r>
              <a:rPr lang="en-US" sz="2400" b="1" dirty="0">
                <a:solidFill>
                  <a:schemeClr val="bg1"/>
                </a:solidFill>
                <a:latin typeface="Arial Unicode MS" pitchFamily="34" charset="-128"/>
                <a:ea typeface="Arial Unicode MS" pitchFamily="34" charset="-128"/>
                <a:cs typeface="Arial Unicode MS" pitchFamily="34" charset="-128"/>
              </a:rPr>
              <a:t> chromatin. </a:t>
            </a:r>
          </a:p>
          <a:p>
            <a:pPr eaLnBrk="1" hangingPunct="1"/>
            <a:r>
              <a:rPr lang="en-US" sz="2400" b="1" dirty="0">
                <a:solidFill>
                  <a:schemeClr val="bg1"/>
                </a:solidFill>
                <a:latin typeface="Arial Unicode MS" pitchFamily="34" charset="-128"/>
                <a:ea typeface="Arial Unicode MS" pitchFamily="34" charset="-128"/>
                <a:cs typeface="Arial Unicode MS" pitchFamily="34" charset="-128"/>
              </a:rPr>
              <a:t>Actively transcribed</a:t>
            </a:r>
          </a:p>
          <a:p>
            <a:pPr eaLnBrk="1" hangingPunct="1"/>
            <a:r>
              <a:rPr lang="en-US" sz="2400" b="1" dirty="0">
                <a:solidFill>
                  <a:schemeClr val="bg1"/>
                </a:solidFill>
                <a:latin typeface="Arial Unicode MS" pitchFamily="34" charset="-128"/>
                <a:ea typeface="Arial Unicode MS" pitchFamily="34" charset="-128"/>
                <a:cs typeface="Arial Unicode MS" pitchFamily="34" charset="-128"/>
              </a:rPr>
              <a:t>chromatin generally lacks H1.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Dikdörtgen"/>
          <p:cNvSpPr/>
          <p:nvPr/>
        </p:nvSpPr>
        <p:spPr>
          <a:xfrm>
            <a:off x="528733" y="708354"/>
            <a:ext cx="11663267" cy="646331"/>
          </a:xfrm>
          <a:prstGeom prst="rect">
            <a:avLst/>
          </a:prstGeom>
        </p:spPr>
        <p:txBody>
          <a:bodyPr wrap="square">
            <a:spAutoFit/>
          </a:bodyPr>
          <a:lstStyle/>
          <a:p>
            <a:pPr eaLnBrk="1" hangingPunct="1"/>
            <a:r>
              <a:rPr lang="en-US" sz="1800" b="1" dirty="0" smtClean="0">
                <a:solidFill>
                  <a:schemeClr val="bg1"/>
                </a:solidFill>
                <a:latin typeface="+mn-lt"/>
              </a:rPr>
              <a:t>The distinct levels of chromatin organization </a:t>
            </a:r>
            <a:r>
              <a:rPr lang="tr-TR" sz="1800" b="1" dirty="0" smtClean="0">
                <a:solidFill>
                  <a:schemeClr val="bg1"/>
                </a:solidFill>
                <a:latin typeface="+mn-lt"/>
              </a:rPr>
              <a:t>   </a:t>
            </a:r>
            <a:r>
              <a:rPr lang="en-US" sz="1800" b="1" dirty="0" smtClean="0">
                <a:solidFill>
                  <a:schemeClr val="bg1"/>
                </a:solidFill>
                <a:latin typeface="+mn-lt"/>
              </a:rPr>
              <a:t>are dependent on the dynamic higher order</a:t>
            </a:r>
            <a:r>
              <a:rPr lang="tr-TR" sz="1800" b="1" dirty="0" smtClean="0">
                <a:solidFill>
                  <a:schemeClr val="bg1"/>
                </a:solidFill>
                <a:latin typeface="+mn-lt"/>
              </a:rPr>
              <a:t>   </a:t>
            </a:r>
            <a:r>
              <a:rPr lang="en-US" sz="1800" b="1" dirty="0" smtClean="0">
                <a:solidFill>
                  <a:schemeClr val="bg1"/>
                </a:solidFill>
                <a:latin typeface="+mn-lt"/>
              </a:rPr>
              <a:t>structuring of </a:t>
            </a:r>
            <a:r>
              <a:rPr lang="en-US" sz="1800" b="1" dirty="0" err="1" smtClean="0">
                <a:solidFill>
                  <a:schemeClr val="bg1"/>
                </a:solidFill>
                <a:latin typeface="+mn-lt"/>
              </a:rPr>
              <a:t>nucleosomes</a:t>
            </a:r>
            <a:r>
              <a:rPr lang="en-US" sz="1800" b="1" dirty="0" smtClean="0">
                <a:solidFill>
                  <a:schemeClr val="bg1"/>
                </a:solidFill>
                <a:latin typeface="+mn-lt"/>
              </a:rPr>
              <a:t>.</a:t>
            </a:r>
            <a:endParaRPr lang="en-US" sz="1800" b="1" dirty="0">
              <a:solidFill>
                <a:schemeClr val="bg1"/>
              </a:solidFill>
              <a:latin typeface="+mn-lt"/>
            </a:endParaRPr>
          </a:p>
        </p:txBody>
      </p:sp>
      <p:sp>
        <p:nvSpPr>
          <p:cNvPr id="3" name="2 Dikdörtgen"/>
          <p:cNvSpPr/>
          <p:nvPr/>
        </p:nvSpPr>
        <p:spPr>
          <a:xfrm>
            <a:off x="3939022" y="251994"/>
            <a:ext cx="3438762" cy="461665"/>
          </a:xfrm>
          <a:prstGeom prst="rect">
            <a:avLst/>
          </a:prstGeom>
        </p:spPr>
        <p:txBody>
          <a:bodyPr wrap="none">
            <a:spAutoFit/>
          </a:bodyPr>
          <a:lstStyle/>
          <a:p>
            <a:pPr eaLnBrk="1" hangingPunct="1"/>
            <a:r>
              <a:rPr lang="en-US" sz="2400" dirty="0" smtClean="0">
                <a:solidFill>
                  <a:schemeClr val="bg1"/>
                </a:solidFill>
                <a:latin typeface="+mn-lt"/>
              </a:rPr>
              <a:t>Chromatin Organization</a:t>
            </a:r>
            <a:endParaRPr lang="en-US" sz="2400" dirty="0">
              <a:solidFill>
                <a:schemeClr val="bg1"/>
              </a:solidFill>
              <a:latin typeface="+mn-lt"/>
            </a:endParaRPr>
          </a:p>
        </p:txBody>
      </p:sp>
      <p:pic>
        <p:nvPicPr>
          <p:cNvPr id="4" name="Picture 4" descr="D:\Mikes Folder\garland\eps_raterize\powerpoint\figures\Chapter04\0429.jpg"/>
          <p:cNvPicPr>
            <a:picLocks noChangeAspect="1" noChangeArrowheads="1"/>
          </p:cNvPicPr>
          <p:nvPr/>
        </p:nvPicPr>
        <p:blipFill>
          <a:blip r:embed="rId2"/>
          <a:srcRect l="3636" t="42859" r="57785" b="9269"/>
          <a:stretch>
            <a:fillRect/>
          </a:stretch>
        </p:blipFill>
        <p:spPr bwMode="auto">
          <a:xfrm>
            <a:off x="1455576" y="3657600"/>
            <a:ext cx="3303036" cy="2183363"/>
          </a:xfrm>
          <a:prstGeom prst="rect">
            <a:avLst/>
          </a:prstGeom>
          <a:noFill/>
        </p:spPr>
      </p:pic>
      <p:sp>
        <p:nvSpPr>
          <p:cNvPr id="5" name="Rectangle 5"/>
          <p:cNvSpPr>
            <a:spLocks noChangeArrowheads="1"/>
          </p:cNvSpPr>
          <p:nvPr/>
        </p:nvSpPr>
        <p:spPr bwMode="auto">
          <a:xfrm>
            <a:off x="1315617" y="5997057"/>
            <a:ext cx="6934200" cy="369332"/>
          </a:xfrm>
          <a:prstGeom prst="rect">
            <a:avLst/>
          </a:prstGeom>
          <a:solidFill>
            <a:srgbClr val="FFFC47"/>
          </a:solidFill>
          <a:ln w="9525">
            <a:noFill/>
            <a:miter lim="800000"/>
            <a:headEnd/>
            <a:tailEnd/>
          </a:ln>
          <a:effectLst/>
        </p:spPr>
        <p:txBody>
          <a:bodyPr>
            <a:spAutoFit/>
          </a:bodyPr>
          <a:lstStyle/>
          <a:p>
            <a:r>
              <a:rPr lang="tr-TR" sz="1800" dirty="0" err="1">
                <a:solidFill>
                  <a:schemeClr val="tx1"/>
                </a:solidFill>
                <a:latin typeface="+mn-lt"/>
              </a:rPr>
              <a:t>Variation</a:t>
            </a:r>
            <a:r>
              <a:rPr lang="tr-TR" sz="1800" dirty="0">
                <a:solidFill>
                  <a:schemeClr val="tx1"/>
                </a:solidFill>
                <a:latin typeface="+mn-lt"/>
              </a:rPr>
              <a:t> of </a:t>
            </a:r>
            <a:r>
              <a:rPr lang="tr-TR" sz="1800" dirty="0" err="1">
                <a:solidFill>
                  <a:schemeClr val="tx1"/>
                </a:solidFill>
                <a:latin typeface="+mn-lt"/>
              </a:rPr>
              <a:t>Zigzag</a:t>
            </a:r>
            <a:r>
              <a:rPr lang="tr-TR" sz="1800" dirty="0">
                <a:solidFill>
                  <a:schemeClr val="tx1"/>
                </a:solidFill>
                <a:latin typeface="+mn-lt"/>
              </a:rPr>
              <a:t> model </a:t>
            </a:r>
            <a:r>
              <a:rPr lang="tr-TR" sz="1800" dirty="0" err="1">
                <a:solidFill>
                  <a:schemeClr val="tx1"/>
                </a:solidFill>
                <a:latin typeface="+mn-lt"/>
              </a:rPr>
              <a:t>for</a:t>
            </a:r>
            <a:r>
              <a:rPr lang="tr-TR" sz="1800" dirty="0">
                <a:solidFill>
                  <a:schemeClr val="tx1"/>
                </a:solidFill>
                <a:latin typeface="+mn-lt"/>
              </a:rPr>
              <a:t> </a:t>
            </a:r>
            <a:r>
              <a:rPr lang="tr-TR" sz="1800" dirty="0" err="1">
                <a:solidFill>
                  <a:schemeClr val="tx1"/>
                </a:solidFill>
                <a:latin typeface="+mn-lt"/>
              </a:rPr>
              <a:t>the</a:t>
            </a:r>
            <a:r>
              <a:rPr lang="tr-TR" sz="1800" dirty="0">
                <a:solidFill>
                  <a:schemeClr val="tx1"/>
                </a:solidFill>
                <a:latin typeface="+mn-lt"/>
              </a:rPr>
              <a:t> 30 </a:t>
            </a:r>
            <a:r>
              <a:rPr lang="tr-TR" sz="1800" dirty="0" err="1">
                <a:solidFill>
                  <a:schemeClr val="tx1"/>
                </a:solidFill>
                <a:latin typeface="+mn-lt"/>
              </a:rPr>
              <a:t>nm</a:t>
            </a:r>
            <a:r>
              <a:rPr lang="tr-TR" sz="1800" dirty="0">
                <a:solidFill>
                  <a:schemeClr val="tx1"/>
                </a:solidFill>
                <a:latin typeface="+mn-lt"/>
              </a:rPr>
              <a:t> </a:t>
            </a:r>
            <a:r>
              <a:rPr lang="tr-TR" sz="1800" dirty="0" err="1">
                <a:solidFill>
                  <a:schemeClr val="tx1"/>
                </a:solidFill>
                <a:latin typeface="+mn-lt"/>
              </a:rPr>
              <a:t>chromatin</a:t>
            </a:r>
            <a:r>
              <a:rPr lang="tr-TR" sz="1800" dirty="0">
                <a:solidFill>
                  <a:schemeClr val="tx1"/>
                </a:solidFill>
                <a:latin typeface="+mn-lt"/>
              </a:rPr>
              <a:t> fiber.</a:t>
            </a:r>
          </a:p>
        </p:txBody>
      </p:sp>
      <p:pic>
        <p:nvPicPr>
          <p:cNvPr id="6" name="Picture 4" descr="D:\Mikes Folder\garland\eps_raterize\powerpoint\figures\Chapter04\0429.jpg"/>
          <p:cNvPicPr>
            <a:picLocks noChangeAspect="1" noChangeArrowheads="1"/>
          </p:cNvPicPr>
          <p:nvPr/>
        </p:nvPicPr>
        <p:blipFill>
          <a:blip r:embed="rId2"/>
          <a:srcRect r="58283" b="62119"/>
          <a:stretch>
            <a:fillRect/>
          </a:stretch>
        </p:blipFill>
        <p:spPr bwMode="auto">
          <a:xfrm>
            <a:off x="1368490" y="1724609"/>
            <a:ext cx="3390123" cy="1727718"/>
          </a:xfrm>
          <a:prstGeom prst="rect">
            <a:avLst/>
          </a:prstGeom>
          <a:noFill/>
        </p:spPr>
      </p:pic>
      <p:pic>
        <p:nvPicPr>
          <p:cNvPr id="7" name="Picture 4" descr="D:\Mikes Folder\garland\eps_raterize\powerpoint\figures\Chapter04\0429.jpg"/>
          <p:cNvPicPr>
            <a:picLocks noChangeAspect="1" noChangeArrowheads="1"/>
          </p:cNvPicPr>
          <p:nvPr/>
        </p:nvPicPr>
        <p:blipFill>
          <a:blip r:embed="rId2"/>
          <a:srcRect l="45659" t="-3785" b="21544"/>
          <a:stretch>
            <a:fillRect/>
          </a:stretch>
        </p:blipFill>
        <p:spPr bwMode="auto">
          <a:xfrm>
            <a:off x="5542384" y="1716832"/>
            <a:ext cx="4870579" cy="4137078"/>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Overview of Chromatin Immunoprecipitation (ChIP) | Cell Signaling Technology"/>
          <p:cNvPicPr>
            <a:picLocks noChangeAspect="1" noChangeArrowheads="1"/>
          </p:cNvPicPr>
          <p:nvPr/>
        </p:nvPicPr>
        <p:blipFill>
          <a:blip r:embed="rId2"/>
          <a:srcRect/>
          <a:stretch>
            <a:fillRect/>
          </a:stretch>
        </p:blipFill>
        <p:spPr bwMode="auto">
          <a:xfrm>
            <a:off x="379510" y="615821"/>
            <a:ext cx="4528392" cy="5853891"/>
          </a:xfrm>
          <a:prstGeom prst="rect">
            <a:avLst/>
          </a:prstGeom>
          <a:noFill/>
        </p:spPr>
      </p:pic>
      <p:sp>
        <p:nvSpPr>
          <p:cNvPr id="3" name="2 Metin kutusu"/>
          <p:cNvSpPr txBox="1"/>
          <p:nvPr/>
        </p:nvSpPr>
        <p:spPr>
          <a:xfrm>
            <a:off x="2985798" y="130632"/>
            <a:ext cx="7931020" cy="523220"/>
          </a:xfrm>
          <a:prstGeom prst="rect">
            <a:avLst/>
          </a:prstGeom>
          <a:noFill/>
        </p:spPr>
        <p:txBody>
          <a:bodyPr wrap="square" rtlCol="0">
            <a:spAutoFit/>
          </a:bodyPr>
          <a:lstStyle/>
          <a:p>
            <a:r>
              <a:rPr lang="tr-TR" sz="2800" dirty="0" err="1" smtClean="0">
                <a:latin typeface="Arial Unicode MS" pitchFamily="34" charset="-128"/>
                <a:ea typeface="Arial Unicode MS" pitchFamily="34" charset="-128"/>
                <a:cs typeface="Arial Unicode MS" pitchFamily="34" charset="-128"/>
              </a:rPr>
              <a:t>ChIP</a:t>
            </a:r>
            <a:r>
              <a:rPr lang="tr-TR" sz="2800" dirty="0" smtClean="0">
                <a:latin typeface="Arial Unicode MS" pitchFamily="34" charset="-128"/>
                <a:ea typeface="Arial Unicode MS" pitchFamily="34" charset="-128"/>
                <a:cs typeface="Arial Unicode MS" pitchFamily="34" charset="-128"/>
              </a:rPr>
              <a:t> =</a:t>
            </a:r>
            <a:r>
              <a:rPr lang="tr-TR" sz="2800" b="1" dirty="0" err="1" smtClean="0">
                <a:solidFill>
                  <a:srgbClr val="FF0000"/>
                </a:solidFill>
                <a:latin typeface="Arial Unicode MS" pitchFamily="34" charset="-128"/>
                <a:ea typeface="Arial Unicode MS" pitchFamily="34" charset="-128"/>
                <a:cs typeface="Arial Unicode MS" pitchFamily="34" charset="-128"/>
              </a:rPr>
              <a:t>Ch</a:t>
            </a:r>
            <a:r>
              <a:rPr lang="tr-TR" sz="2800" dirty="0" err="1" smtClean="0">
                <a:latin typeface="Arial Unicode MS" pitchFamily="34" charset="-128"/>
                <a:ea typeface="Arial Unicode MS" pitchFamily="34" charset="-128"/>
                <a:cs typeface="Arial Unicode MS" pitchFamily="34" charset="-128"/>
              </a:rPr>
              <a:t>romatin</a:t>
            </a:r>
            <a:r>
              <a:rPr lang="tr-TR" sz="2800" dirty="0" smtClean="0">
                <a:latin typeface="Arial Unicode MS" pitchFamily="34" charset="-128"/>
                <a:ea typeface="Arial Unicode MS" pitchFamily="34" charset="-128"/>
                <a:cs typeface="Arial Unicode MS" pitchFamily="34" charset="-128"/>
              </a:rPr>
              <a:t> </a:t>
            </a:r>
            <a:r>
              <a:rPr lang="tr-TR" sz="2800" b="1" dirty="0" err="1" smtClean="0">
                <a:solidFill>
                  <a:srgbClr val="FF0000"/>
                </a:solidFill>
                <a:latin typeface="Arial Unicode MS" pitchFamily="34" charset="-128"/>
                <a:ea typeface="Arial Unicode MS" pitchFamily="34" charset="-128"/>
                <a:cs typeface="Arial Unicode MS" pitchFamily="34" charset="-128"/>
              </a:rPr>
              <a:t>I</a:t>
            </a:r>
            <a:r>
              <a:rPr lang="tr-TR" sz="2800" dirty="0" err="1" smtClean="0">
                <a:latin typeface="Arial Unicode MS" pitchFamily="34" charset="-128"/>
                <a:ea typeface="Arial Unicode MS" pitchFamily="34" charset="-128"/>
                <a:cs typeface="Arial Unicode MS" pitchFamily="34" charset="-128"/>
              </a:rPr>
              <a:t>mmuno</a:t>
            </a:r>
            <a:r>
              <a:rPr lang="tr-TR" sz="2800" b="1" dirty="0" err="1" smtClean="0">
                <a:solidFill>
                  <a:srgbClr val="FF0000"/>
                </a:solidFill>
                <a:latin typeface="Arial Unicode MS" pitchFamily="34" charset="-128"/>
                <a:ea typeface="Arial Unicode MS" pitchFamily="34" charset="-128"/>
                <a:cs typeface="Arial Unicode MS" pitchFamily="34" charset="-128"/>
              </a:rPr>
              <a:t>P</a:t>
            </a:r>
            <a:r>
              <a:rPr lang="tr-TR" sz="2800" dirty="0" err="1" smtClean="0">
                <a:latin typeface="Arial Unicode MS" pitchFamily="34" charset="-128"/>
                <a:ea typeface="Arial Unicode MS" pitchFamily="34" charset="-128"/>
                <a:cs typeface="Arial Unicode MS" pitchFamily="34" charset="-128"/>
              </a:rPr>
              <a:t>recipitation</a:t>
            </a:r>
            <a:endParaRPr lang="tr-TR" sz="2800" dirty="0">
              <a:latin typeface="Arial Unicode MS" pitchFamily="34" charset="-128"/>
              <a:ea typeface="Arial Unicode MS" pitchFamily="34" charset="-128"/>
              <a:cs typeface="Arial Unicode MS" pitchFamily="34" charset="-128"/>
            </a:endParaRPr>
          </a:p>
        </p:txBody>
      </p:sp>
      <p:pic>
        <p:nvPicPr>
          <p:cNvPr id="132100" name="Picture 4" descr="Optimization of the sonication conditions for ChIP analysis. Chromatin... |  Download Scientific Diagram"/>
          <p:cNvPicPr>
            <a:picLocks noChangeAspect="1" noChangeArrowheads="1"/>
          </p:cNvPicPr>
          <p:nvPr/>
        </p:nvPicPr>
        <p:blipFill>
          <a:blip r:embed="rId3"/>
          <a:srcRect/>
          <a:stretch>
            <a:fillRect/>
          </a:stretch>
        </p:blipFill>
        <p:spPr bwMode="auto">
          <a:xfrm>
            <a:off x="6181901" y="3526971"/>
            <a:ext cx="5212395" cy="2649634"/>
          </a:xfrm>
          <a:prstGeom prst="rect">
            <a:avLst/>
          </a:prstGeom>
          <a:noFill/>
        </p:spPr>
      </p:pic>
      <p:pic>
        <p:nvPicPr>
          <p:cNvPr id="5" name="Google Shape;718;p20" descr="D:\Cell Figures\Cell Figure 8-9.jpg"/>
          <p:cNvPicPr preferRelativeResize="0"/>
          <p:nvPr/>
        </p:nvPicPr>
        <p:blipFill rotWithShape="1">
          <a:blip r:embed="rId4">
            <a:alphaModFix/>
          </a:blip>
          <a:srcRect b="58680"/>
          <a:stretch/>
        </p:blipFill>
        <p:spPr>
          <a:xfrm>
            <a:off x="6923313" y="709127"/>
            <a:ext cx="3881535" cy="259391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t>next</a:t>
            </a:r>
            <a:r>
              <a:rPr lang="tr-TR" dirty="0" smtClean="0"/>
              <a:t> </a:t>
            </a:r>
            <a:r>
              <a:rPr lang="tr-TR" dirty="0" err="1" smtClean="0"/>
              <a:t>lecture</a:t>
            </a:r>
            <a:endParaRPr lang="tr-TR" dirty="0"/>
          </a:p>
        </p:txBody>
      </p:sp>
      <p:sp>
        <p:nvSpPr>
          <p:cNvPr id="3" name="2 İçerik Yer Tutucusu"/>
          <p:cNvSpPr>
            <a:spLocks noGrp="1"/>
          </p:cNvSpPr>
          <p:nvPr>
            <p:ph idx="1"/>
          </p:nvPr>
        </p:nvSpPr>
        <p:spPr/>
        <p:txBody>
          <a:bodyPr/>
          <a:lstStyle/>
          <a:p>
            <a:r>
              <a:rPr lang="tr-TR" dirty="0" err="1" smtClean="0"/>
              <a:t>Histone</a:t>
            </a:r>
            <a:r>
              <a:rPr lang="tr-TR" dirty="0" smtClean="0"/>
              <a:t> </a:t>
            </a:r>
            <a:r>
              <a:rPr lang="tr-TR" dirty="0" err="1" smtClean="0"/>
              <a:t>code</a:t>
            </a:r>
            <a:r>
              <a:rPr lang="tr-TR" dirty="0" smtClean="0"/>
              <a:t> </a:t>
            </a:r>
            <a:r>
              <a:rPr lang="tr-TR" dirty="0" err="1" smtClean="0"/>
              <a:t>hypothesis</a:t>
            </a:r>
            <a:endParaRPr lang="tr-TR" dirty="0" smtClean="0"/>
          </a:p>
          <a:p>
            <a:endParaRPr lang="tr-TR" dirty="0" smtClean="0"/>
          </a:p>
          <a:p>
            <a:r>
              <a:rPr lang="tr-TR" dirty="0" err="1" smtClean="0"/>
              <a:t>Epigenetic</a:t>
            </a:r>
            <a:r>
              <a:rPr lang="tr-TR" dirty="0" smtClean="0"/>
              <a:t> </a:t>
            </a:r>
            <a:r>
              <a:rPr lang="tr-TR" dirty="0" err="1" smtClean="0"/>
              <a:t>modifications</a:t>
            </a:r>
            <a:endParaRPr lang="tr-TR" dirty="0" smtClean="0"/>
          </a:p>
          <a:p>
            <a:endParaRPr lang="tr-TR" dirty="0" smtClean="0"/>
          </a:p>
          <a:p>
            <a:r>
              <a:rPr lang="tr-TR" dirty="0" err="1" smtClean="0"/>
              <a:t>Epigenetic</a:t>
            </a:r>
            <a:r>
              <a:rPr lang="tr-TR" dirty="0" smtClean="0"/>
              <a:t> </a:t>
            </a:r>
            <a:r>
              <a:rPr lang="tr-TR" dirty="0" err="1" smtClean="0"/>
              <a:t>memory</a:t>
            </a: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84"/>
        <p:cNvGrpSpPr/>
        <p:nvPr/>
      </p:nvGrpSpPr>
      <p:grpSpPr>
        <a:xfrm>
          <a:off x="0" y="0"/>
          <a:ext cx="0" cy="0"/>
          <a:chOff x="0" y="0"/>
          <a:chExt cx="0" cy="0"/>
        </a:xfrm>
      </p:grpSpPr>
      <p:pic>
        <p:nvPicPr>
          <p:cNvPr id="585" name="Google Shape;585;p5" descr="d:\powerpoint\figures\chapter04\0405.jpg"/>
          <p:cNvPicPr preferRelativeResize="0"/>
          <p:nvPr/>
        </p:nvPicPr>
        <p:blipFill rotWithShape="1">
          <a:blip r:embed="rId3">
            <a:alphaModFix/>
          </a:blip>
          <a:srcRect/>
          <a:stretch/>
        </p:blipFill>
        <p:spPr>
          <a:xfrm>
            <a:off x="4988351" y="1564016"/>
            <a:ext cx="7203651" cy="5194225"/>
          </a:xfrm>
          <a:prstGeom prst="rect">
            <a:avLst/>
          </a:prstGeom>
          <a:noFill/>
          <a:ln>
            <a:noFill/>
          </a:ln>
        </p:spPr>
      </p:pic>
      <p:pic>
        <p:nvPicPr>
          <p:cNvPr id="586" name="Google Shape;586;p5" descr="d:\powerpoint\figures\chapter04\0404.jpg"/>
          <p:cNvPicPr preferRelativeResize="0"/>
          <p:nvPr/>
        </p:nvPicPr>
        <p:blipFill rotWithShape="1">
          <a:blip r:embed="rId4">
            <a:alphaModFix/>
          </a:blip>
          <a:srcRect/>
          <a:stretch/>
        </p:blipFill>
        <p:spPr>
          <a:xfrm>
            <a:off x="374213" y="175186"/>
            <a:ext cx="3809998" cy="3782790"/>
          </a:xfrm>
          <a:prstGeom prst="rect">
            <a:avLst/>
          </a:prstGeom>
          <a:noFill/>
          <a:ln>
            <a:noFill/>
          </a:ln>
        </p:spPr>
      </p:pic>
      <p:sp>
        <p:nvSpPr>
          <p:cNvPr id="587" name="Google Shape;587;p5"/>
          <p:cNvSpPr txBox="1"/>
          <p:nvPr/>
        </p:nvSpPr>
        <p:spPr>
          <a:xfrm>
            <a:off x="4343401" y="370114"/>
            <a:ext cx="2852057" cy="147732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2 ring base=purine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is paired with </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1 ring base=pyrimidine</a:t>
            </a:r>
            <a:endParaRPr sz="1800">
              <a:solidFill>
                <a:schemeClr val="dk1"/>
              </a:solidFill>
              <a:latin typeface="Calibri"/>
              <a:ea typeface="Calibri"/>
              <a:cs typeface="Calibri"/>
              <a:sym typeface="Calibri"/>
            </a:endParaRPr>
          </a:p>
        </p:txBody>
      </p:sp>
      <p:sp>
        <p:nvSpPr>
          <p:cNvPr id="588" name="Google Shape;588;p5"/>
          <p:cNvSpPr txBox="1"/>
          <p:nvPr/>
        </p:nvSpPr>
        <p:spPr>
          <a:xfrm>
            <a:off x="1099458" y="4256315"/>
            <a:ext cx="3570514"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To maximize the efficiency of base-pairs packing, two sugar-phosphate backbones wind around the each other to form double helix.</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1 turn=10 bp</a:t>
            </a:r>
            <a:endParaRPr sz="1800">
              <a:solidFill>
                <a:schemeClr val="dk1"/>
              </a:solidFill>
              <a:latin typeface="Calibri"/>
              <a:ea typeface="Calibri"/>
              <a:cs typeface="Calibri"/>
              <a:sym typeface="Calibri"/>
            </a:endParaRPr>
          </a:p>
        </p:txBody>
      </p:sp>
      <p:sp>
        <p:nvSpPr>
          <p:cNvPr id="589" name="Google Shape;589;p5"/>
          <p:cNvSpPr txBox="1"/>
          <p:nvPr/>
        </p:nvSpPr>
        <p:spPr>
          <a:xfrm>
            <a:off x="8164287" y="736233"/>
            <a:ext cx="2394857"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2400">
                <a:solidFill>
                  <a:schemeClr val="dk1"/>
                </a:solidFill>
                <a:latin typeface="Arial"/>
                <a:ea typeface="Arial"/>
                <a:cs typeface="Arial"/>
                <a:sym typeface="Arial"/>
              </a:rPr>
              <a:t>« COMPLEMENTARY»</a:t>
            </a:r>
            <a:endParaRPr sz="2400">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pic>
        <p:nvPicPr>
          <p:cNvPr id="594" name="Google Shape;594;p6" descr="d:\powerpoint\figures\chapter04\0408.jpg"/>
          <p:cNvPicPr preferRelativeResize="0"/>
          <p:nvPr/>
        </p:nvPicPr>
        <p:blipFill rotWithShape="1">
          <a:blip r:embed="rId3">
            <a:alphaModFix/>
          </a:blip>
          <a:srcRect/>
          <a:stretch/>
        </p:blipFill>
        <p:spPr>
          <a:xfrm>
            <a:off x="674918" y="380999"/>
            <a:ext cx="6940777" cy="3178630"/>
          </a:xfrm>
          <a:prstGeom prst="rect">
            <a:avLst/>
          </a:prstGeom>
          <a:noFill/>
          <a:ln>
            <a:noFill/>
          </a:ln>
        </p:spPr>
      </p:pic>
      <p:sp>
        <p:nvSpPr>
          <p:cNvPr id="595" name="Google Shape;595;p6"/>
          <p:cNvSpPr txBox="1"/>
          <p:nvPr/>
        </p:nvSpPr>
        <p:spPr>
          <a:xfrm>
            <a:off x="358176" y="4223657"/>
            <a:ext cx="11861196"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Genetic information is carried out in the linear sequence of nucleotides in DNA.</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The dublication of the genetic information occurs by the use of DNA strand as template for the formation of complementary </a:t>
            </a:r>
            <a:endParaRPr/>
          </a:p>
          <a:p>
            <a:pPr marL="0" marR="0" lvl="0" indent="0" algn="l" rtl="0">
              <a:spcBef>
                <a:spcPts val="0"/>
              </a:spcBef>
              <a:spcAft>
                <a:spcPts val="0"/>
              </a:spcAft>
              <a:buNone/>
            </a:pPr>
            <a:r>
              <a:rPr lang="tr-TR" sz="1800">
                <a:solidFill>
                  <a:schemeClr val="dk1"/>
                </a:solidFill>
                <a:latin typeface="Calibri"/>
                <a:ea typeface="Calibri"/>
                <a:cs typeface="Calibri"/>
                <a:sym typeface="Calibri"/>
              </a:rPr>
              <a:t>strand</a:t>
            </a: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pic>
        <p:nvPicPr>
          <p:cNvPr id="601" name="Google Shape;601;p7" descr="8_2"/>
          <p:cNvPicPr preferRelativeResize="0"/>
          <p:nvPr/>
        </p:nvPicPr>
        <p:blipFill rotWithShape="1">
          <a:blip r:embed="rId3">
            <a:alphaModFix/>
          </a:blip>
          <a:srcRect/>
          <a:stretch/>
        </p:blipFill>
        <p:spPr>
          <a:xfrm>
            <a:off x="816429" y="1733346"/>
            <a:ext cx="6986588" cy="3556000"/>
          </a:xfrm>
          <a:prstGeom prst="rect">
            <a:avLst/>
          </a:prstGeom>
          <a:noFill/>
          <a:ln>
            <a:noFill/>
          </a:ln>
        </p:spPr>
      </p:pic>
      <p:sp>
        <p:nvSpPr>
          <p:cNvPr id="602" name="Google Shape;602;p7"/>
          <p:cNvSpPr txBox="1"/>
          <p:nvPr/>
        </p:nvSpPr>
        <p:spPr>
          <a:xfrm>
            <a:off x="271123" y="810016"/>
            <a:ext cx="8077200"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Eucaryotic DNA is packaged into </a:t>
            </a:r>
            <a:r>
              <a:rPr lang="tr-TR" sz="1800" b="1" u="sng">
                <a:solidFill>
                  <a:schemeClr val="dk1"/>
                </a:solidFill>
                <a:latin typeface="Calibri"/>
                <a:ea typeface="Calibri"/>
                <a:cs typeface="Calibri"/>
                <a:sym typeface="Calibri"/>
              </a:rPr>
              <a:t>Chromosomes</a:t>
            </a:r>
            <a:r>
              <a:rPr lang="tr-TR" sz="1800">
                <a:solidFill>
                  <a:schemeClr val="dk1"/>
                </a:solidFill>
                <a:latin typeface="Calibri"/>
                <a:ea typeface="Calibri"/>
                <a:cs typeface="Calibri"/>
                <a:sym typeface="Calibri"/>
              </a:rPr>
              <a:t>.  Human cells contain two of each chromosome, one maternal and one paternal – </a:t>
            </a:r>
            <a:r>
              <a:rPr lang="tr-TR" sz="1800" b="1" u="sng">
                <a:solidFill>
                  <a:schemeClr val="dk1"/>
                </a:solidFill>
                <a:latin typeface="Calibri"/>
                <a:ea typeface="Calibri"/>
                <a:cs typeface="Calibri"/>
                <a:sym typeface="Calibri"/>
              </a:rPr>
              <a:t>homologous chromosomes</a:t>
            </a:r>
            <a:r>
              <a:rPr lang="tr-TR" sz="1800">
                <a:solidFill>
                  <a:schemeClr val="dk1"/>
                </a:solidFill>
                <a:latin typeface="Calibri"/>
                <a:ea typeface="Calibri"/>
                <a:cs typeface="Calibri"/>
                <a:sym typeface="Calibri"/>
              </a:rPr>
              <a:t>    Sex chromosomes are non-homologous chromosomes, X from mom, Y from dad.</a:t>
            </a:r>
            <a:endParaRPr/>
          </a:p>
        </p:txBody>
      </p:sp>
      <p:sp>
        <p:nvSpPr>
          <p:cNvPr id="603" name="Google Shape;603;p7"/>
          <p:cNvSpPr txBox="1"/>
          <p:nvPr/>
        </p:nvSpPr>
        <p:spPr>
          <a:xfrm>
            <a:off x="707572" y="5566346"/>
            <a:ext cx="739140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Bacteria typically have one circular DNA molecule.  It is also associated with proteins that condense the DNA but less is know about the structure. </a:t>
            </a:r>
            <a:endParaRPr/>
          </a:p>
        </p:txBody>
      </p:sp>
      <p:sp>
        <p:nvSpPr>
          <p:cNvPr id="604" name="Google Shape;604;p7"/>
          <p:cNvSpPr txBox="1"/>
          <p:nvPr/>
        </p:nvSpPr>
        <p:spPr>
          <a:xfrm>
            <a:off x="3003462" y="440684"/>
            <a:ext cx="53448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i="1" u="sng">
                <a:solidFill>
                  <a:srgbClr val="FF191D"/>
                </a:solidFill>
                <a:latin typeface="Calibri"/>
                <a:ea typeface="Calibri"/>
                <a:cs typeface="Calibri"/>
                <a:sym typeface="Calibri"/>
              </a:rPr>
              <a:t>Eucaryotic DNA is packaged into a set of chromosomes </a:t>
            </a:r>
            <a:endParaRPr/>
          </a:p>
        </p:txBody>
      </p:sp>
      <p:pic>
        <p:nvPicPr>
          <p:cNvPr id="605" name="Google Shape;605;p7" descr="d:\powerpoint\figures\chapter04\0409.jpg"/>
          <p:cNvPicPr preferRelativeResize="0"/>
          <p:nvPr/>
        </p:nvPicPr>
        <p:blipFill rotWithShape="1">
          <a:blip r:embed="rId4">
            <a:alphaModFix/>
          </a:blip>
          <a:srcRect/>
          <a:stretch/>
        </p:blipFill>
        <p:spPr>
          <a:xfrm>
            <a:off x="8195922" y="2097830"/>
            <a:ext cx="3633806" cy="2701734"/>
          </a:xfrm>
          <a:prstGeom prst="rect">
            <a:avLst/>
          </a:prstGeom>
          <a:noFill/>
          <a:ln>
            <a:noFill/>
          </a:ln>
        </p:spPr>
      </p:pic>
      <p:sp>
        <p:nvSpPr>
          <p:cNvPr id="606" name="Google Shape;606;p7"/>
          <p:cNvSpPr txBox="1"/>
          <p:nvPr/>
        </p:nvSpPr>
        <p:spPr>
          <a:xfrm>
            <a:off x="3711009" y="32536"/>
            <a:ext cx="522514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DNA PACKAGING : CHROMOSOMES</a:t>
            </a: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pic>
        <p:nvPicPr>
          <p:cNvPr id="618" name="Google Shape;618;p9" descr="E:\ECB_ART\CH_08\8_3.pct"/>
          <p:cNvPicPr preferRelativeResize="0"/>
          <p:nvPr/>
        </p:nvPicPr>
        <p:blipFill rotWithShape="1">
          <a:blip r:embed="rId3">
            <a:alphaModFix/>
          </a:blip>
          <a:srcRect/>
          <a:stretch/>
        </p:blipFill>
        <p:spPr>
          <a:xfrm>
            <a:off x="460375" y="550244"/>
            <a:ext cx="5178425" cy="6305550"/>
          </a:xfrm>
          <a:prstGeom prst="rect">
            <a:avLst/>
          </a:prstGeom>
          <a:noFill/>
          <a:ln>
            <a:noFill/>
          </a:ln>
        </p:spPr>
      </p:pic>
      <p:sp>
        <p:nvSpPr>
          <p:cNvPr id="619" name="Google Shape;619;p9"/>
          <p:cNvSpPr txBox="1"/>
          <p:nvPr/>
        </p:nvSpPr>
        <p:spPr>
          <a:xfrm>
            <a:off x="911678" y="137510"/>
            <a:ext cx="10673444"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Chromosomes are typically stained by dyes that distinguish between areas rich in A-T nucleotide pairs and areas rich in C-G pairs.  This results in a pattern of banding that is unique 	to each chromosome. 	Cytogeneticists use these to detect major chromosomal 	abnormalities = inherited defects.</a:t>
            </a:r>
            <a:endParaRPr sz="1800">
              <a:solidFill>
                <a:schemeClr val="dk1"/>
              </a:solidFill>
              <a:latin typeface="Calibri"/>
              <a:ea typeface="Calibri"/>
              <a:cs typeface="Calibri"/>
              <a:sym typeface="Calibri"/>
            </a:endParaRPr>
          </a:p>
        </p:txBody>
      </p:sp>
      <p:sp>
        <p:nvSpPr>
          <p:cNvPr id="620" name="Google Shape;620;p9"/>
          <p:cNvSpPr txBox="1"/>
          <p:nvPr/>
        </p:nvSpPr>
        <p:spPr>
          <a:xfrm>
            <a:off x="4267199" y="3919122"/>
            <a:ext cx="16764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centromere</a:t>
            </a:r>
            <a:endParaRPr/>
          </a:p>
        </p:txBody>
      </p:sp>
      <p:cxnSp>
        <p:nvCxnSpPr>
          <p:cNvPr id="621" name="Google Shape;621;p9"/>
          <p:cNvCxnSpPr/>
          <p:nvPr/>
        </p:nvCxnSpPr>
        <p:spPr>
          <a:xfrm rot="10800000">
            <a:off x="4267200" y="2438400"/>
            <a:ext cx="250372" cy="1592263"/>
          </a:xfrm>
          <a:prstGeom prst="straightConnector1">
            <a:avLst/>
          </a:prstGeom>
          <a:noFill/>
          <a:ln w="9525" cap="flat" cmpd="sng">
            <a:solidFill>
              <a:schemeClr val="dk1"/>
            </a:solidFill>
            <a:prstDash val="solid"/>
            <a:round/>
            <a:headEnd type="none" w="med" len="med"/>
            <a:tailEnd type="triangle" w="med" len="med"/>
          </a:ln>
        </p:spPr>
      </p:cxnSp>
      <p:sp>
        <p:nvSpPr>
          <p:cNvPr id="622" name="Google Shape;622;p9"/>
          <p:cNvSpPr txBox="1"/>
          <p:nvPr/>
        </p:nvSpPr>
        <p:spPr>
          <a:xfrm>
            <a:off x="5297260" y="5784591"/>
            <a:ext cx="18288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large rRNA</a:t>
            </a:r>
            <a:endParaRPr sz="1800">
              <a:solidFill>
                <a:schemeClr val="dk1"/>
              </a:solidFill>
              <a:latin typeface="Calibri"/>
              <a:ea typeface="Calibri"/>
              <a:cs typeface="Calibri"/>
              <a:sym typeface="Calibri"/>
            </a:endParaRPr>
          </a:p>
        </p:txBody>
      </p:sp>
      <p:cxnSp>
        <p:nvCxnSpPr>
          <p:cNvPr id="623" name="Google Shape;623;p9"/>
          <p:cNvCxnSpPr/>
          <p:nvPr/>
        </p:nvCxnSpPr>
        <p:spPr>
          <a:xfrm rot="10800000">
            <a:off x="4611460" y="5022591"/>
            <a:ext cx="762000" cy="838200"/>
          </a:xfrm>
          <a:prstGeom prst="straightConnector1">
            <a:avLst/>
          </a:prstGeom>
          <a:noFill/>
          <a:ln w="9525" cap="flat" cmpd="sng">
            <a:solidFill>
              <a:schemeClr val="dk1"/>
            </a:solidFill>
            <a:prstDash val="solid"/>
            <a:round/>
            <a:headEnd type="none" w="med" len="med"/>
            <a:tailEnd type="triangle" w="med" len="med"/>
          </a:ln>
        </p:spPr>
      </p:cxnSp>
      <p:cxnSp>
        <p:nvCxnSpPr>
          <p:cNvPr id="624" name="Google Shape;624;p9"/>
          <p:cNvCxnSpPr/>
          <p:nvPr/>
        </p:nvCxnSpPr>
        <p:spPr>
          <a:xfrm rot="10800000">
            <a:off x="4154260" y="5022591"/>
            <a:ext cx="1219200" cy="914400"/>
          </a:xfrm>
          <a:prstGeom prst="straightConnector1">
            <a:avLst/>
          </a:prstGeom>
          <a:noFill/>
          <a:ln w="9525" cap="flat" cmpd="sng">
            <a:solidFill>
              <a:schemeClr val="dk1"/>
            </a:solidFill>
            <a:prstDash val="solid"/>
            <a:round/>
            <a:headEnd type="none" w="med" len="med"/>
            <a:tailEnd type="triangle" w="med" len="med"/>
          </a:ln>
        </p:spPr>
      </p:cxnSp>
      <p:sp>
        <p:nvSpPr>
          <p:cNvPr id="625" name="Google Shape;625;p9"/>
          <p:cNvSpPr txBox="1"/>
          <p:nvPr/>
        </p:nvSpPr>
        <p:spPr>
          <a:xfrm rot="-5400000">
            <a:off x="-390650" y="1294946"/>
            <a:ext cx="137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rgbClr val="FF0000"/>
                </a:solidFill>
                <a:latin typeface="Calibri"/>
                <a:ea typeface="Calibri"/>
                <a:cs typeface="Calibri"/>
                <a:sym typeface="Calibri"/>
              </a:rPr>
              <a:t>P ARM</a:t>
            </a:r>
            <a:endParaRPr sz="1800">
              <a:solidFill>
                <a:srgbClr val="FF0000"/>
              </a:solidFill>
              <a:latin typeface="Calibri"/>
              <a:ea typeface="Calibri"/>
              <a:cs typeface="Calibri"/>
              <a:sym typeface="Calibri"/>
            </a:endParaRPr>
          </a:p>
        </p:txBody>
      </p:sp>
      <p:sp>
        <p:nvSpPr>
          <p:cNvPr id="626" name="Google Shape;626;p9"/>
          <p:cNvSpPr txBox="1"/>
          <p:nvPr/>
        </p:nvSpPr>
        <p:spPr>
          <a:xfrm rot="-5400000">
            <a:off x="-377825" y="2939534"/>
            <a:ext cx="137160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rgbClr val="FF0000"/>
                </a:solidFill>
                <a:latin typeface="Calibri"/>
                <a:ea typeface="Calibri"/>
                <a:cs typeface="Calibri"/>
                <a:sym typeface="Calibri"/>
              </a:rPr>
              <a:t>Q ARM</a:t>
            </a:r>
            <a:endParaRPr sz="1800">
              <a:solidFill>
                <a:srgbClr val="FF0000"/>
              </a:solidFill>
              <a:latin typeface="Calibri"/>
              <a:ea typeface="Calibri"/>
              <a:cs typeface="Calibri"/>
              <a:sym typeface="Calibri"/>
            </a:endParaRPr>
          </a:p>
        </p:txBody>
      </p:sp>
      <p:sp>
        <p:nvSpPr>
          <p:cNvPr id="627" name="Google Shape;627;p9"/>
          <p:cNvSpPr txBox="1"/>
          <p:nvPr/>
        </p:nvSpPr>
        <p:spPr>
          <a:xfrm>
            <a:off x="7126061" y="5562601"/>
            <a:ext cx="321536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a:solidFill>
                  <a:schemeClr val="dk1"/>
                </a:solidFill>
                <a:latin typeface="Calibri"/>
                <a:ea typeface="Calibri"/>
                <a:cs typeface="Calibri"/>
                <a:sym typeface="Calibri"/>
              </a:rPr>
              <a:t>Karyotype: display of 46 chr. at mitosis (highly compact)</a:t>
            </a: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10"/>
          <p:cNvSpPr txBox="1"/>
          <p:nvPr/>
        </p:nvSpPr>
        <p:spPr>
          <a:xfrm>
            <a:off x="2057399" y="0"/>
            <a:ext cx="6629401" cy="107721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tr-TR" sz="3200">
                <a:solidFill>
                  <a:schemeClr val="dk1"/>
                </a:solidFill>
                <a:latin typeface="Calibri"/>
                <a:ea typeface="Calibri"/>
                <a:cs typeface="Calibri"/>
                <a:sym typeface="Calibri"/>
              </a:rPr>
              <a:t>Chromosome contains long strings of genes</a:t>
            </a:r>
            <a:endParaRPr sz="3200">
              <a:solidFill>
                <a:schemeClr val="dk1"/>
              </a:solidFill>
              <a:latin typeface="Calibri"/>
              <a:ea typeface="Calibri"/>
              <a:cs typeface="Calibri"/>
              <a:sym typeface="Calibri"/>
            </a:endParaRPr>
          </a:p>
        </p:txBody>
      </p:sp>
      <p:pic>
        <p:nvPicPr>
          <p:cNvPr id="633" name="Google Shape;633;p10" descr="d:\powerpoint\figures\chapter04\0415.jpg"/>
          <p:cNvPicPr preferRelativeResize="0"/>
          <p:nvPr/>
        </p:nvPicPr>
        <p:blipFill rotWithShape="1">
          <a:blip r:embed="rId3">
            <a:alphaModFix/>
          </a:blip>
          <a:srcRect/>
          <a:stretch/>
        </p:blipFill>
        <p:spPr>
          <a:xfrm>
            <a:off x="771301" y="1191532"/>
            <a:ext cx="5814558" cy="4883212"/>
          </a:xfrm>
          <a:prstGeom prst="rect">
            <a:avLst/>
          </a:prstGeom>
          <a:noFill/>
          <a:ln>
            <a:noFill/>
          </a:ln>
        </p:spPr>
      </p:pic>
      <p:sp>
        <p:nvSpPr>
          <p:cNvPr id="634" name="Google Shape;634;p10"/>
          <p:cNvSpPr/>
          <p:nvPr/>
        </p:nvSpPr>
        <p:spPr>
          <a:xfrm>
            <a:off x="952500" y="6302829"/>
            <a:ext cx="4419600" cy="336550"/>
          </a:xfrm>
          <a:prstGeom prst="rect">
            <a:avLst/>
          </a:prstGeom>
          <a:solidFill>
            <a:srgbClr val="FFFC47"/>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a:solidFill>
                  <a:schemeClr val="dk1"/>
                </a:solidFill>
                <a:latin typeface="Calibri"/>
                <a:ea typeface="Calibri"/>
                <a:cs typeface="Calibri"/>
                <a:sym typeface="Calibri"/>
              </a:rPr>
              <a:t>The organization of genes on a chromosome.</a:t>
            </a:r>
            <a:endParaRPr sz="2000">
              <a:solidFill>
                <a:schemeClr val="dk1"/>
              </a:solidFill>
              <a:latin typeface="Calibri"/>
              <a:ea typeface="Calibri"/>
              <a:cs typeface="Calibri"/>
              <a:sym typeface="Calibri"/>
            </a:endParaRPr>
          </a:p>
        </p:txBody>
      </p:sp>
    </p:spTree>
  </p:cSld>
  <p:clrMapOvr>
    <a:masterClrMapping/>
  </p:clrMapOvr>
</p:sld>
</file>

<file path=ppt/theme/_rels/them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image" Target="../media/image6.jpeg"/></Relationships>
</file>

<file path=ppt/theme/_rels/theme5.xml.rels><?xml version="1.0" encoding="UTF-8" standalone="yes"?>
<Relationships xmlns="http://schemas.openxmlformats.org/package/2006/relationships"><Relationship Id="rId1" Type="http://schemas.openxmlformats.org/officeDocument/2006/relationships/image" Target="../media/image8.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_rels/theme7.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İyon">
  <a:themeElements>
    <a:clrScheme name="İyon">
      <a:dk1>
        <a:srgbClr val="000000"/>
      </a:dk1>
      <a:lt1>
        <a:srgbClr val="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Teması">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rtalama">
  <a:themeElements>
    <a:clrScheme name="Ortalama">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rtalama">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rtalama">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5.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6.xml><?xml version="1.0" encoding="utf-8"?>
<a:theme xmlns:a="http://schemas.openxmlformats.org/drawingml/2006/main" name="Şehir Hayatı">
  <a:themeElements>
    <a:clrScheme name="Şehir Hayatı">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Şehir Hayatı">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Şehir Hayatı">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7.xml><?xml version="1.0" encoding="utf-8"?>
<a:theme xmlns:a="http://schemas.openxmlformats.org/drawingml/2006/main" name="Kaynak">
  <a:themeElements>
    <a:clrScheme name="Kaynak">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Kaynak">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ynak">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8.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TotalTime>
  <Words>1505</Words>
  <PresentationFormat>Özel</PresentationFormat>
  <Paragraphs>243</Paragraphs>
  <Slides>43</Slides>
  <Notes>31</Notes>
  <HiddenSlides>0</HiddenSlides>
  <MMClips>0</MMClips>
  <ScaleCrop>false</ScaleCrop>
  <HeadingPairs>
    <vt:vector size="6" baseType="variant">
      <vt:variant>
        <vt:lpstr>Kullanılan Yazı Tipleri</vt:lpstr>
      </vt:variant>
      <vt:variant>
        <vt:i4>22</vt:i4>
      </vt:variant>
      <vt:variant>
        <vt:lpstr>Tema</vt:lpstr>
      </vt:variant>
      <vt:variant>
        <vt:i4>7</vt:i4>
      </vt:variant>
      <vt:variant>
        <vt:lpstr>Slayt Başlıkları</vt:lpstr>
      </vt:variant>
      <vt:variant>
        <vt:i4>43</vt:i4>
      </vt:variant>
    </vt:vector>
  </HeadingPairs>
  <TitlesOfParts>
    <vt:vector size="72" baseType="lpstr">
      <vt:lpstr>Arial</vt:lpstr>
      <vt:lpstr>Bookman Old Style</vt:lpstr>
      <vt:lpstr>Wingdings 3</vt:lpstr>
      <vt:lpstr>Century Gothic</vt:lpstr>
      <vt:lpstr>Calibri</vt:lpstr>
      <vt:lpstr>ＭＳ Ｐゴシック</vt:lpstr>
      <vt:lpstr>Helvetica</vt:lpstr>
      <vt:lpstr>Monaco</vt:lpstr>
      <vt:lpstr>Capitals</vt:lpstr>
      <vt:lpstr>Open Sans</vt:lpstr>
      <vt:lpstr>Arabic Typesetting</vt:lpstr>
      <vt:lpstr>Tahoma</vt:lpstr>
      <vt:lpstr>Aharoni</vt:lpstr>
      <vt:lpstr>Noto Sans Symbols</vt:lpstr>
      <vt:lpstr>Arial Unicode MS</vt:lpstr>
      <vt:lpstr>Constantia</vt:lpstr>
      <vt:lpstr>Wingdings 2</vt:lpstr>
      <vt:lpstr>Wingdings</vt:lpstr>
      <vt:lpstr>Tw Cen MT</vt:lpstr>
      <vt:lpstr>Georgia</vt:lpstr>
      <vt:lpstr>Trebuchet MS</vt:lpstr>
      <vt:lpstr>Gill Sans MT</vt:lpstr>
      <vt:lpstr>İyon</vt:lpstr>
      <vt:lpstr>Office Teması</vt:lpstr>
      <vt:lpstr>Office Theme</vt:lpstr>
      <vt:lpstr>Ortalama</vt:lpstr>
      <vt:lpstr>Akış</vt:lpstr>
      <vt:lpstr>Şehir Hayatı</vt:lpstr>
      <vt:lpstr>Kaynak</vt:lpstr>
      <vt:lpstr>Slayt 1</vt:lpstr>
      <vt:lpstr> Advanced Cellular Biology </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Slayt 40</vt:lpstr>
      <vt:lpstr>Slayt 41</vt:lpstr>
      <vt:lpstr>Slayt 42</vt:lpstr>
      <vt:lpstr>next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Verda bitirim</dc:creator>
  <cp:lastModifiedBy>Lg</cp:lastModifiedBy>
  <cp:revision>8</cp:revision>
  <dcterms:created xsi:type="dcterms:W3CDTF">2021-03-07T17:14:21Z</dcterms:created>
  <dcterms:modified xsi:type="dcterms:W3CDTF">2021-03-10T07:54:20Z</dcterms:modified>
</cp:coreProperties>
</file>