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0B8F-0CCA-4D6F-B74E-6C382D53BF64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01FE-7EB7-4C57-8359-5163269EC8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0B8F-0CCA-4D6F-B74E-6C382D53BF64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01FE-7EB7-4C57-8359-5163269EC8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0B8F-0CCA-4D6F-B74E-6C382D53BF64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01FE-7EB7-4C57-8359-5163269EC8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0B8F-0CCA-4D6F-B74E-6C382D53BF64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01FE-7EB7-4C57-8359-5163269EC8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0B8F-0CCA-4D6F-B74E-6C382D53BF64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01FE-7EB7-4C57-8359-5163269EC8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0B8F-0CCA-4D6F-B74E-6C382D53BF64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01FE-7EB7-4C57-8359-5163269EC8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0B8F-0CCA-4D6F-B74E-6C382D53BF64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01FE-7EB7-4C57-8359-5163269EC8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0B8F-0CCA-4D6F-B74E-6C382D53BF64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01FE-7EB7-4C57-8359-5163269EC8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0B8F-0CCA-4D6F-B74E-6C382D53BF64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01FE-7EB7-4C57-8359-5163269EC8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0B8F-0CCA-4D6F-B74E-6C382D53BF64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01FE-7EB7-4C57-8359-5163269EC8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0B8F-0CCA-4D6F-B74E-6C382D53BF64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01FE-7EB7-4C57-8359-5163269EC8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90B8F-0CCA-4D6F-B74E-6C382D53BF64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0501FE-7EB7-4C57-8359-5163269EC8B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1259632" y="620688"/>
            <a:ext cx="25218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2. SÜLFÜRLER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2 Metin kutusu"/>
          <p:cNvSpPr txBox="1"/>
          <p:nvPr/>
        </p:nvSpPr>
        <p:spPr>
          <a:xfrm>
            <a:off x="611560" y="1484784"/>
            <a:ext cx="7579254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/>
              <a:t>Metal-yarı metallerin ametaller ile olan bileşiklerine geniş</a:t>
            </a:r>
          </a:p>
          <a:p>
            <a:r>
              <a:rPr lang="tr-TR" sz="2400" dirty="0"/>
              <a:t>anlamda sülfürler adı verilmektedir. Dörde ayrılırlar:</a:t>
            </a:r>
          </a:p>
          <a:p>
            <a:r>
              <a:rPr lang="tr-TR" sz="2400" b="1" dirty="0">
                <a:solidFill>
                  <a:srgbClr val="FF0000"/>
                </a:solidFill>
              </a:rPr>
              <a:t>1. </a:t>
            </a:r>
            <a:r>
              <a:rPr lang="tr-TR" sz="2400" b="1" dirty="0" err="1">
                <a:solidFill>
                  <a:srgbClr val="FF0000"/>
                </a:solidFill>
              </a:rPr>
              <a:t>Sülfidler</a:t>
            </a:r>
            <a:r>
              <a:rPr lang="tr-TR" sz="2400" b="1" dirty="0">
                <a:solidFill>
                  <a:srgbClr val="FF0000"/>
                </a:solidFill>
              </a:rPr>
              <a:t> </a:t>
            </a:r>
            <a:r>
              <a:rPr lang="tr-TR" sz="2400" dirty="0"/>
              <a:t>(</a:t>
            </a:r>
            <a:r>
              <a:rPr lang="tr-TR" sz="2400" dirty="0" err="1"/>
              <a:t>S’ün</a:t>
            </a:r>
            <a:r>
              <a:rPr lang="tr-TR" sz="2400" dirty="0"/>
              <a:t> yaptığı bileşikler),</a:t>
            </a:r>
          </a:p>
          <a:p>
            <a:r>
              <a:rPr lang="tr-TR" sz="2400" b="1" dirty="0">
                <a:solidFill>
                  <a:srgbClr val="FF0000"/>
                </a:solidFill>
              </a:rPr>
              <a:t>2. </a:t>
            </a:r>
            <a:r>
              <a:rPr lang="tr-TR" sz="2400" b="1" dirty="0" err="1">
                <a:solidFill>
                  <a:srgbClr val="FF0000"/>
                </a:solidFill>
              </a:rPr>
              <a:t>Sülfarsenidler</a:t>
            </a:r>
            <a:r>
              <a:rPr lang="tr-TR" sz="2400" b="1" dirty="0">
                <a:solidFill>
                  <a:srgbClr val="FF0000"/>
                </a:solidFill>
              </a:rPr>
              <a:t> </a:t>
            </a:r>
            <a:r>
              <a:rPr lang="tr-TR" sz="2400" dirty="0"/>
              <a:t>(S ve </a:t>
            </a:r>
            <a:r>
              <a:rPr lang="tr-TR" sz="2400" dirty="0" err="1"/>
              <a:t>As’in</a:t>
            </a:r>
            <a:r>
              <a:rPr lang="tr-TR" sz="2400" dirty="0"/>
              <a:t> yaptığı bileşikler; </a:t>
            </a:r>
            <a:r>
              <a:rPr lang="tr-TR" sz="2400" dirty="0" err="1"/>
              <a:t>realgar</a:t>
            </a:r>
            <a:r>
              <a:rPr lang="tr-TR" sz="2400" dirty="0"/>
              <a:t>,</a:t>
            </a:r>
          </a:p>
          <a:p>
            <a:r>
              <a:rPr lang="tr-TR" sz="2400" dirty="0" err="1"/>
              <a:t>örpiment</a:t>
            </a:r>
            <a:r>
              <a:rPr lang="tr-TR" sz="2400" dirty="0"/>
              <a:t>, </a:t>
            </a:r>
            <a:r>
              <a:rPr lang="tr-TR" sz="2400" dirty="0" err="1"/>
              <a:t>kobaltit</a:t>
            </a:r>
            <a:r>
              <a:rPr lang="tr-TR" sz="2400" dirty="0"/>
              <a:t>, </a:t>
            </a:r>
            <a:r>
              <a:rPr lang="tr-TR" sz="2400" dirty="0" err="1"/>
              <a:t>arsenopirit</a:t>
            </a:r>
            <a:r>
              <a:rPr lang="tr-TR" sz="2400" dirty="0"/>
              <a:t>),</a:t>
            </a:r>
          </a:p>
          <a:p>
            <a:r>
              <a:rPr lang="tr-TR" sz="2400" b="1" dirty="0">
                <a:solidFill>
                  <a:srgbClr val="FF0000"/>
                </a:solidFill>
              </a:rPr>
              <a:t>3. </a:t>
            </a:r>
            <a:r>
              <a:rPr lang="tr-TR" sz="2400" b="1" dirty="0" err="1">
                <a:solidFill>
                  <a:srgbClr val="FF0000"/>
                </a:solidFill>
              </a:rPr>
              <a:t>Arsenidler</a:t>
            </a:r>
            <a:r>
              <a:rPr lang="tr-TR" sz="2400" b="1" dirty="0"/>
              <a:t> </a:t>
            </a:r>
            <a:r>
              <a:rPr lang="tr-TR" sz="2400" dirty="0"/>
              <a:t>(</a:t>
            </a:r>
            <a:r>
              <a:rPr lang="tr-TR" sz="2400" dirty="0" err="1"/>
              <a:t>As’in</a:t>
            </a:r>
            <a:r>
              <a:rPr lang="tr-TR" sz="2400" dirty="0"/>
              <a:t> yaptığı bileşikler; nikelin, </a:t>
            </a:r>
            <a:r>
              <a:rPr lang="tr-TR" sz="2400" dirty="0" err="1"/>
              <a:t>skutterudit</a:t>
            </a:r>
            <a:r>
              <a:rPr lang="tr-TR" sz="2400" dirty="0"/>
              <a:t>),</a:t>
            </a:r>
          </a:p>
          <a:p>
            <a:r>
              <a:rPr lang="tr-TR" sz="2400" b="1" dirty="0">
                <a:solidFill>
                  <a:srgbClr val="FF0000"/>
                </a:solidFill>
              </a:rPr>
              <a:t>4. </a:t>
            </a:r>
            <a:r>
              <a:rPr lang="tr-TR" sz="2400" b="1" dirty="0" err="1">
                <a:solidFill>
                  <a:srgbClr val="FF0000"/>
                </a:solidFill>
              </a:rPr>
              <a:t>Telluridler</a:t>
            </a:r>
            <a:r>
              <a:rPr lang="tr-TR" sz="2400" b="1" dirty="0">
                <a:solidFill>
                  <a:srgbClr val="FF0000"/>
                </a:solidFill>
              </a:rPr>
              <a:t> </a:t>
            </a:r>
            <a:r>
              <a:rPr lang="tr-TR" sz="2400" dirty="0"/>
              <a:t>(</a:t>
            </a:r>
            <a:r>
              <a:rPr lang="tr-TR" sz="2400" dirty="0" err="1"/>
              <a:t>Te’in</a:t>
            </a:r>
            <a:r>
              <a:rPr lang="tr-TR" sz="2400" dirty="0"/>
              <a:t> yaptığı bileşikler</a:t>
            </a:r>
            <a:r>
              <a:rPr lang="tr-TR" sz="2400" dirty="0" smtClean="0"/>
              <a:t>).</a:t>
            </a:r>
          </a:p>
          <a:p>
            <a:endParaRPr lang="tr-TR" sz="2400" dirty="0"/>
          </a:p>
          <a:p>
            <a:r>
              <a:rPr lang="tr-TR" sz="2400" dirty="0"/>
              <a:t>Sülfürler için genel formül </a:t>
            </a:r>
            <a:r>
              <a:rPr lang="tr-TR" sz="2400" dirty="0" err="1"/>
              <a:t>XmZn</a:t>
            </a:r>
            <a:r>
              <a:rPr lang="tr-TR" sz="2400" dirty="0"/>
              <a:t> olarak verilmiştir, burada X</a:t>
            </a:r>
          </a:p>
          <a:p>
            <a:r>
              <a:rPr lang="tr-TR" sz="2400" dirty="0"/>
              <a:t>metalik ve Z ametal elementleri temsil etmektedir.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0"/>
            <a:ext cx="8201216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32656"/>
            <a:ext cx="6796037" cy="5864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80"/>
            <a:ext cx="8235582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548680"/>
            <a:ext cx="7886693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0"/>
            <a:ext cx="8075220" cy="5754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8213" y="714375"/>
            <a:ext cx="7267575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8227440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641780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20688"/>
            <a:ext cx="8174061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086705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1691680" y="332656"/>
            <a:ext cx="3231526" cy="59400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/>
              <a:t>Bazı önemli sülfür mineralleri</a:t>
            </a:r>
          </a:p>
          <a:p>
            <a:r>
              <a:rPr lang="tr-TR" sz="2000" b="1" dirty="0" err="1">
                <a:solidFill>
                  <a:srgbClr val="FF0000"/>
                </a:solidFill>
              </a:rPr>
              <a:t>Sülfidler</a:t>
            </a:r>
            <a:endParaRPr lang="tr-TR" sz="2000" b="1" dirty="0">
              <a:solidFill>
                <a:srgbClr val="FF0000"/>
              </a:solidFill>
            </a:endParaRPr>
          </a:p>
          <a:p>
            <a:r>
              <a:rPr lang="tr-TR" sz="2000" dirty="0" smtClean="0"/>
              <a:t>- </a:t>
            </a:r>
            <a:r>
              <a:rPr lang="tr-TR" sz="2000" dirty="0"/>
              <a:t>Galenit (</a:t>
            </a:r>
            <a:r>
              <a:rPr lang="tr-TR" sz="2000" dirty="0" err="1"/>
              <a:t>PbS</a:t>
            </a:r>
            <a:r>
              <a:rPr lang="tr-TR" sz="2000" dirty="0"/>
              <a:t>)</a:t>
            </a:r>
          </a:p>
          <a:p>
            <a:r>
              <a:rPr lang="tr-TR" sz="2000" dirty="0" smtClean="0"/>
              <a:t>- </a:t>
            </a:r>
            <a:r>
              <a:rPr lang="tr-TR" sz="2000" dirty="0" err="1"/>
              <a:t>Sfalerit</a:t>
            </a:r>
            <a:r>
              <a:rPr lang="tr-TR" sz="2000" dirty="0"/>
              <a:t> (</a:t>
            </a:r>
            <a:r>
              <a:rPr lang="tr-TR" sz="2000" dirty="0" err="1"/>
              <a:t>Çinkoblend</a:t>
            </a:r>
            <a:r>
              <a:rPr lang="tr-TR" sz="2000" dirty="0"/>
              <a:t>) (</a:t>
            </a:r>
            <a:r>
              <a:rPr lang="tr-TR" sz="2000" dirty="0" err="1"/>
              <a:t>ZnS</a:t>
            </a:r>
            <a:r>
              <a:rPr lang="tr-TR" sz="2000" dirty="0"/>
              <a:t>)</a:t>
            </a:r>
          </a:p>
          <a:p>
            <a:r>
              <a:rPr lang="tr-TR" sz="2000" dirty="0" smtClean="0"/>
              <a:t>- </a:t>
            </a:r>
            <a:r>
              <a:rPr lang="tr-TR" sz="2000" dirty="0" err="1"/>
              <a:t>Sinaber</a:t>
            </a:r>
            <a:r>
              <a:rPr lang="tr-TR" sz="2000" dirty="0"/>
              <a:t> (</a:t>
            </a:r>
            <a:r>
              <a:rPr lang="tr-TR" sz="2000" dirty="0" err="1"/>
              <a:t>HgS</a:t>
            </a:r>
            <a:r>
              <a:rPr lang="tr-TR" sz="2000" dirty="0"/>
              <a:t>)</a:t>
            </a:r>
          </a:p>
          <a:p>
            <a:r>
              <a:rPr lang="tr-TR" sz="2000" dirty="0" smtClean="0"/>
              <a:t>- </a:t>
            </a:r>
            <a:r>
              <a:rPr lang="tr-TR" sz="2000" dirty="0" err="1"/>
              <a:t>Antimonit</a:t>
            </a:r>
            <a:r>
              <a:rPr lang="tr-TR" sz="2000" dirty="0"/>
              <a:t> (</a:t>
            </a:r>
            <a:r>
              <a:rPr lang="tr-TR" sz="2000" dirty="0" err="1"/>
              <a:t>FeAsS</a:t>
            </a:r>
            <a:r>
              <a:rPr lang="tr-TR" sz="2000" dirty="0"/>
              <a:t>)</a:t>
            </a:r>
          </a:p>
          <a:p>
            <a:r>
              <a:rPr lang="tr-TR" sz="2000" dirty="0" smtClean="0"/>
              <a:t>- </a:t>
            </a:r>
            <a:r>
              <a:rPr lang="tr-TR" sz="2000" dirty="0" err="1"/>
              <a:t>Molibdenit</a:t>
            </a:r>
            <a:r>
              <a:rPr lang="tr-TR" sz="2000" dirty="0"/>
              <a:t> (MoS2)</a:t>
            </a:r>
          </a:p>
          <a:p>
            <a:r>
              <a:rPr lang="tr-TR" sz="2000" dirty="0" smtClean="0"/>
              <a:t>- </a:t>
            </a:r>
            <a:r>
              <a:rPr lang="tr-TR" sz="2000" dirty="0" err="1"/>
              <a:t>Kalkosin</a:t>
            </a:r>
            <a:r>
              <a:rPr lang="tr-TR" sz="2000" dirty="0"/>
              <a:t> (CuS2)</a:t>
            </a:r>
          </a:p>
          <a:p>
            <a:r>
              <a:rPr lang="tr-TR" sz="2000" dirty="0"/>
              <a:t>-</a:t>
            </a:r>
            <a:r>
              <a:rPr lang="tr-TR" sz="2000" dirty="0" smtClean="0"/>
              <a:t> </a:t>
            </a:r>
            <a:r>
              <a:rPr lang="tr-TR" sz="2000" dirty="0" err="1"/>
              <a:t>Prit</a:t>
            </a:r>
            <a:r>
              <a:rPr lang="tr-TR" sz="2000" dirty="0"/>
              <a:t> (</a:t>
            </a:r>
            <a:r>
              <a:rPr lang="tr-TR" sz="2000" dirty="0" err="1"/>
              <a:t>FeS</a:t>
            </a:r>
            <a:r>
              <a:rPr lang="tr-TR" sz="2000" dirty="0"/>
              <a:t>)</a:t>
            </a:r>
          </a:p>
          <a:p>
            <a:r>
              <a:rPr lang="tr-TR" sz="2000" dirty="0" smtClean="0"/>
              <a:t>- </a:t>
            </a:r>
            <a:r>
              <a:rPr lang="tr-TR" sz="2000" dirty="0" err="1"/>
              <a:t>Kalkoprit</a:t>
            </a:r>
            <a:r>
              <a:rPr lang="tr-TR" sz="2000" dirty="0"/>
              <a:t> (CuFeS2)</a:t>
            </a:r>
          </a:p>
          <a:p>
            <a:r>
              <a:rPr lang="tr-TR" sz="2000" dirty="0" smtClean="0"/>
              <a:t>- </a:t>
            </a:r>
            <a:r>
              <a:rPr lang="tr-TR" sz="2000" dirty="0" err="1"/>
              <a:t>Kovellin</a:t>
            </a:r>
            <a:r>
              <a:rPr lang="tr-TR" sz="2000" dirty="0"/>
              <a:t> (</a:t>
            </a:r>
            <a:r>
              <a:rPr lang="tr-TR" sz="2000" dirty="0" err="1"/>
              <a:t>CuS</a:t>
            </a:r>
            <a:r>
              <a:rPr lang="tr-TR" sz="2000" dirty="0"/>
              <a:t>)</a:t>
            </a:r>
          </a:p>
          <a:p>
            <a:r>
              <a:rPr lang="tr-TR" sz="2000" b="1" dirty="0" err="1">
                <a:solidFill>
                  <a:srgbClr val="FF0000"/>
                </a:solidFill>
              </a:rPr>
              <a:t>Sülfarsenidler</a:t>
            </a:r>
            <a:endParaRPr lang="tr-TR" sz="2000" b="1" dirty="0">
              <a:solidFill>
                <a:srgbClr val="FF0000"/>
              </a:solidFill>
            </a:endParaRPr>
          </a:p>
          <a:p>
            <a:r>
              <a:rPr lang="tr-TR" sz="2000" dirty="0" smtClean="0"/>
              <a:t>- </a:t>
            </a:r>
            <a:r>
              <a:rPr lang="tr-TR" sz="2000" dirty="0" err="1"/>
              <a:t>Realgar</a:t>
            </a:r>
            <a:r>
              <a:rPr lang="tr-TR" sz="2000" dirty="0"/>
              <a:t> (</a:t>
            </a:r>
            <a:r>
              <a:rPr lang="tr-TR" sz="2000" dirty="0" err="1"/>
              <a:t>AsS</a:t>
            </a:r>
            <a:r>
              <a:rPr lang="tr-TR" sz="2000" dirty="0"/>
              <a:t>)</a:t>
            </a:r>
          </a:p>
          <a:p>
            <a:r>
              <a:rPr lang="tr-TR" sz="2000" dirty="0" smtClean="0"/>
              <a:t>- </a:t>
            </a:r>
            <a:r>
              <a:rPr lang="tr-TR" sz="2000" dirty="0" err="1"/>
              <a:t>Örpiment</a:t>
            </a:r>
            <a:r>
              <a:rPr lang="tr-TR" sz="2000" dirty="0"/>
              <a:t> (As2S3)</a:t>
            </a:r>
          </a:p>
          <a:p>
            <a:r>
              <a:rPr lang="tr-TR" sz="2000" dirty="0" smtClean="0"/>
              <a:t>- </a:t>
            </a:r>
            <a:r>
              <a:rPr lang="tr-TR" sz="2000" dirty="0" err="1"/>
              <a:t>Kobaltit</a:t>
            </a:r>
            <a:r>
              <a:rPr lang="tr-TR" sz="2000" dirty="0"/>
              <a:t> (</a:t>
            </a:r>
            <a:r>
              <a:rPr lang="tr-TR" sz="2000" dirty="0" err="1"/>
              <a:t>Co</a:t>
            </a:r>
            <a:r>
              <a:rPr lang="tr-TR" sz="2000" dirty="0"/>
              <a:t>,</a:t>
            </a:r>
            <a:r>
              <a:rPr lang="tr-TR" sz="2000" dirty="0" err="1"/>
              <a:t>Fe</a:t>
            </a:r>
            <a:r>
              <a:rPr lang="tr-TR" sz="2000" dirty="0"/>
              <a:t>)</a:t>
            </a:r>
            <a:r>
              <a:rPr lang="tr-TR" sz="2000" dirty="0" err="1"/>
              <a:t>AsS</a:t>
            </a:r>
            <a:endParaRPr lang="tr-TR" sz="2000" dirty="0"/>
          </a:p>
          <a:p>
            <a:r>
              <a:rPr lang="tr-TR" sz="2000" dirty="0" smtClean="0"/>
              <a:t>- </a:t>
            </a:r>
            <a:r>
              <a:rPr lang="tr-TR" sz="2000" dirty="0" err="1"/>
              <a:t>Arsenopirit</a:t>
            </a:r>
            <a:r>
              <a:rPr lang="tr-TR" sz="2000" dirty="0"/>
              <a:t> (</a:t>
            </a:r>
            <a:r>
              <a:rPr lang="tr-TR" sz="2000" dirty="0" err="1"/>
              <a:t>FeAsS</a:t>
            </a:r>
            <a:r>
              <a:rPr lang="tr-TR" sz="2000" dirty="0"/>
              <a:t>)</a:t>
            </a:r>
          </a:p>
          <a:p>
            <a:r>
              <a:rPr lang="tr-TR" sz="2000" b="1" dirty="0" err="1">
                <a:solidFill>
                  <a:srgbClr val="FF0000"/>
                </a:solidFill>
              </a:rPr>
              <a:t>Arsenidler</a:t>
            </a:r>
            <a:endParaRPr lang="tr-TR" sz="2000" b="1" dirty="0">
              <a:solidFill>
                <a:srgbClr val="FF0000"/>
              </a:solidFill>
            </a:endParaRPr>
          </a:p>
          <a:p>
            <a:r>
              <a:rPr lang="tr-TR" sz="2000" dirty="0" smtClean="0"/>
              <a:t>- </a:t>
            </a:r>
            <a:r>
              <a:rPr lang="tr-TR" sz="2000" dirty="0" err="1"/>
              <a:t>Skuterrudit</a:t>
            </a:r>
            <a:r>
              <a:rPr lang="tr-TR" sz="2000" dirty="0"/>
              <a:t> (</a:t>
            </a:r>
            <a:r>
              <a:rPr lang="tr-TR" sz="2000" dirty="0" err="1"/>
              <a:t>Co</a:t>
            </a:r>
            <a:r>
              <a:rPr lang="tr-TR" sz="2000" dirty="0"/>
              <a:t>,</a:t>
            </a:r>
            <a:r>
              <a:rPr lang="tr-TR" sz="2000" dirty="0" err="1"/>
              <a:t>Ni</a:t>
            </a:r>
            <a:r>
              <a:rPr lang="tr-TR" sz="2000" dirty="0"/>
              <a:t>)As3</a:t>
            </a:r>
          </a:p>
          <a:p>
            <a:r>
              <a:rPr lang="tr-TR" sz="2000" dirty="0" smtClean="0"/>
              <a:t>- </a:t>
            </a:r>
            <a:r>
              <a:rPr lang="tr-TR" sz="2000" dirty="0"/>
              <a:t>Nikelin (</a:t>
            </a:r>
            <a:r>
              <a:rPr lang="tr-TR" sz="2000" dirty="0" err="1"/>
              <a:t>NiAs</a:t>
            </a:r>
            <a:r>
              <a:rPr lang="tr-TR" sz="2000" dirty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92696"/>
            <a:ext cx="8319714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3" y="404664"/>
            <a:ext cx="7942857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20688"/>
            <a:ext cx="760269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836712"/>
            <a:ext cx="7637480" cy="5289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764704"/>
            <a:ext cx="7819797" cy="529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92696"/>
            <a:ext cx="7653293" cy="5523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8064896" cy="6099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92696"/>
            <a:ext cx="8079297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0"/>
            <a:ext cx="8158279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165</Words>
  <Application>Microsoft Office PowerPoint</Application>
  <PresentationFormat>Ekran Gösterisi (4:3)</PresentationFormat>
  <Paragraphs>30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4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Administrator</dc:creator>
  <cp:lastModifiedBy>zehrasemrakarakas</cp:lastModifiedBy>
  <cp:revision>42</cp:revision>
  <dcterms:created xsi:type="dcterms:W3CDTF">2016-10-26T19:28:15Z</dcterms:created>
  <dcterms:modified xsi:type="dcterms:W3CDTF">2018-04-10T10:46:59Z</dcterms:modified>
</cp:coreProperties>
</file>