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E4548D-40CA-4674-9A42-0F3F700CE78D}" type="datetimeFigureOut">
              <a:rPr lang="tr-TR" smtClean="0"/>
              <a:t>8.01.2020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AF66A6-918A-4608-B8EA-444ED9D5C353}" type="slidenum">
              <a:rPr lang="tr-TR" smtClean="0"/>
              <a:t>‹#›</a:t>
            </a:fld>
            <a:endParaRPr lang="tr-TR"/>
          </a:p>
        </p:txBody>
      </p:sp>
    </p:spTree>
    <p:extLst>
      <p:ext uri="{BB962C8B-B14F-4D97-AF65-F5344CB8AC3E}">
        <p14:creationId xmlns:p14="http://schemas.microsoft.com/office/powerpoint/2010/main" val="1970744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2.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7DD9FDB-27DD-4766-9C33-6FEDA42E2B64}"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4003691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DD9FDB-27DD-4766-9C33-6FEDA42E2B64}"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728246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DD9FDB-27DD-4766-9C33-6FEDA42E2B64}"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3884628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9 Dik Üçgen"/>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grpSp>
        <p:nvGrpSpPr>
          <p:cNvPr id="5" name="15 Grup"/>
          <p:cNvGrpSpPr>
            <a:grpSpLocks/>
          </p:cNvGrpSpPr>
          <p:nvPr/>
        </p:nvGrpSpPr>
        <p:grpSpPr bwMode="auto">
          <a:xfrm>
            <a:off x="-4233" y="4953000"/>
            <a:ext cx="12196233" cy="1911350"/>
            <a:chOff x="-3765" y="4832896"/>
            <a:chExt cx="9147765" cy="2032192"/>
          </a:xfrm>
        </p:grpSpPr>
        <p:sp>
          <p:nvSpPr>
            <p:cNvPr id="6" name="6 Serbest Form"/>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7" name="7 Serbest Form"/>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8"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Başlık"/>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11" name="29 Veri Yer Tutucusu"/>
          <p:cNvSpPr>
            <a:spLocks noGrp="1"/>
          </p:cNvSpPr>
          <p:nvPr>
            <p:ph type="dt" sz="half" idx="10"/>
          </p:nvPr>
        </p:nvSpPr>
        <p:spPr/>
        <p:txBody>
          <a:bodyPr/>
          <a:lstStyle>
            <a:lvl1pPr>
              <a:defRPr>
                <a:solidFill>
                  <a:srgbClr val="FFFFFF"/>
                </a:solidFill>
              </a:defRPr>
            </a:lvl1pPr>
          </a:lstStyle>
          <a:p>
            <a:pPr>
              <a:defRPr/>
            </a:pPr>
            <a:fld id="{221BB1CA-9DC2-486E-830A-FEA67A64A995}" type="datetimeFigureOut">
              <a:rPr lang="tr-TR"/>
              <a:pPr>
                <a:defRPr/>
              </a:pPr>
              <a:t>8.01.2020</a:t>
            </a:fld>
            <a:endParaRPr lang="tr-TR"/>
          </a:p>
        </p:txBody>
      </p:sp>
      <p:sp>
        <p:nvSpPr>
          <p:cNvPr id="12" name="18 Altbilgi Yer Tutucusu"/>
          <p:cNvSpPr>
            <a:spLocks noGrp="1"/>
          </p:cNvSpPr>
          <p:nvPr>
            <p:ph type="ftr" sz="quarter" idx="11"/>
          </p:nvPr>
        </p:nvSpPr>
        <p:spPr/>
        <p:txBody>
          <a:bodyPr/>
          <a:lstStyle>
            <a:lvl1pPr>
              <a:defRPr>
                <a:solidFill>
                  <a:schemeClr val="accent1">
                    <a:tint val="20000"/>
                  </a:schemeClr>
                </a:solidFill>
              </a:defRPr>
            </a:lvl1pPr>
            <a:extLst/>
          </a:lstStyle>
          <a:p>
            <a:pPr>
              <a:defRPr/>
            </a:pPr>
            <a:endParaRPr lang="tr-TR"/>
          </a:p>
        </p:txBody>
      </p:sp>
      <p:sp>
        <p:nvSpPr>
          <p:cNvPr id="13" name="26 Slayt Numarası Yer Tutucusu"/>
          <p:cNvSpPr>
            <a:spLocks noGrp="1"/>
          </p:cNvSpPr>
          <p:nvPr>
            <p:ph type="sldNum" sz="quarter" idx="12"/>
          </p:nvPr>
        </p:nvSpPr>
        <p:spPr/>
        <p:txBody>
          <a:bodyPr/>
          <a:lstStyle>
            <a:lvl1pPr>
              <a:defRPr>
                <a:solidFill>
                  <a:srgbClr val="FFFFFF"/>
                </a:solidFill>
              </a:defRPr>
            </a:lvl1pPr>
          </a:lstStyle>
          <a:p>
            <a:pPr>
              <a:defRPr/>
            </a:pPr>
            <a:fld id="{072FE95F-AB60-4C43-B4E8-D7941E21F8CF}" type="slidenum">
              <a:rPr lang="tr-TR" altLang="tr-TR"/>
              <a:pPr>
                <a:defRPr/>
              </a:pPr>
              <a:t>‹#›</a:t>
            </a:fld>
            <a:endParaRPr lang="tr-TR" altLang="tr-TR"/>
          </a:p>
        </p:txBody>
      </p:sp>
    </p:spTree>
    <p:extLst>
      <p:ext uri="{BB962C8B-B14F-4D97-AF65-F5344CB8AC3E}">
        <p14:creationId xmlns:p14="http://schemas.microsoft.com/office/powerpoint/2010/main" val="988579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Başlık"/>
          <p:cNvSpPr>
            <a:spLocks noGrp="1"/>
          </p:cNvSpPr>
          <p:nvPr>
            <p:ph type="title"/>
          </p:nvPr>
        </p:nvSpPr>
        <p:spPr/>
        <p:txBody>
          <a:bodyPr rtlCol="0"/>
          <a:lstStyle/>
          <a:p>
            <a:r>
              <a:rPr lang="tr-TR" smtClean="0"/>
              <a:t>Asıl başlık stili için tıklatın</a:t>
            </a:r>
            <a:endParaRPr lang="en-US"/>
          </a:p>
        </p:txBody>
      </p:sp>
      <p:sp>
        <p:nvSpPr>
          <p:cNvPr id="4" name="9 Veri Yer Tutucusu"/>
          <p:cNvSpPr>
            <a:spLocks noGrp="1"/>
          </p:cNvSpPr>
          <p:nvPr>
            <p:ph type="dt" sz="half" idx="10"/>
          </p:nvPr>
        </p:nvSpPr>
        <p:spPr/>
        <p:txBody>
          <a:bodyPr/>
          <a:lstStyle>
            <a:lvl1pPr>
              <a:defRPr/>
            </a:lvl1pPr>
          </a:lstStyle>
          <a:p>
            <a:pPr>
              <a:defRPr/>
            </a:pPr>
            <a:fld id="{61F8543A-C805-4C9D-8BEF-0AE7E07061B2}"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E40E2979-A044-4E5D-9514-282080296082}" type="slidenum">
              <a:rPr lang="tr-TR" altLang="tr-TR"/>
              <a:pPr>
                <a:defRPr/>
              </a:pPr>
              <a:t>‹#›</a:t>
            </a:fld>
            <a:endParaRPr lang="tr-TR" altLang="tr-TR"/>
          </a:p>
        </p:txBody>
      </p:sp>
    </p:spTree>
    <p:extLst>
      <p:ext uri="{BB962C8B-B14F-4D97-AF65-F5344CB8AC3E}">
        <p14:creationId xmlns:p14="http://schemas.microsoft.com/office/powerpoint/2010/main" val="2578884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6 Köşeli Çift Ayraç"/>
          <p:cNvSpPr>
            <a:spLocks noChangeArrowheads="1"/>
          </p:cNvSpPr>
          <p:nvPr/>
        </p:nvSpPr>
        <p:spPr bwMode="auto">
          <a:xfrm>
            <a:off x="4849284" y="3005138"/>
            <a:ext cx="243416"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5" name="7 Köşeli Çift Ayraç"/>
          <p:cNvSpPr>
            <a:spLocks noChangeArrowheads="1"/>
          </p:cNvSpPr>
          <p:nvPr/>
        </p:nvSpPr>
        <p:spPr bwMode="auto">
          <a:xfrm>
            <a:off x="4599518" y="3005138"/>
            <a:ext cx="24553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2" name="1 Başlık"/>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17CE3C4B-57CD-42DA-BBD8-FC09120C442C}" type="datetimeFigureOut">
              <a:rPr lang="tr-TR"/>
              <a:pPr>
                <a:defRPr/>
              </a:pPr>
              <a:t>8.01.2020</a:t>
            </a:fld>
            <a:endParaRPr lang="tr-TR"/>
          </a:p>
        </p:txBody>
      </p:sp>
      <p:sp>
        <p:nvSpPr>
          <p:cNvPr id="7" name="4 Altbilgi Yer Tutucusu"/>
          <p:cNvSpPr>
            <a:spLocks noGrp="1"/>
          </p:cNvSpPr>
          <p:nvPr>
            <p:ph type="ftr" sz="quarter" idx="11"/>
          </p:nvPr>
        </p:nvSpPr>
        <p:spPr/>
        <p:txBody>
          <a:bodyPr/>
          <a:lstStyle>
            <a:lvl1pPr>
              <a:defRPr/>
            </a:lvl1pPr>
            <a:extLst/>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pPr>
              <a:defRPr/>
            </a:pPr>
            <a:fld id="{82BA4EDB-10A2-4FBA-A3FC-472F9CCEEFF6}" type="slidenum">
              <a:rPr lang="tr-TR" altLang="tr-TR"/>
              <a:pPr>
                <a:defRPr/>
              </a:pPr>
              <a:t>‹#›</a:t>
            </a:fld>
            <a:endParaRPr lang="tr-TR" altLang="tr-TR"/>
          </a:p>
        </p:txBody>
      </p:sp>
    </p:spTree>
    <p:extLst>
      <p:ext uri="{BB962C8B-B14F-4D97-AF65-F5344CB8AC3E}">
        <p14:creationId xmlns:p14="http://schemas.microsoft.com/office/powerpoint/2010/main" val="320589449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7 Başlık"/>
          <p:cNvSpPr>
            <a:spLocks noGrp="1"/>
          </p:cNvSpPr>
          <p:nvPr>
            <p:ph type="title"/>
          </p:nvPr>
        </p:nvSpPr>
        <p:spPr/>
        <p:txBody>
          <a:bodyPr rtlCol="0"/>
          <a:lstStyle/>
          <a:p>
            <a:r>
              <a:rPr lang="tr-TR" smtClean="0"/>
              <a:t>Asıl başlık stili için tıklatın</a:t>
            </a:r>
            <a:endParaRPr lang="en-US"/>
          </a:p>
        </p:txBody>
      </p:sp>
      <p:sp>
        <p:nvSpPr>
          <p:cNvPr id="5" name="4 Veri Yer Tutucusu"/>
          <p:cNvSpPr>
            <a:spLocks noGrp="1"/>
          </p:cNvSpPr>
          <p:nvPr>
            <p:ph type="dt" sz="half" idx="10"/>
          </p:nvPr>
        </p:nvSpPr>
        <p:spPr/>
        <p:txBody>
          <a:bodyPr/>
          <a:lstStyle>
            <a:lvl1pPr>
              <a:defRPr/>
            </a:lvl1pPr>
          </a:lstStyle>
          <a:p>
            <a:pPr>
              <a:defRPr/>
            </a:pPr>
            <a:fld id="{9B4D7519-1292-4EC1-A7B7-ABF4D8F739B2}"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C3B24B8D-BDEA-462E-B28A-F29C65A57120}" type="slidenum">
              <a:rPr lang="tr-TR" altLang="tr-TR"/>
              <a:pPr>
                <a:defRPr/>
              </a:pPr>
              <a:t>‹#›</a:t>
            </a:fld>
            <a:endParaRPr lang="tr-TR" altLang="tr-TR"/>
          </a:p>
        </p:txBody>
      </p:sp>
    </p:spTree>
    <p:extLst>
      <p:ext uri="{BB962C8B-B14F-4D97-AF65-F5344CB8AC3E}">
        <p14:creationId xmlns:p14="http://schemas.microsoft.com/office/powerpoint/2010/main" val="51108256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pPr>
              <a:defRPr/>
            </a:pPr>
            <a:fld id="{68F12525-F34C-4139-87FE-6F0D9C62F768}" type="datetimeFigureOut">
              <a:rPr lang="tr-TR"/>
              <a:pPr>
                <a:defRPr/>
              </a:pPr>
              <a:t>8.01.2020</a:t>
            </a:fld>
            <a:endParaRPr lang="tr-TR"/>
          </a:p>
        </p:txBody>
      </p:sp>
      <p:sp>
        <p:nvSpPr>
          <p:cNvPr id="8" name="7 Altbilgi Yer Tutucusu"/>
          <p:cNvSpPr>
            <a:spLocks noGrp="1"/>
          </p:cNvSpPr>
          <p:nvPr>
            <p:ph type="ftr" sz="quarter" idx="11"/>
          </p:nvPr>
        </p:nvSpPr>
        <p:spPr/>
        <p:txBody>
          <a:bodyPr/>
          <a:lstStyle>
            <a:lvl1pPr>
              <a:defRPr/>
            </a:lvl1pPr>
            <a:extLst/>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pPr>
              <a:defRPr/>
            </a:pPr>
            <a:fld id="{A6DF984F-BFF2-46A5-B03A-39ACC962202C}" type="slidenum">
              <a:rPr lang="tr-TR" altLang="tr-TR"/>
              <a:pPr>
                <a:defRPr/>
              </a:pPr>
              <a:t>‹#›</a:t>
            </a:fld>
            <a:endParaRPr lang="tr-TR" altLang="tr-TR"/>
          </a:p>
        </p:txBody>
      </p:sp>
    </p:spTree>
    <p:extLst>
      <p:ext uri="{BB962C8B-B14F-4D97-AF65-F5344CB8AC3E}">
        <p14:creationId xmlns:p14="http://schemas.microsoft.com/office/powerpoint/2010/main" val="2434383204"/>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p:txBody>
          <a:bodyPr rtlCol="0"/>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pPr>
              <a:defRPr/>
            </a:pPr>
            <a:fld id="{15D6EEA3-EC2A-4919-BC16-C4DB1CA76F90}" type="datetimeFigureOut">
              <a:rPr lang="tr-TR"/>
              <a:pPr>
                <a:defRPr/>
              </a:pPr>
              <a:t>8.01.2020</a:t>
            </a:fld>
            <a:endParaRPr lang="tr-TR"/>
          </a:p>
        </p:txBody>
      </p:sp>
      <p:sp>
        <p:nvSpPr>
          <p:cNvPr id="4" name="3 Altbilgi Yer Tutucusu"/>
          <p:cNvSpPr>
            <a:spLocks noGrp="1"/>
          </p:cNvSpPr>
          <p:nvPr>
            <p:ph type="ftr" sz="quarter" idx="11"/>
          </p:nvPr>
        </p:nvSpPr>
        <p:spPr/>
        <p:txBody>
          <a:bodyPr/>
          <a:lstStyle>
            <a:lvl1pPr>
              <a:defRPr/>
            </a:lvl1pPr>
            <a:extLst/>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E6CE7B20-5043-4AB1-BC4C-E6454E0982FC}" type="slidenum">
              <a:rPr lang="tr-TR" altLang="tr-TR"/>
              <a:pPr>
                <a:defRPr/>
              </a:pPr>
              <a:t>‹#›</a:t>
            </a:fld>
            <a:endParaRPr lang="tr-TR" altLang="tr-TR"/>
          </a:p>
        </p:txBody>
      </p:sp>
    </p:spTree>
    <p:extLst>
      <p:ext uri="{BB962C8B-B14F-4D97-AF65-F5344CB8AC3E}">
        <p14:creationId xmlns:p14="http://schemas.microsoft.com/office/powerpoint/2010/main" val="171601350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B9007FEF-1FDA-4C21-ACB3-0F9C1B4F93C1}" type="datetimeFigureOut">
              <a:rPr lang="tr-TR"/>
              <a:pPr>
                <a:defRPr/>
              </a:pPr>
              <a:t>8.01.2020</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6EFAC6D2-A2B6-4958-87F2-E8FF911CDADB}" type="slidenum">
              <a:rPr lang="tr-TR" altLang="tr-TR"/>
              <a:pPr>
                <a:defRPr/>
              </a:pPr>
              <a:t>‹#›</a:t>
            </a:fld>
            <a:endParaRPr lang="tr-TR" altLang="tr-TR"/>
          </a:p>
        </p:txBody>
      </p:sp>
    </p:spTree>
    <p:extLst>
      <p:ext uri="{BB962C8B-B14F-4D97-AF65-F5344CB8AC3E}">
        <p14:creationId xmlns:p14="http://schemas.microsoft.com/office/powerpoint/2010/main" val="41640148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tr-TR" smtClean="0"/>
              <a:t>Asıl başlık stili için tıklatın</a:t>
            </a:r>
            <a:endParaRPr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pPr>
              <a:defRPr/>
            </a:pPr>
            <a:fld id="{DCFC213F-2B1B-4623-A6C4-76CBDCEFCAD1}"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B84A9231-062F-4D8C-BC39-97E128F699F0}" type="slidenum">
              <a:rPr lang="tr-TR" altLang="tr-TR"/>
              <a:pPr>
                <a:defRPr/>
              </a:pPr>
              <a:t>‹#›</a:t>
            </a:fld>
            <a:endParaRPr lang="tr-TR" altLang="tr-TR"/>
          </a:p>
        </p:txBody>
      </p:sp>
    </p:spTree>
    <p:extLst>
      <p:ext uri="{BB962C8B-B14F-4D97-AF65-F5344CB8AC3E}">
        <p14:creationId xmlns:p14="http://schemas.microsoft.com/office/powerpoint/2010/main" val="303566990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7DD9FDB-27DD-4766-9C33-6FEDA42E2B64}"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32943880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6" name="8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7" name="9 Dik Üçgen"/>
          <p:cNvSpPr>
            <a:spLocks/>
          </p:cNvSpPr>
          <p:nvPr/>
        </p:nvSpPr>
        <p:spPr bwMode="auto">
          <a:xfrm>
            <a:off x="-8056" y="5791253"/>
            <a:ext cx="4536419"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Köşeli Çift Ayraç"/>
          <p:cNvSpPr>
            <a:spLocks noChangeArrowheads="1"/>
          </p:cNvSpPr>
          <p:nvPr/>
        </p:nvSpPr>
        <p:spPr bwMode="auto">
          <a:xfrm>
            <a:off x="11552768"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10" name="12 Köşeli Çift Ayraç"/>
          <p:cNvSpPr>
            <a:spLocks noChangeArrowheads="1"/>
          </p:cNvSpPr>
          <p:nvPr/>
        </p:nvSpPr>
        <p:spPr bwMode="auto">
          <a:xfrm>
            <a:off x="11303001"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4" name="3 Metin Yer Tutucusu"/>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tr-TR" smtClean="0"/>
              <a:t>Asıl başlık stili için tıklatın</a:t>
            </a:r>
            <a:endParaRPr lang="en-US"/>
          </a:p>
        </p:txBody>
      </p:sp>
      <p:sp>
        <p:nvSpPr>
          <p:cNvPr id="11" name="4 Veri Yer Tutucusu"/>
          <p:cNvSpPr>
            <a:spLocks noGrp="1"/>
          </p:cNvSpPr>
          <p:nvPr>
            <p:ph type="dt" sz="half" idx="10"/>
          </p:nvPr>
        </p:nvSpPr>
        <p:spPr/>
        <p:txBody>
          <a:bodyPr/>
          <a:lstStyle>
            <a:lvl1pPr>
              <a:defRPr/>
            </a:lvl1pPr>
          </a:lstStyle>
          <a:p>
            <a:pPr>
              <a:defRPr/>
            </a:pPr>
            <a:fld id="{5AC2AF91-E6BB-4CFF-8F84-CC770A7E33DA}" type="datetimeFigureOut">
              <a:rPr lang="tr-TR"/>
              <a:pPr>
                <a:defRPr/>
              </a:pPr>
              <a:t>8.01.2020</a:t>
            </a:fld>
            <a:endParaRPr lang="tr-TR"/>
          </a:p>
        </p:txBody>
      </p:sp>
      <p:sp>
        <p:nvSpPr>
          <p:cNvPr id="12" name="5 Altbilgi Yer Tutucusu"/>
          <p:cNvSpPr>
            <a:spLocks noGrp="1"/>
          </p:cNvSpPr>
          <p:nvPr>
            <p:ph type="ftr" sz="quarter" idx="11"/>
          </p:nvPr>
        </p:nvSpPr>
        <p:spPr/>
        <p:txBody>
          <a:bodyPr/>
          <a:lstStyle>
            <a:lvl1pPr>
              <a:defRPr>
                <a:solidFill>
                  <a:schemeClr val="tx1"/>
                </a:solidFill>
              </a:defRPr>
            </a:lvl1pPr>
            <a:extLst/>
          </a:lstStyle>
          <a:p>
            <a:pPr>
              <a:defRPr/>
            </a:pPr>
            <a:endParaRPr lang="tr-TR"/>
          </a:p>
        </p:txBody>
      </p:sp>
      <p:sp>
        <p:nvSpPr>
          <p:cNvPr id="13" name="6 Slayt Numarası Yer Tutucusu"/>
          <p:cNvSpPr>
            <a:spLocks noGrp="1"/>
          </p:cNvSpPr>
          <p:nvPr>
            <p:ph type="sldNum" sz="quarter" idx="12"/>
          </p:nvPr>
        </p:nvSpPr>
        <p:spPr/>
        <p:txBody>
          <a:bodyPr/>
          <a:lstStyle>
            <a:lvl1pPr>
              <a:defRPr/>
            </a:lvl1pPr>
          </a:lstStyle>
          <a:p>
            <a:pPr>
              <a:defRPr/>
            </a:pPr>
            <a:fld id="{3EA153BE-D9BE-4701-B319-9FEAF18CDEDF}" type="slidenum">
              <a:rPr lang="tr-TR" altLang="tr-TR"/>
              <a:pPr>
                <a:defRPr/>
              </a:pPr>
              <a:t>‹#›</a:t>
            </a:fld>
            <a:endParaRPr lang="tr-TR" altLang="tr-TR"/>
          </a:p>
        </p:txBody>
      </p:sp>
    </p:spTree>
    <p:extLst>
      <p:ext uri="{BB962C8B-B14F-4D97-AF65-F5344CB8AC3E}">
        <p14:creationId xmlns:p14="http://schemas.microsoft.com/office/powerpoint/2010/main" val="685897181"/>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63FF4AF5-F874-4346-99A5-A900536105E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17ECE959-7BA3-4EEF-99B6-9AB17BDCB889}" type="slidenum">
              <a:rPr lang="tr-TR" altLang="tr-TR"/>
              <a:pPr>
                <a:defRPr/>
              </a:pPr>
              <a:t>‹#›</a:t>
            </a:fld>
            <a:endParaRPr lang="tr-TR" altLang="tr-TR"/>
          </a:p>
        </p:txBody>
      </p:sp>
    </p:spTree>
    <p:extLst>
      <p:ext uri="{BB962C8B-B14F-4D97-AF65-F5344CB8AC3E}">
        <p14:creationId xmlns:p14="http://schemas.microsoft.com/office/powerpoint/2010/main" val="11091817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0910AE1E-F301-46E6-937D-1F4FA0F4B9A6}"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1B0A0F8-7476-498D-8AEE-3AE07F891D15}" type="slidenum">
              <a:rPr lang="tr-TR" altLang="tr-TR"/>
              <a:pPr>
                <a:defRPr/>
              </a:pPr>
              <a:t>‹#›</a:t>
            </a:fld>
            <a:endParaRPr lang="tr-TR" altLang="tr-TR"/>
          </a:p>
        </p:txBody>
      </p:sp>
    </p:spTree>
    <p:extLst>
      <p:ext uri="{BB962C8B-B14F-4D97-AF65-F5344CB8AC3E}">
        <p14:creationId xmlns:p14="http://schemas.microsoft.com/office/powerpoint/2010/main" val="20434559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52400"/>
            <a:ext cx="9160933" cy="16002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6" name="Rectangle 6"/>
          <p:cNvSpPr>
            <a:spLocks noGrp="1" noChangeArrowheads="1"/>
          </p:cNvSpPr>
          <p:nvPr>
            <p:ph type="ftr" sz="quarter" idx="11"/>
          </p:nvPr>
        </p:nvSpPr>
        <p:spPr/>
        <p:txBody>
          <a:bodyPr/>
          <a:lstStyle>
            <a:lvl1pPr>
              <a:defRPr/>
            </a:lvl1pPr>
          </a:lstStyle>
          <a:p>
            <a:pPr>
              <a:defRPr/>
            </a:pPr>
            <a:endParaRPr lang="tr-TR"/>
          </a:p>
        </p:txBody>
      </p:sp>
      <p:sp>
        <p:nvSpPr>
          <p:cNvPr id="7" name="Rectangle 7"/>
          <p:cNvSpPr>
            <a:spLocks noGrp="1" noChangeArrowheads="1"/>
          </p:cNvSpPr>
          <p:nvPr>
            <p:ph type="sldNum" sz="quarter" idx="12"/>
          </p:nvPr>
        </p:nvSpPr>
        <p:spPr/>
        <p:txBody>
          <a:bodyPr/>
          <a:lstStyle>
            <a:lvl1pPr>
              <a:defRPr/>
            </a:lvl1pPr>
          </a:lstStyle>
          <a:p>
            <a:pPr>
              <a:defRPr/>
            </a:pPr>
            <a:fld id="{ECE75F3A-7DA8-41C1-9BBE-F216E7FCED5D}" type="slidenum">
              <a:rPr lang="tr-TR" altLang="tr-TR"/>
              <a:pPr>
                <a:defRPr/>
              </a:pPr>
              <a:t>‹#›</a:t>
            </a:fld>
            <a:endParaRPr lang="tr-TR" altLang="tr-TR"/>
          </a:p>
        </p:txBody>
      </p:sp>
    </p:spTree>
    <p:extLst>
      <p:ext uri="{BB962C8B-B14F-4D97-AF65-F5344CB8AC3E}">
        <p14:creationId xmlns:p14="http://schemas.microsoft.com/office/powerpoint/2010/main" val="30133858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914400" y="152400"/>
            <a:ext cx="9160933" cy="16002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9144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468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9144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61468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8" name="Rectangle 6"/>
          <p:cNvSpPr>
            <a:spLocks noGrp="1" noChangeArrowheads="1"/>
          </p:cNvSpPr>
          <p:nvPr>
            <p:ph type="ftr" sz="quarter" idx="11"/>
          </p:nvPr>
        </p:nvSpPr>
        <p:spPr/>
        <p:txBody>
          <a:bodyPr/>
          <a:lstStyle>
            <a:lvl1pPr>
              <a:defRPr/>
            </a:lvl1pPr>
          </a:lstStyle>
          <a:p>
            <a:pPr>
              <a:defRPr/>
            </a:pPr>
            <a:endParaRPr lang="tr-TR"/>
          </a:p>
        </p:txBody>
      </p:sp>
      <p:sp>
        <p:nvSpPr>
          <p:cNvPr id="9" name="Rectangle 7"/>
          <p:cNvSpPr>
            <a:spLocks noGrp="1" noChangeArrowheads="1"/>
          </p:cNvSpPr>
          <p:nvPr>
            <p:ph type="sldNum" sz="quarter" idx="12"/>
          </p:nvPr>
        </p:nvSpPr>
        <p:spPr/>
        <p:txBody>
          <a:bodyPr/>
          <a:lstStyle>
            <a:lvl1pPr>
              <a:defRPr/>
            </a:lvl1pPr>
          </a:lstStyle>
          <a:p>
            <a:pPr>
              <a:defRPr/>
            </a:pPr>
            <a:fld id="{2B1BA2E0-E8BA-4D7C-AC86-573453626E5D}" type="slidenum">
              <a:rPr lang="tr-TR" altLang="tr-TR"/>
              <a:pPr>
                <a:defRPr/>
              </a:pPr>
              <a:t>‹#›</a:t>
            </a:fld>
            <a:endParaRPr lang="tr-TR" altLang="tr-TR"/>
          </a:p>
        </p:txBody>
      </p:sp>
    </p:spTree>
    <p:extLst>
      <p:ext uri="{BB962C8B-B14F-4D97-AF65-F5344CB8AC3E}">
        <p14:creationId xmlns:p14="http://schemas.microsoft.com/office/powerpoint/2010/main" val="16081263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8"/>
            <a:ext cx="10972800" cy="57324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9 Veri Yer Tutucusu"/>
          <p:cNvSpPr>
            <a:spLocks noGrp="1"/>
          </p:cNvSpPr>
          <p:nvPr>
            <p:ph type="dt" sz="half" idx="10"/>
          </p:nvPr>
        </p:nvSpPr>
        <p:spPr/>
        <p:txBody>
          <a:bodyPr/>
          <a:lstStyle>
            <a:lvl1pPr>
              <a:defRPr/>
            </a:lvl1pPr>
          </a:lstStyle>
          <a:p>
            <a:pPr>
              <a:defRPr/>
            </a:pPr>
            <a:fld id="{7D53D02C-A358-44B6-8570-BEF9858B598A}" type="datetimeFigureOut">
              <a:rPr lang="tr-TR"/>
              <a:pPr>
                <a:defRPr/>
              </a:pPr>
              <a:t>8.01.2020</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6FFE0088-2EA9-4A5A-982D-C28B3499C548}" type="slidenum">
              <a:rPr lang="tr-TR" altLang="tr-TR"/>
              <a:pPr>
                <a:defRPr/>
              </a:pPr>
              <a:t>‹#›</a:t>
            </a:fld>
            <a:endParaRPr lang="tr-TR" altLang="tr-TR"/>
          </a:p>
        </p:txBody>
      </p:sp>
    </p:spTree>
    <p:extLst>
      <p:ext uri="{BB962C8B-B14F-4D97-AF65-F5344CB8AC3E}">
        <p14:creationId xmlns:p14="http://schemas.microsoft.com/office/powerpoint/2010/main" val="35788823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609600" y="1481138"/>
            <a:ext cx="10972800" cy="4525962"/>
          </a:xfrm>
        </p:spPr>
        <p:txBody>
          <a:bodyPr/>
          <a:lstStyle/>
          <a:p>
            <a:pPr lvl="0"/>
            <a:endParaRPr lang="tr-TR" noProof="0"/>
          </a:p>
        </p:txBody>
      </p:sp>
      <p:sp>
        <p:nvSpPr>
          <p:cNvPr id="4" name="9 Veri Yer Tutucusu"/>
          <p:cNvSpPr>
            <a:spLocks noGrp="1"/>
          </p:cNvSpPr>
          <p:nvPr>
            <p:ph type="dt" sz="half" idx="10"/>
          </p:nvPr>
        </p:nvSpPr>
        <p:spPr/>
        <p:txBody>
          <a:bodyPr/>
          <a:lstStyle>
            <a:lvl1pPr>
              <a:defRPr/>
            </a:lvl1pPr>
          </a:lstStyle>
          <a:p>
            <a:pPr>
              <a:defRPr/>
            </a:pPr>
            <a:fld id="{5A4612AB-4593-4EA0-BF98-7E2E38EC3057}"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C63FE6BD-DBC8-41DC-A393-D5CCCA7D2CD5}" type="slidenum">
              <a:rPr lang="tr-TR" altLang="tr-TR"/>
              <a:pPr>
                <a:defRPr/>
              </a:pPr>
              <a:t>‹#›</a:t>
            </a:fld>
            <a:endParaRPr lang="tr-TR" altLang="tr-TR"/>
          </a:p>
        </p:txBody>
      </p:sp>
    </p:spTree>
    <p:extLst>
      <p:ext uri="{BB962C8B-B14F-4D97-AF65-F5344CB8AC3E}">
        <p14:creationId xmlns:p14="http://schemas.microsoft.com/office/powerpoint/2010/main" val="1802599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7DD9FDB-27DD-4766-9C33-6FEDA42E2B64}" type="datetimeFigureOut">
              <a:rPr lang="tr-TR" smtClean="0"/>
              <a:t>8.01.2020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3351605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7DD9FDB-27DD-4766-9C33-6FEDA42E2B64}"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2608328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7DD9FDB-27DD-4766-9C33-6FEDA42E2B64}" type="datetimeFigureOut">
              <a:rPr lang="tr-TR" smtClean="0"/>
              <a:t>8.01.2020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3880090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7DD9FDB-27DD-4766-9C33-6FEDA42E2B64}" type="datetimeFigureOut">
              <a:rPr lang="tr-TR" smtClean="0"/>
              <a:t>8.01.2020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1000654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DD9FDB-27DD-4766-9C33-6FEDA42E2B64}" type="datetimeFigureOut">
              <a:rPr lang="tr-TR" smtClean="0"/>
              <a:t>8.01.2020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3331779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7DD9FDB-27DD-4766-9C33-6FEDA42E2B64}"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1680149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7DD9FDB-27DD-4766-9C33-6FEDA42E2B64}" type="datetimeFigureOut">
              <a:rPr lang="tr-TR" smtClean="0"/>
              <a:t>8.01.2020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E48B2EE-70CF-4D88-A198-11356E632DBA}" type="slidenum">
              <a:rPr lang="tr-TR" smtClean="0"/>
              <a:t>‹#›</a:t>
            </a:fld>
            <a:endParaRPr lang="tr-TR"/>
          </a:p>
        </p:txBody>
      </p:sp>
    </p:spTree>
    <p:extLst>
      <p:ext uri="{BB962C8B-B14F-4D97-AF65-F5344CB8AC3E}">
        <p14:creationId xmlns:p14="http://schemas.microsoft.com/office/powerpoint/2010/main" val="4166713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image" Target="../media/image1.jpeg"/><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D9FDB-27DD-4766-9C33-6FEDA42E2B64}" type="datetimeFigureOut">
              <a:rPr lang="tr-TR" smtClean="0"/>
              <a:t>8.01.2020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48B2EE-70CF-4D88-A198-11356E632DBA}" type="slidenum">
              <a:rPr lang="tr-TR" smtClean="0"/>
              <a:t>‹#›</a:t>
            </a:fld>
            <a:endParaRPr lang="tr-TR"/>
          </a:p>
        </p:txBody>
      </p:sp>
    </p:spTree>
    <p:extLst>
      <p:ext uri="{BB962C8B-B14F-4D97-AF65-F5344CB8AC3E}">
        <p14:creationId xmlns:p14="http://schemas.microsoft.com/office/powerpoint/2010/main" val="316603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12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1027" name="11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14" name="13 Dik Üçgen"/>
          <p:cNvSpPr>
            <a:spLocks/>
          </p:cNvSpPr>
          <p:nvPr/>
        </p:nvSpPr>
        <p:spPr bwMode="auto">
          <a:xfrm>
            <a:off x="-8056" y="5791253"/>
            <a:ext cx="4536419" cy="1080868"/>
          </a:xfrm>
          <a:prstGeom prst="rtTriangle">
            <a:avLst/>
          </a:prstGeom>
          <a:blipFill>
            <a:blip r:embed="rId17"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tr-TR" smtClean="0"/>
              <a:t>Asıl başlık stili için tıklatın</a:t>
            </a:r>
            <a:endParaRPr lang="en-US" smtClean="0"/>
          </a:p>
        </p:txBody>
      </p:sp>
      <p:sp>
        <p:nvSpPr>
          <p:cNvPr id="1033" name="29 Metin Yer Tutucusu"/>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8970433" y="6408739"/>
            <a:ext cx="2559051"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000">
                <a:latin typeface="Lucida Sans Unicode" pitchFamily="34" charset="0"/>
              </a:defRPr>
            </a:lvl1pPr>
          </a:lstStyle>
          <a:p>
            <a:pPr>
              <a:defRPr/>
            </a:pPr>
            <a:fld id="{4859AD7F-F247-4670-98C1-11877C7629A1}" type="datetimeFigureOut">
              <a:rPr lang="tr-TR"/>
              <a:pPr>
                <a:defRPr/>
              </a:pPr>
              <a:t>8.01.2020</a:t>
            </a:fld>
            <a:endParaRPr lang="tr-TR"/>
          </a:p>
        </p:txBody>
      </p:sp>
      <p:sp>
        <p:nvSpPr>
          <p:cNvPr id="22" name="21 Altbilgi Yer Tutucusu"/>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cs typeface="+mn-cs"/>
              </a:defRPr>
            </a:lvl1pPr>
            <a:extLst/>
          </a:lstStyle>
          <a:p>
            <a:pPr>
              <a:defRPr/>
            </a:pPr>
            <a:endParaRPr lang="tr-TR"/>
          </a:p>
        </p:txBody>
      </p:sp>
      <p:sp>
        <p:nvSpPr>
          <p:cNvPr id="18" name="17 Slayt Numarası Yer Tutucusu"/>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Lucida Sans Unicode" panose="020B0602030504020204" pitchFamily="34" charset="0"/>
              </a:defRPr>
            </a:lvl1pPr>
          </a:lstStyle>
          <a:p>
            <a:pPr>
              <a:defRPr/>
            </a:pPr>
            <a:fld id="{918AF061-5CB9-4F7A-BF0C-664F0F89600A}" type="slidenum">
              <a:rPr lang="tr-TR" altLang="tr-TR"/>
              <a:pPr>
                <a:defRPr/>
              </a:pPr>
              <a:t>‹#›</a:t>
            </a:fld>
            <a:endParaRPr lang="tr-TR" altLang="tr-TR"/>
          </a:p>
        </p:txBody>
      </p:sp>
    </p:spTree>
    <p:extLst>
      <p:ext uri="{BB962C8B-B14F-4D97-AF65-F5344CB8AC3E}">
        <p14:creationId xmlns:p14="http://schemas.microsoft.com/office/powerpoint/2010/main" val="13136266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ＭＳ Ｐゴシック" charset="0"/>
          <a:cs typeface="+mj-cs"/>
        </a:defRPr>
      </a:lvl1pPr>
      <a:lvl2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2pPr>
      <a:lvl3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3pPr>
      <a:lvl4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4pPr>
      <a:lvl5pPr algn="l" rtl="0" eaLnBrk="0" fontAlgn="base" hangingPunct="0">
        <a:spcBef>
          <a:spcPct val="0"/>
        </a:spcBef>
        <a:spcAft>
          <a:spcPct val="0"/>
        </a:spcAft>
        <a:defRPr sz="4100" b="1">
          <a:solidFill>
            <a:schemeClr val="tx2"/>
          </a:solidFill>
          <a:latin typeface="Lucida Sans Unicode" pitchFamily="34" charset="0"/>
          <a:ea typeface="ＭＳ Ｐゴシック"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ＭＳ Ｐゴシック" charset="0"/>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ＭＳ Ｐゴシック" charset="0"/>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ＭＳ Ｐゴシック" charset="0"/>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ＭＳ Ｐゴシック" charset="0"/>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ＭＳ Ｐゴシック" charset="0"/>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823235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3 Dikdörtgen"/>
          <p:cNvSpPr>
            <a:spLocks noChangeArrowheads="1"/>
          </p:cNvSpPr>
          <p:nvPr/>
        </p:nvSpPr>
        <p:spPr bwMode="auto">
          <a:xfrm>
            <a:off x="1881188" y="1279179"/>
            <a:ext cx="8001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endPar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Easy to cultivate</a:t>
            </a: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C</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heap</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growth</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medium</a:t>
            </a:r>
            <a:endPar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Reduce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the greenhouse gas effect by CO2 </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fixation</a:t>
            </a:r>
            <a:endParaRPr kumimoji="0" lang="tr-TR" altLang="tr-TR" sz="2400" b="0" i="0" u="none" strike="noStrike" kern="1200" cap="none" spc="0" normalizeH="0" baseline="-2500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p:txBody>
      </p:sp>
      <p:sp>
        <p:nvSpPr>
          <p:cNvPr id="76803" name="4 Metin kutusu"/>
          <p:cNvSpPr txBox="1">
            <a:spLocks noChangeArrowheads="1"/>
          </p:cNvSpPr>
          <p:nvPr/>
        </p:nvSpPr>
        <p:spPr bwMode="auto">
          <a:xfrm>
            <a:off x="4295775" y="476251"/>
            <a:ext cx="407193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altLang="tr-TR" sz="3200" b="1" i="0" u="none" strike="noStrike" kern="1200" cap="none" spc="0" normalizeH="0" baseline="0" noProof="0" dirty="0" err="1" smtClean="0">
                <a:ln>
                  <a:noFill/>
                </a:ln>
                <a:solidFill>
                  <a:srgbClr val="C00000"/>
                </a:solidFill>
                <a:effectLst/>
                <a:uLnTx/>
                <a:uFillTx/>
                <a:latin typeface="Comic Sans MS" panose="030F0702030302020204" pitchFamily="66" charset="0"/>
                <a:ea typeface="ＭＳ Ｐゴシック" panose="020B0600070205080204" pitchFamily="34" charset="-128"/>
                <a:cs typeface="+mn-cs"/>
              </a:rPr>
              <a:t>Photosynthetic</a:t>
            </a:r>
            <a:r>
              <a:rPr kumimoji="0" lang="tr-TR" altLang="tr-TR" sz="3200" b="1" i="0" u="none" strike="noStrike" kern="1200" cap="none" spc="0" normalizeH="0" baseline="0" noProof="0" dirty="0" smtClean="0">
                <a:ln>
                  <a:noFill/>
                </a:ln>
                <a:solidFill>
                  <a:srgbClr val="C00000"/>
                </a:solidFill>
                <a:effectLst/>
                <a:uLnTx/>
                <a:uFillTx/>
                <a:latin typeface="Comic Sans MS" panose="030F0702030302020204" pitchFamily="66" charset="0"/>
                <a:ea typeface="ＭＳ Ｐゴシック" panose="020B0600070205080204" pitchFamily="34" charset="-128"/>
                <a:cs typeface="+mn-cs"/>
              </a:rPr>
              <a:t> </a:t>
            </a:r>
            <a:r>
              <a:rPr kumimoji="0" lang="tr-TR" altLang="tr-TR" sz="3200" b="1" i="0" u="none" strike="noStrike" kern="1200" cap="none" spc="0" normalizeH="0" baseline="0" noProof="0" dirty="0" err="1" smtClean="0">
                <a:ln>
                  <a:noFill/>
                </a:ln>
                <a:solidFill>
                  <a:srgbClr val="C00000"/>
                </a:solidFill>
                <a:effectLst/>
                <a:uLnTx/>
                <a:uFillTx/>
                <a:latin typeface="Comic Sans MS" panose="030F0702030302020204" pitchFamily="66" charset="0"/>
                <a:ea typeface="ＭＳ Ｐゴシック" panose="020B0600070205080204" pitchFamily="34" charset="-128"/>
                <a:cs typeface="+mn-cs"/>
              </a:rPr>
              <a:t>microorganisms</a:t>
            </a:r>
            <a:endParaRPr kumimoji="0" lang="tr-TR" altLang="tr-TR" sz="3200" b="1" i="0" u="none" strike="noStrike" kern="1200" cap="none" spc="0" normalizeH="0" baseline="0" noProof="0" dirty="0">
              <a:ln>
                <a:noFill/>
              </a:ln>
              <a:solidFill>
                <a:srgbClr val="C00000"/>
              </a:solidFill>
              <a:effectLst/>
              <a:uLnTx/>
              <a:uFillTx/>
              <a:latin typeface="Comic Sans MS" panose="030F0702030302020204" pitchFamily="66" charset="0"/>
              <a:ea typeface="ＭＳ Ｐゴシック" panose="020B0600070205080204" pitchFamily="34" charset="-128"/>
              <a:cs typeface="+mn-cs"/>
            </a:endParaRPr>
          </a:p>
        </p:txBody>
      </p:sp>
      <p:sp>
        <p:nvSpPr>
          <p:cNvPr id="76804" name="4 Dikdörtgen"/>
          <p:cNvSpPr>
            <a:spLocks noChangeArrowheads="1"/>
          </p:cNvSpPr>
          <p:nvPr/>
        </p:nvSpPr>
        <p:spPr bwMode="auto">
          <a:xfrm>
            <a:off x="1881188" y="2848839"/>
            <a:ext cx="7715250" cy="26366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400"/>
              </a:spcBef>
              <a:buClr>
                <a:schemeClr val="accent1"/>
              </a:buClr>
              <a:buSzPct val="68000"/>
              <a:buFont typeface="Wingdings 3" panose="05040102010807070707" pitchFamily="18" charset="2"/>
              <a:buChar char=""/>
              <a:defRPr sz="2700">
                <a:solidFill>
                  <a:schemeClr val="tx1"/>
                </a:solidFill>
                <a:latin typeface="Lucida Sans Unicode" panose="020B0602030504020204" pitchFamily="34" charset="0"/>
                <a:ea typeface="ＭＳ Ｐゴシック" panose="020B0600070205080204" pitchFamily="34" charset="-128"/>
              </a:defRPr>
            </a:lvl1pPr>
            <a:lvl2pPr marL="742950" indent="-285750">
              <a:spcBef>
                <a:spcPts val="325"/>
              </a:spcBef>
              <a:buClr>
                <a:schemeClr val="accent1"/>
              </a:buClr>
              <a:buFont typeface="Verdana" panose="020B0604030504040204" pitchFamily="34" charset="0"/>
              <a:buChar char="◦"/>
              <a:defRPr sz="2300">
                <a:solidFill>
                  <a:schemeClr val="tx1"/>
                </a:solidFill>
                <a:latin typeface="Lucida Sans Unicode" panose="020B0602030504020204" pitchFamily="34" charset="0"/>
                <a:ea typeface="ＭＳ Ｐゴシック" panose="020B0600070205080204" pitchFamily="34" charset="-128"/>
              </a:defRPr>
            </a:lvl2pPr>
            <a:lvl3pPr marL="1143000" indent="-228600">
              <a:spcBef>
                <a:spcPts val="350"/>
              </a:spcBef>
              <a:buClr>
                <a:schemeClr val="accent2"/>
              </a:buClr>
              <a:buSzPct val="100000"/>
              <a:buFont typeface="Wingdings 2" panose="05020102010507070707" pitchFamily="18" charset="2"/>
              <a:buChar char=""/>
              <a:defRPr sz="2100">
                <a:solidFill>
                  <a:schemeClr val="tx1"/>
                </a:solidFill>
                <a:latin typeface="Lucida Sans Unicode" panose="020B0602030504020204" pitchFamily="34" charset="0"/>
                <a:ea typeface="ＭＳ Ｐゴシック" panose="020B0600070205080204" pitchFamily="34" charset="-128"/>
              </a:defRPr>
            </a:lvl3pPr>
            <a:lvl4pPr marL="1600200" indent="-228600">
              <a:spcBef>
                <a:spcPts val="350"/>
              </a:spcBef>
              <a:buClr>
                <a:schemeClr val="accent2"/>
              </a:buClr>
              <a:buFont typeface="Wingdings 2" panose="05020102010507070707" pitchFamily="18" charset="2"/>
              <a:buChar char=""/>
              <a:defRPr sz="1900">
                <a:solidFill>
                  <a:schemeClr val="tx1"/>
                </a:solidFill>
                <a:latin typeface="Lucida Sans Unicode" panose="020B0602030504020204" pitchFamily="34" charset="0"/>
                <a:ea typeface="ＭＳ Ｐゴシック" panose="020B0600070205080204" pitchFamily="34" charset="-128"/>
              </a:defRPr>
            </a:lvl4pPr>
            <a:lvl5pPr marL="2057400" indent="-228600">
              <a:spcBef>
                <a:spcPts val="350"/>
              </a:spcBef>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5pPr>
            <a:lvl6pPr marL="25146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6pPr>
            <a:lvl7pPr marL="29718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7pPr>
            <a:lvl8pPr marL="34290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8pPr>
            <a:lvl9pPr marL="3886200" indent="-228600" eaLnBrk="0" fontAlgn="base" hangingPunct="0">
              <a:spcBef>
                <a:spcPts val="350"/>
              </a:spcBef>
              <a:spcAft>
                <a:spcPct val="0"/>
              </a:spcAft>
              <a:buClr>
                <a:schemeClr val="accent2"/>
              </a:buClr>
              <a:buFont typeface="Wingdings 2" panose="05020102010507070707" pitchFamily="18" charset="2"/>
              <a:buChar char=""/>
              <a:defRPr>
                <a:solidFill>
                  <a:schemeClr val="tx1"/>
                </a:solidFill>
                <a:latin typeface="Lucida Sans Unicode" panose="020B0602030504020204" pitchFamily="34" charset="0"/>
                <a:ea typeface="ＭＳ Ｐゴシック" panose="020B0600070205080204" pitchFamily="34" charset="-128"/>
              </a:defRPr>
            </a:lvl9pPr>
          </a:lstStyle>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Easy to obtain, high oil content</a:t>
            </a: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Compared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to plants, they can </a:t>
            </a:r>
            <a:r>
              <a:rPr kumimoji="0" lang="tr-TR" altLang="tr-TR" sz="24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grow</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in ponds, fermentation units and even waste water </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a:t>
            </a:r>
            <a:r>
              <a:rPr kumimoji="0" lang="tr-TR" altLang="tr-TR" sz="24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no</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0" i="0" u="none" strike="noStrike" kern="1200" cap="none" spc="0" normalizeH="0" baseline="0" noProof="0" dirty="0" err="1"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need</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agricultural areas and </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forests</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a:t>
            </a:r>
          </a:p>
          <a:p>
            <a:pPr marL="365125" marR="0" lvl="0" indent="-255588" algn="l" defTabSz="914400" rtl="0" eaLnBrk="1" fontAlgn="base" latinLnBrk="0" hangingPunct="1">
              <a:lnSpc>
                <a:spcPct val="100000"/>
              </a:lnSpc>
              <a:spcBef>
                <a:spcPts val="400"/>
              </a:spcBef>
              <a:spcAft>
                <a:spcPct val="0"/>
              </a:spcAft>
              <a:buClr>
                <a:srgbClr val="2DA2BF"/>
              </a:buClr>
              <a:buSzPct val="68000"/>
              <a:buFont typeface="Wingdings 3" panose="05040102010807070707" pitchFamily="18" charset="2"/>
              <a:buNone/>
              <a:tabLst/>
              <a:defRPr/>
            </a:pP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Microalgae are extremely rich</a:t>
            </a:r>
            <a:r>
              <a:rPr kumimoji="0" lang="tr-TR"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in </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carbohydrate,</a:t>
            </a:r>
            <a:r>
              <a:rPr kumimoji="0" lang="tr-TR"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 </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protein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and </a:t>
            </a:r>
            <a:r>
              <a:rPr kumimoji="0" lang="en-US" altLang="tr-TR" sz="2400" b="0" i="0" u="none" strike="noStrike" kern="1200" cap="none" spc="0" normalizeH="0" baseline="0" noProof="0" dirty="0" smtClean="0">
                <a:ln>
                  <a:noFill/>
                </a:ln>
                <a:solidFill>
                  <a:prstClr val="black"/>
                </a:solidFill>
                <a:effectLst/>
                <a:uLnTx/>
                <a:uFillTx/>
                <a:latin typeface="Comic Sans MS" panose="030F0702030302020204" pitchFamily="66" charset="0"/>
                <a:ea typeface="ＭＳ Ｐゴシック" panose="020B0600070205080204" pitchFamily="34" charset="-128"/>
                <a:cs typeface="+mn-cs"/>
              </a:rPr>
              <a:t>especially   </a:t>
            </a:r>
            <a:r>
              <a:rPr kumimoji="0" lang="en-US"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rPr>
              <a:t>fatty acid content</a:t>
            </a:r>
            <a:endParaRPr kumimoji="0" lang="tr-TR" altLang="tr-TR" sz="24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a:p>
            <a:pPr marL="0" marR="0" lvl="0" indent="0" algn="just" defTabSz="914400" rtl="0" eaLnBrk="1" fontAlgn="auto" latinLnBrk="0" hangingPunct="1">
              <a:lnSpc>
                <a:spcPct val="100000"/>
              </a:lnSpc>
              <a:spcBef>
                <a:spcPct val="0"/>
              </a:spcBef>
              <a:spcAft>
                <a:spcPts val="0"/>
              </a:spcAft>
              <a:buClrTx/>
              <a:buSzTx/>
              <a:buFont typeface="Wingdings 3" panose="05040102010807070707" pitchFamily="18" charset="2"/>
              <a:buNone/>
              <a:tabLst/>
              <a:defRPr/>
            </a:pPr>
            <a:endParaRPr kumimoji="0" lang="tr-TR" altLang="tr-TR" sz="1800" b="0" i="0" u="none" strike="noStrike" kern="1200" cap="none" spc="0" normalizeH="0" baseline="0" noProof="0" dirty="0">
              <a:ln>
                <a:noFill/>
              </a:ln>
              <a:solidFill>
                <a:prstClr val="black"/>
              </a:solidFill>
              <a:effectLst/>
              <a:uLnTx/>
              <a:uFillTx/>
              <a:latin typeface="Comic Sans MS" panose="030F0702030302020204" pitchFamily="66" charset="0"/>
              <a:ea typeface="ＭＳ Ｐゴシック" panose="020B0600070205080204" pitchFamily="34" charset="-128"/>
              <a:cs typeface="+mn-cs"/>
            </a:endParaRPr>
          </a:p>
        </p:txBody>
      </p:sp>
    </p:spTree>
    <p:extLst>
      <p:ext uri="{BB962C8B-B14F-4D97-AF65-F5344CB8AC3E}">
        <p14:creationId xmlns:p14="http://schemas.microsoft.com/office/powerpoint/2010/main" val="35268454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p:cNvSpPr>
          <p:nvPr>
            <p:ph type="body" idx="1"/>
          </p:nvPr>
        </p:nvSpPr>
        <p:spPr>
          <a:xfrm>
            <a:off x="1847850" y="260351"/>
            <a:ext cx="8229600" cy="4525963"/>
          </a:xfrm>
        </p:spPr>
        <p:txBody>
          <a:bodyPr/>
          <a:lstStyle/>
          <a:p>
            <a:pPr algn="just"/>
            <a:endParaRPr lang="tr-TR" altLang="tr-TR" sz="2400" dirty="0">
              <a:latin typeface="Comic Sans MS" panose="030F0702030302020204" pitchFamily="66" charset="0"/>
              <a:ea typeface="ＭＳ Ｐゴシック" panose="020B0600070205080204" pitchFamily="34" charset="-128"/>
            </a:endParaRPr>
          </a:p>
          <a:p>
            <a:pPr algn="just"/>
            <a:r>
              <a:rPr lang="en-US" altLang="tr-TR" sz="2400" dirty="0">
                <a:latin typeface="Comic Sans MS" panose="030F0702030302020204" pitchFamily="66" charset="0"/>
                <a:ea typeface="ＭＳ Ｐゴシック" panose="020B0600070205080204" pitchFamily="34" charset="-128"/>
              </a:rPr>
              <a:t>The most important advantage of microalgae is that they do not need a carbon source because they can </a:t>
            </a:r>
            <a:r>
              <a:rPr lang="tr-TR" altLang="tr-TR" sz="2400" dirty="0" err="1" smtClean="0">
                <a:latin typeface="Comic Sans MS" panose="030F0702030302020204" pitchFamily="66" charset="0"/>
                <a:ea typeface="ＭＳ Ｐゴシック" panose="020B0600070205080204" pitchFamily="34" charset="-128"/>
              </a:rPr>
              <a:t>grow</a:t>
            </a:r>
            <a:r>
              <a:rPr lang="en-US" altLang="tr-TR" sz="2400" dirty="0" smtClean="0">
                <a:latin typeface="Comic Sans MS" panose="030F0702030302020204" pitchFamily="66" charset="0"/>
                <a:ea typeface="ＭＳ Ｐゴシック" panose="020B0600070205080204" pitchFamily="34" charset="-128"/>
              </a:rPr>
              <a:t> </a:t>
            </a:r>
            <a:r>
              <a:rPr lang="en-US" altLang="tr-TR" sz="2400" dirty="0" err="1">
                <a:latin typeface="Comic Sans MS" panose="030F0702030302020204" pitchFamily="66" charset="0"/>
                <a:ea typeface="ＭＳ Ｐゴシック" panose="020B0600070205080204" pitchFamily="34" charset="-128"/>
              </a:rPr>
              <a:t>photosynthetically</a:t>
            </a:r>
            <a:r>
              <a:rPr lang="en-US" altLang="tr-TR" sz="2400" dirty="0">
                <a:latin typeface="Comic Sans MS" panose="030F0702030302020204" pitchFamily="66" charset="0"/>
                <a:ea typeface="ＭＳ Ｐゴシック" panose="020B0600070205080204" pitchFamily="34" charset="-128"/>
              </a:rPr>
              <a:t> and they use carbon dioxide, which is the product of previous consumption, as an energy source and provide carbon dioxide neutralization.</a:t>
            </a:r>
          </a:p>
          <a:p>
            <a:pPr algn="just"/>
            <a:endParaRPr lang="en-US" altLang="tr-TR" sz="2400" dirty="0">
              <a:latin typeface="Comic Sans MS" panose="030F0702030302020204" pitchFamily="66" charset="0"/>
              <a:ea typeface="ＭＳ Ｐゴシック" panose="020B0600070205080204" pitchFamily="34" charset="-128"/>
            </a:endParaRPr>
          </a:p>
          <a:p>
            <a:pPr algn="just"/>
            <a:r>
              <a:rPr lang="en-US" altLang="tr-TR" sz="2400" dirty="0">
                <a:latin typeface="Comic Sans MS" panose="030F0702030302020204" pitchFamily="66" charset="0"/>
                <a:ea typeface="ＭＳ Ｐゴシック" panose="020B0600070205080204" pitchFamily="34" charset="-128"/>
              </a:rPr>
              <a:t>Lipids deposited by microalgae are generally in the form of triacylglycerol (&gt; 80%) and contain fatty acids rich in carbon atoms 16 and 18.</a:t>
            </a:r>
          </a:p>
          <a:p>
            <a:pPr algn="just"/>
            <a:endParaRPr lang="en-US" altLang="tr-TR" sz="2400" dirty="0">
              <a:latin typeface="Comic Sans MS" panose="030F0702030302020204" pitchFamily="66" charset="0"/>
              <a:ea typeface="ＭＳ Ｐゴシック" panose="020B0600070205080204" pitchFamily="34" charset="-128"/>
            </a:endParaRPr>
          </a:p>
          <a:p>
            <a:pPr algn="just"/>
            <a:r>
              <a:rPr lang="en-US" altLang="tr-TR" sz="2400" dirty="0">
                <a:latin typeface="Comic Sans MS" panose="030F0702030302020204" pitchFamily="66" charset="0"/>
                <a:ea typeface="ＭＳ Ｐゴシック" panose="020B0600070205080204" pitchFamily="34" charset="-128"/>
              </a:rPr>
              <a:t>Although the average lipid content of algae cells varies from 1% to 70%, there are microalgae capable of accumulating 90% lipid when optimum conditions are achieved.</a:t>
            </a:r>
            <a:endParaRPr lang="tr-TR" altLang="tr-TR" sz="2400" dirty="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11375781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3"/>
          <p:cNvSpPr>
            <a:spLocks noGrp="1"/>
          </p:cNvSpPr>
          <p:nvPr>
            <p:ph type="body" idx="1"/>
          </p:nvPr>
        </p:nvSpPr>
        <p:spPr>
          <a:xfrm>
            <a:off x="1981200" y="1125539"/>
            <a:ext cx="8229600" cy="6048375"/>
          </a:xfrm>
        </p:spPr>
        <p:txBody>
          <a:bodyPr/>
          <a:lstStyle/>
          <a:p>
            <a:pPr algn="just">
              <a:lnSpc>
                <a:spcPct val="90000"/>
              </a:lnSpc>
            </a:pPr>
            <a:r>
              <a:rPr lang="en-US" altLang="tr-TR" dirty="0">
                <a:latin typeface="Comic Sans MS" panose="030F0702030302020204" pitchFamily="66" charset="0"/>
                <a:ea typeface="ＭＳ Ｐゴシック" panose="020B0600070205080204" pitchFamily="34" charset="-128"/>
              </a:rPr>
              <a:t>Compared to the agricultural raw materials used for biodiesel production, it is thought that the separation of arable fields for biodiesel production by using microalgae as a raw material in biodiesel production is considerably reduced because they need 49 times smaller area than rapeseed area and 132 times smaller than soybean area.</a:t>
            </a:r>
            <a:endParaRPr lang="tr-TR"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3816008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p:cNvSpPr>
          <p:nvPr>
            <p:ph type="body" idx="1"/>
          </p:nvPr>
        </p:nvSpPr>
        <p:spPr/>
        <p:txBody>
          <a:bodyPr/>
          <a:lstStyle/>
          <a:p>
            <a:r>
              <a:rPr lang="en-US" altLang="tr-TR" sz="2400" dirty="0">
                <a:latin typeface="Comic Sans MS" panose="030F0702030302020204" pitchFamily="66" charset="0"/>
                <a:ea typeface="ＭＳ Ｐゴシック" panose="020B0600070205080204" pitchFamily="34" charset="-128"/>
              </a:rPr>
              <a:t>It has been reported that some algae and cyanobacteria species have high lipid content and under optimum conditions these photosynthetic microorganisms can produce 100 times more lipid than the plant system </a:t>
            </a:r>
            <a:r>
              <a:rPr lang="tr-TR" altLang="tr-TR" sz="2400" dirty="0" err="1" smtClean="0">
                <a:latin typeface="Comic Sans MS" panose="030F0702030302020204" pitchFamily="66" charset="0"/>
                <a:ea typeface="ＭＳ Ｐゴシック" panose="020B0600070205080204" pitchFamily="34" charset="-128"/>
              </a:rPr>
              <a:t>grown</a:t>
            </a:r>
            <a:r>
              <a:rPr lang="en-US" altLang="tr-TR" sz="2400" dirty="0" smtClean="0">
                <a:latin typeface="Comic Sans MS" panose="030F0702030302020204" pitchFamily="66" charset="0"/>
                <a:ea typeface="ＭＳ Ｐゴシック" panose="020B0600070205080204" pitchFamily="34" charset="-128"/>
              </a:rPr>
              <a:t> </a:t>
            </a:r>
            <a:r>
              <a:rPr lang="en-US" altLang="tr-TR" sz="2400" dirty="0">
                <a:latin typeface="Comic Sans MS" panose="030F0702030302020204" pitchFamily="66" charset="0"/>
                <a:ea typeface="ＭＳ Ｐゴシック" panose="020B0600070205080204" pitchFamily="34" charset="-128"/>
              </a:rPr>
              <a:t>in the same area.</a:t>
            </a:r>
          </a:p>
          <a:p>
            <a:endParaRPr lang="en-US" altLang="tr-TR" sz="2400" dirty="0">
              <a:latin typeface="Comic Sans MS" panose="030F0702030302020204" pitchFamily="66" charset="0"/>
              <a:ea typeface="ＭＳ Ｐゴシック" panose="020B0600070205080204" pitchFamily="34" charset="-128"/>
            </a:endParaRPr>
          </a:p>
          <a:p>
            <a:r>
              <a:rPr lang="en-US" altLang="tr-TR" sz="2400" dirty="0">
                <a:latin typeface="Comic Sans MS" panose="030F0702030302020204" pitchFamily="66" charset="0"/>
                <a:ea typeface="ＭＳ Ｐゴシック" panose="020B0600070205080204" pitchFamily="34" charset="-128"/>
              </a:rPr>
              <a:t>The researchers stated that the biodiesel produced from algae does not contain sulfur and can perform like diesel fuels with petroleum, particle, CO, hydrocarbon and </a:t>
            </a:r>
            <a:r>
              <a:rPr lang="en-US" altLang="tr-TR" sz="2400" dirty="0" err="1">
                <a:latin typeface="Comic Sans MS" panose="030F0702030302020204" pitchFamily="66" charset="0"/>
                <a:ea typeface="ＭＳ Ｐゴシック" panose="020B0600070205080204" pitchFamily="34" charset="-128"/>
              </a:rPr>
              <a:t>SOx</a:t>
            </a:r>
            <a:r>
              <a:rPr lang="en-US" altLang="tr-TR" sz="2400" dirty="0">
                <a:latin typeface="Comic Sans MS" panose="030F0702030302020204" pitchFamily="66" charset="0"/>
                <a:ea typeface="ＭＳ Ｐゴシック" panose="020B0600070205080204" pitchFamily="34" charset="-128"/>
              </a:rPr>
              <a:t> emissions are low, but NOx emission may be higher in some engine types.</a:t>
            </a:r>
            <a:endParaRPr lang="tr-TR" altLang="tr-TR" sz="2400" dirty="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39190094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1 İçerik Yer Tutucusu"/>
          <p:cNvSpPr>
            <a:spLocks noGrp="1"/>
          </p:cNvSpPr>
          <p:nvPr>
            <p:ph idx="1"/>
          </p:nvPr>
        </p:nvSpPr>
        <p:spPr/>
        <p:txBody>
          <a:bodyPr/>
          <a:lstStyle/>
          <a:p>
            <a:pPr algn="just" eaLnBrk="1" hangingPunct="1"/>
            <a:r>
              <a:rPr lang="en-US" altLang="tr-TR" sz="2500" dirty="0">
                <a:latin typeface="Comic Sans MS" panose="030F0702030302020204" pitchFamily="66" charset="0"/>
                <a:ea typeface="ＭＳ Ｐゴシック" panose="020B0600070205080204" pitchFamily="34" charset="-128"/>
              </a:rPr>
              <a:t>The use of vegetable oils as raw materials makes the price of biodiesel 1.5 times more expensive than oil-based diesel.</a:t>
            </a:r>
          </a:p>
          <a:p>
            <a:pPr algn="just" eaLnBrk="1" hangingPunct="1"/>
            <a:endParaRPr lang="en-US" altLang="tr-TR" sz="2500" dirty="0">
              <a:latin typeface="Comic Sans MS" panose="030F0702030302020204" pitchFamily="66" charset="0"/>
              <a:ea typeface="ＭＳ Ｐゴシック" panose="020B0600070205080204" pitchFamily="34" charset="-128"/>
            </a:endParaRPr>
          </a:p>
          <a:p>
            <a:pPr algn="just" eaLnBrk="1" hangingPunct="1"/>
            <a:r>
              <a:rPr lang="en-US" altLang="tr-TR" sz="2500" dirty="0">
                <a:latin typeface="Comic Sans MS" panose="030F0702030302020204" pitchFamily="66" charset="0"/>
                <a:ea typeface="ＭＳ Ｐゴシック" panose="020B0600070205080204" pitchFamily="34" charset="-128"/>
              </a:rPr>
              <a:t>However, the price of waste frying oils is 2-3 times cheaper than vegetable oils. Moreover, the similar quality of biodiesel produced from waste frying oils and vegetable oils is an appropriate </a:t>
            </a:r>
            <a:r>
              <a:rPr lang="tr-TR" altLang="tr-TR" sz="2500" dirty="0" err="1" smtClean="0">
                <a:latin typeface="Comic Sans MS" panose="030F0702030302020204" pitchFamily="66" charset="0"/>
                <a:ea typeface="ＭＳ Ｐゴシック" panose="020B0600070205080204" pitchFamily="34" charset="-128"/>
              </a:rPr>
              <a:t>material</a:t>
            </a:r>
            <a:r>
              <a:rPr lang="tr-TR" altLang="tr-TR" sz="2500" dirty="0" smtClean="0">
                <a:latin typeface="Comic Sans MS" panose="030F0702030302020204" pitchFamily="66" charset="0"/>
                <a:ea typeface="ＭＳ Ｐゴシック" panose="020B0600070205080204" pitchFamily="34" charset="-128"/>
              </a:rPr>
              <a:t> </a:t>
            </a:r>
            <a:r>
              <a:rPr lang="en-US" altLang="tr-TR" sz="2500" dirty="0" smtClean="0">
                <a:latin typeface="Comic Sans MS" panose="030F0702030302020204" pitchFamily="66" charset="0"/>
                <a:ea typeface="ＭＳ Ｐゴシック" panose="020B0600070205080204" pitchFamily="34" charset="-128"/>
              </a:rPr>
              <a:t>for </a:t>
            </a:r>
            <a:r>
              <a:rPr lang="en-US" altLang="tr-TR" sz="2500" dirty="0">
                <a:latin typeface="Comic Sans MS" panose="030F0702030302020204" pitchFamily="66" charset="0"/>
                <a:ea typeface="ＭＳ Ｐゴシック" panose="020B0600070205080204" pitchFamily="34" charset="-128"/>
              </a:rPr>
              <a:t>the evaluation of these oils.</a:t>
            </a:r>
          </a:p>
        </p:txBody>
      </p:sp>
    </p:spTree>
    <p:extLst>
      <p:ext uri="{BB962C8B-B14F-4D97-AF65-F5344CB8AC3E}">
        <p14:creationId xmlns:p14="http://schemas.microsoft.com/office/powerpoint/2010/main" val="3856166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1 İçerik Yer Tutucusu"/>
          <p:cNvSpPr>
            <a:spLocks noGrp="1"/>
          </p:cNvSpPr>
          <p:nvPr>
            <p:ph idx="1"/>
          </p:nvPr>
        </p:nvSpPr>
        <p:spPr>
          <a:xfrm>
            <a:off x="1919288" y="692151"/>
            <a:ext cx="8229600" cy="4525963"/>
          </a:xfrm>
        </p:spPr>
        <p:txBody>
          <a:bodyPr/>
          <a:lstStyle/>
          <a:p>
            <a:pPr algn="just" eaLnBrk="1" hangingPunct="1">
              <a:buFont typeface="Wingdings 3" panose="05040102010807070707" pitchFamily="18" charset="2"/>
              <a:buNone/>
            </a:pPr>
            <a:endParaRPr lang="tr-TR" altLang="tr-TR" sz="2500" dirty="0">
              <a:latin typeface="Comic Sans MS" panose="030F0702030302020204" pitchFamily="66" charset="0"/>
              <a:ea typeface="ＭＳ Ｐゴシック" panose="020B0600070205080204" pitchFamily="34" charset="-128"/>
            </a:endParaRPr>
          </a:p>
          <a:p>
            <a:pPr algn="just" eaLnBrk="1" hangingPunct="1"/>
            <a:r>
              <a:rPr lang="en-US" altLang="tr-TR" sz="2500" dirty="0">
                <a:latin typeface="Comic Sans MS" panose="030F0702030302020204" pitchFamily="66" charset="0"/>
                <a:ea typeface="ＭＳ Ｐゴシック" panose="020B0600070205080204" pitchFamily="34" charset="-128"/>
              </a:rPr>
              <a:t>Vegetable oils are exposed to very high temperatures during food frying. Hydrolysis, polymerization and oxidation occur and both the chemical and physical structure of the oil are destroyed.</a:t>
            </a:r>
          </a:p>
          <a:p>
            <a:pPr algn="just" eaLnBrk="1" hangingPunct="1"/>
            <a:endParaRPr lang="en-US" altLang="tr-TR" sz="2500" dirty="0">
              <a:latin typeface="Comic Sans MS" panose="030F0702030302020204" pitchFamily="66" charset="0"/>
              <a:ea typeface="ＭＳ Ｐゴシック" panose="020B0600070205080204" pitchFamily="34" charset="-128"/>
            </a:endParaRPr>
          </a:p>
          <a:p>
            <a:pPr algn="just" eaLnBrk="1" hangingPunct="1"/>
            <a:r>
              <a:rPr lang="en-US" altLang="tr-TR" sz="2500" dirty="0">
                <a:latin typeface="Comic Sans MS" panose="030F0702030302020204" pitchFamily="66" charset="0"/>
                <a:ea typeface="ＭＳ Ｐゴシック" panose="020B0600070205080204" pitchFamily="34" charset="-128"/>
              </a:rPr>
              <a:t>Due to the hydrolysis of triacylglycerol in the presence of moisture and oxidation, the amount of free fatty acid in the oil increases. The free fatty acid and water content have a negative effect on the transesterification reaction. It also prevents the separation of fatty acid esters and glycerol.</a:t>
            </a:r>
          </a:p>
        </p:txBody>
      </p:sp>
    </p:spTree>
    <p:extLst>
      <p:ext uri="{BB962C8B-B14F-4D97-AF65-F5344CB8AC3E}">
        <p14:creationId xmlns:p14="http://schemas.microsoft.com/office/powerpoint/2010/main" val="3034767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1 İçerik Yer Tutucusu"/>
          <p:cNvSpPr>
            <a:spLocks noGrp="1"/>
          </p:cNvSpPr>
          <p:nvPr>
            <p:ph idx="1"/>
          </p:nvPr>
        </p:nvSpPr>
        <p:spPr>
          <a:xfrm>
            <a:off x="1981200" y="765176"/>
            <a:ext cx="8229600" cy="5241925"/>
          </a:xfrm>
        </p:spPr>
        <p:txBody>
          <a:bodyPr/>
          <a:lstStyle/>
          <a:p>
            <a:pPr algn="just" eaLnBrk="1" hangingPunct="1"/>
            <a:r>
              <a:rPr lang="en-US" altLang="tr-TR" sz="2500" dirty="0">
                <a:latin typeface="Comic Sans MS" panose="030F0702030302020204" pitchFamily="66" charset="0"/>
                <a:ea typeface="ＭＳ Ｐゴシック" panose="020B0600070205080204" pitchFamily="34" charset="-128"/>
              </a:rPr>
              <a:t>The formation of dimeric and polymeric acids and glycerides in frying oils significantly increases the viscosity of the oil. Thus, as the molecular mass and iodine values ​​decrease, the saponification value and density increases. This prevents direct transesterification of the biodiesel.</a:t>
            </a:r>
          </a:p>
          <a:p>
            <a:pPr algn="just" eaLnBrk="1" hangingPunct="1"/>
            <a:endParaRPr lang="en-US" altLang="tr-TR" sz="2500" dirty="0">
              <a:latin typeface="Comic Sans MS" panose="030F0702030302020204" pitchFamily="66" charset="0"/>
              <a:ea typeface="ＭＳ Ｐゴシック" panose="020B0600070205080204" pitchFamily="34" charset="-128"/>
            </a:endParaRPr>
          </a:p>
          <a:p>
            <a:pPr algn="just" eaLnBrk="1" hangingPunct="1"/>
            <a:r>
              <a:rPr lang="en-US" altLang="tr-TR" sz="2500" dirty="0">
                <a:latin typeface="Comic Sans MS" panose="030F0702030302020204" pitchFamily="66" charset="0"/>
                <a:ea typeface="ＭＳ Ｐゴシック" panose="020B0600070205080204" pitchFamily="34" charset="-128"/>
              </a:rPr>
              <a:t>It is therefore necessary to reduce the free fatty acid content with an acidic catalyst. Both waste oils and animal fats have high saturation rates. Therefore, cold flow properties of biodiesel produced from these oils should be considered.</a:t>
            </a:r>
          </a:p>
        </p:txBody>
      </p:sp>
    </p:spTree>
    <p:extLst>
      <p:ext uri="{BB962C8B-B14F-4D97-AF65-F5344CB8AC3E}">
        <p14:creationId xmlns:p14="http://schemas.microsoft.com/office/powerpoint/2010/main" val="3514628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1 İçerik Yer Tutucusu"/>
          <p:cNvSpPr>
            <a:spLocks noGrp="1"/>
          </p:cNvSpPr>
          <p:nvPr>
            <p:ph idx="1"/>
          </p:nvPr>
        </p:nvSpPr>
        <p:spPr/>
        <p:txBody>
          <a:bodyPr/>
          <a:lstStyle/>
          <a:p>
            <a:pPr algn="just" eaLnBrk="1" hangingPunct="1">
              <a:lnSpc>
                <a:spcPct val="90000"/>
              </a:lnSpc>
            </a:pPr>
            <a:endParaRPr lang="en-US" altLang="tr-TR" dirty="0">
              <a:latin typeface="Comic Sans MS" panose="030F0702030302020204" pitchFamily="66" charset="0"/>
              <a:ea typeface="ＭＳ Ｐゴシック" panose="020B0600070205080204" pitchFamily="34" charset="-128"/>
            </a:endParaRPr>
          </a:p>
          <a:p>
            <a:pPr algn="just" eaLnBrk="1" hangingPunct="1">
              <a:lnSpc>
                <a:spcPct val="90000"/>
              </a:lnSpc>
            </a:pPr>
            <a:r>
              <a:rPr lang="en-US" altLang="tr-TR" dirty="0">
                <a:latin typeface="Comic Sans MS" panose="030F0702030302020204" pitchFamily="66" charset="0"/>
                <a:ea typeface="ＭＳ Ｐゴシック" panose="020B0600070205080204" pitchFamily="34" charset="-128"/>
              </a:rPr>
              <a:t>In order to replace petroleum based fuels, biodiesel must be produced on a commercial scale, cheaper than petroleum based fuels, and must meet the same standards as the fuels we use today in terms of combustion quality. Some of the studies conducted for this purpose have suggested the idea of ​​obtaining biodiesel from microbial lipids.</a:t>
            </a:r>
            <a:endParaRPr lang="en-US" altLang="tr-TR" dirty="0" smtClean="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3788829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1 İçerik Yer Tutucusu"/>
          <p:cNvSpPr>
            <a:spLocks noGrp="1"/>
          </p:cNvSpPr>
          <p:nvPr>
            <p:ph idx="1"/>
          </p:nvPr>
        </p:nvSpPr>
        <p:spPr/>
        <p:txBody>
          <a:bodyPr/>
          <a:lstStyle/>
          <a:p>
            <a:pPr algn="just" eaLnBrk="1" hangingPunct="1">
              <a:defRPr/>
            </a:pPr>
            <a:endParaRPr lang="en-US" dirty="0">
              <a:latin typeface="Comic Sans MS" pitchFamily="66" charset="0"/>
              <a:ea typeface="ＭＳ Ｐゴシック" pitchFamily="34" charset="-128"/>
            </a:endParaRPr>
          </a:p>
          <a:p>
            <a:pPr algn="just" eaLnBrk="1" hangingPunct="1">
              <a:defRPr/>
            </a:pPr>
            <a:r>
              <a:rPr lang="en-US" dirty="0">
                <a:latin typeface="Comic Sans MS" pitchFamily="66" charset="0"/>
                <a:ea typeface="ＭＳ Ｐゴシック" pitchFamily="34" charset="-128"/>
              </a:rPr>
              <a:t>Microorganisms compared to plants;</a:t>
            </a:r>
          </a:p>
          <a:p>
            <a:pPr algn="just" eaLnBrk="1" hangingPunct="1">
              <a:defRPr/>
            </a:pPr>
            <a:r>
              <a:rPr lang="en-US" dirty="0">
                <a:latin typeface="Comic Sans MS" pitchFamily="66" charset="0"/>
                <a:ea typeface="ＭＳ Ｐゴシック" pitchFamily="34" charset="-128"/>
              </a:rPr>
              <a:t>contain more lipids,</a:t>
            </a:r>
          </a:p>
          <a:p>
            <a:pPr algn="just" eaLnBrk="1" hangingPunct="1">
              <a:defRPr/>
            </a:pPr>
            <a:r>
              <a:rPr lang="en-US" dirty="0">
                <a:latin typeface="Comic Sans MS" pitchFamily="66" charset="0"/>
                <a:ea typeface="ＭＳ Ｐゴシック" pitchFamily="34" charset="-128"/>
              </a:rPr>
              <a:t>easier development processes,</a:t>
            </a:r>
          </a:p>
          <a:p>
            <a:pPr algn="just" eaLnBrk="1" hangingPunct="1">
              <a:defRPr/>
            </a:pPr>
            <a:r>
              <a:rPr lang="en-US" dirty="0">
                <a:latin typeface="Comic Sans MS" pitchFamily="66" charset="0"/>
                <a:ea typeface="ＭＳ Ｐゴシック" pitchFamily="34" charset="-128"/>
              </a:rPr>
              <a:t>are not affected by changing seasons and climatic conditions</a:t>
            </a:r>
          </a:p>
          <a:p>
            <a:pPr algn="just" eaLnBrk="1" hangingPunct="1">
              <a:defRPr/>
            </a:pPr>
            <a:r>
              <a:rPr lang="en-US" dirty="0">
                <a:latin typeface="Comic Sans MS" pitchFamily="66" charset="0"/>
                <a:ea typeface="ＭＳ Ｐゴシック" pitchFamily="34" charset="-128"/>
              </a:rPr>
              <a:t>They are more advantageous in biodiesel production because they can be produced in large quantities in a short time.</a:t>
            </a:r>
            <a:endParaRPr lang="en-US" dirty="0" smtClean="0">
              <a:latin typeface="Comic Sans MS" pitchFamily="66" charset="0"/>
              <a:ea typeface="ＭＳ Ｐゴシック" pitchFamily="34" charset="-128"/>
            </a:endParaRPr>
          </a:p>
        </p:txBody>
      </p:sp>
      <p:sp>
        <p:nvSpPr>
          <p:cNvPr id="2" name="Metin kutusu 1"/>
          <p:cNvSpPr txBox="1"/>
          <p:nvPr/>
        </p:nvSpPr>
        <p:spPr>
          <a:xfrm>
            <a:off x="1811215" y="870438"/>
            <a:ext cx="4352193"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tr-TR" sz="2800" b="1" i="0" u="none" strike="noStrike" kern="1200" cap="none" spc="0" normalizeH="0" baseline="0" noProof="0" dirty="0" err="1" smtClean="0">
                <a:ln>
                  <a:noFill/>
                </a:ln>
                <a:solidFill>
                  <a:prstClr val="black"/>
                </a:solidFill>
                <a:effectLst/>
                <a:uLnTx/>
                <a:uFillTx/>
                <a:latin typeface="Comic Sans MS" panose="030F0702030302020204" pitchFamily="66" charset="0"/>
                <a:ea typeface="+mn-ea"/>
                <a:cs typeface="+mn-cs"/>
              </a:rPr>
              <a:t>Microbial</a:t>
            </a:r>
            <a:r>
              <a:rPr kumimoji="0" lang="tr-TR" sz="2800" b="1" i="0" u="none" strike="noStrike" kern="1200" cap="none" spc="0" normalizeH="0" baseline="0" noProof="0" dirty="0" smtClean="0">
                <a:ln>
                  <a:noFill/>
                </a:ln>
                <a:solidFill>
                  <a:prstClr val="black"/>
                </a:solidFill>
                <a:effectLst/>
                <a:uLnTx/>
                <a:uFillTx/>
                <a:latin typeface="Comic Sans MS" panose="030F0702030302020204" pitchFamily="66" charset="0"/>
                <a:ea typeface="+mn-ea"/>
                <a:cs typeface="+mn-cs"/>
              </a:rPr>
              <a:t> </a:t>
            </a:r>
            <a:r>
              <a:rPr kumimoji="0" lang="tr-TR" sz="2800" b="1" i="0" u="none" strike="noStrike" kern="1200" cap="none" spc="0" normalizeH="0" baseline="0" noProof="0" dirty="0" err="1" smtClean="0">
                <a:ln>
                  <a:noFill/>
                </a:ln>
                <a:solidFill>
                  <a:prstClr val="black"/>
                </a:solidFill>
                <a:effectLst/>
                <a:uLnTx/>
                <a:uFillTx/>
                <a:latin typeface="Comic Sans MS" panose="030F0702030302020204" pitchFamily="66" charset="0"/>
                <a:ea typeface="+mn-ea"/>
                <a:cs typeface="+mn-cs"/>
              </a:rPr>
              <a:t>Lipids</a:t>
            </a:r>
            <a:endParaRPr kumimoji="0" lang="tr-TR" sz="2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endParaRPr>
          </a:p>
        </p:txBody>
      </p:sp>
    </p:spTree>
    <p:extLst>
      <p:ext uri="{BB962C8B-B14F-4D97-AF65-F5344CB8AC3E}">
        <p14:creationId xmlns:p14="http://schemas.microsoft.com/office/powerpoint/2010/main" val="31620639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3"/>
          <p:cNvSpPr>
            <a:spLocks noGrp="1"/>
          </p:cNvSpPr>
          <p:nvPr>
            <p:ph type="body" idx="1"/>
          </p:nvPr>
        </p:nvSpPr>
        <p:spPr>
          <a:xfrm>
            <a:off x="307731" y="990357"/>
            <a:ext cx="11561884" cy="5457825"/>
          </a:xfrm>
        </p:spPr>
        <p:txBody>
          <a:bodyPr/>
          <a:lstStyle/>
          <a:p>
            <a:pPr algn="just">
              <a:lnSpc>
                <a:spcPct val="80000"/>
              </a:lnSpc>
              <a:buNone/>
            </a:pPr>
            <a:r>
              <a:rPr lang="tr-TR" altLang="tr-TR" sz="2300" b="1" dirty="0">
                <a:latin typeface="Comic Sans MS" panose="030F0702030302020204" pitchFamily="66" charset="0"/>
                <a:ea typeface="ＭＳ Ｐゴシック" panose="020B0600070205080204" pitchFamily="34" charset="-128"/>
              </a:rPr>
              <a:t>	</a:t>
            </a:r>
            <a:endParaRPr lang="en-US" altLang="tr-TR" sz="2300" b="1" dirty="0">
              <a:latin typeface="Comic Sans MS" panose="030F0702030302020204" pitchFamily="66" charset="0"/>
              <a:ea typeface="ＭＳ Ｐゴシック" panose="020B0600070205080204" pitchFamily="34" charset="-128"/>
            </a:endParaRPr>
          </a:p>
          <a:p>
            <a:pPr algn="just">
              <a:lnSpc>
                <a:spcPct val="80000"/>
              </a:lnSpc>
              <a:buNone/>
            </a:pPr>
            <a:r>
              <a:rPr lang="tr-TR" altLang="tr-TR" sz="2300" b="1" dirty="0" smtClean="0">
                <a:solidFill>
                  <a:srgbClr val="FF0000"/>
                </a:solidFill>
                <a:latin typeface="Comic Sans MS" panose="030F0702030302020204" pitchFamily="66" charset="0"/>
                <a:ea typeface="ＭＳ Ｐゴシック" panose="020B0600070205080204" pitchFamily="34" charset="-128"/>
              </a:rPr>
              <a:t>B</a:t>
            </a:r>
            <a:r>
              <a:rPr lang="en-US" altLang="tr-TR" sz="2300" b="1" dirty="0" err="1" smtClean="0">
                <a:solidFill>
                  <a:srgbClr val="FF0000"/>
                </a:solidFill>
                <a:latin typeface="Comic Sans MS" panose="030F0702030302020204" pitchFamily="66" charset="0"/>
                <a:ea typeface="ＭＳ Ｐゴシック" panose="020B0600070205080204" pitchFamily="34" charset="-128"/>
              </a:rPr>
              <a:t>acteria</a:t>
            </a:r>
            <a:endParaRPr lang="en-US" altLang="tr-TR" sz="2300" b="1" dirty="0">
              <a:solidFill>
                <a:srgbClr val="FF0000"/>
              </a:solidFill>
              <a:latin typeface="Comic Sans MS" panose="030F0702030302020204" pitchFamily="66" charset="0"/>
              <a:ea typeface="ＭＳ Ｐゴシック" panose="020B0600070205080204" pitchFamily="34" charset="-128"/>
            </a:endParaRPr>
          </a:p>
          <a:p>
            <a:pPr algn="just">
              <a:lnSpc>
                <a:spcPct val="8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80000"/>
              </a:lnSpc>
              <a:buNone/>
            </a:pPr>
            <a:r>
              <a:rPr lang="en-US" altLang="tr-TR" sz="2300" b="1" dirty="0">
                <a:latin typeface="Comic Sans MS" panose="030F0702030302020204" pitchFamily="66" charset="0"/>
                <a:ea typeface="ＭＳ Ｐゴシック" panose="020B0600070205080204" pitchFamily="34" charset="-128"/>
              </a:rPr>
              <a:t>Bacteria generally do not produce triacylglycerol, but instead store </a:t>
            </a:r>
            <a:r>
              <a:rPr lang="en-US" altLang="tr-TR" sz="2300" b="1" dirty="0" err="1">
                <a:latin typeface="Comic Sans MS" panose="030F0702030302020204" pitchFamily="66" charset="0"/>
                <a:ea typeface="ＭＳ Ｐゴシック" panose="020B0600070205080204" pitchFamily="34" charset="-128"/>
              </a:rPr>
              <a:t>polybutyl</a:t>
            </a:r>
            <a:r>
              <a:rPr lang="en-US" altLang="tr-TR" sz="2300" b="1" dirty="0">
                <a:latin typeface="Comic Sans MS" panose="030F0702030302020204" pitchFamily="66" charset="0"/>
                <a:ea typeface="ＭＳ Ｐゴシック" panose="020B0600070205080204" pitchFamily="34" charset="-128"/>
              </a:rPr>
              <a:t> </a:t>
            </a:r>
            <a:r>
              <a:rPr lang="en-US" altLang="tr-TR" sz="2300" b="1" dirty="0" err="1">
                <a:latin typeface="Comic Sans MS" panose="030F0702030302020204" pitchFamily="66" charset="0"/>
                <a:ea typeface="ＭＳ Ｐゴシック" panose="020B0600070205080204" pitchFamily="34" charset="-128"/>
              </a:rPr>
              <a:t>hydroxybutyrate</a:t>
            </a:r>
            <a:r>
              <a:rPr lang="en-US" altLang="tr-TR" sz="2300" b="1" dirty="0">
                <a:latin typeface="Comic Sans MS" panose="030F0702030302020204" pitchFamily="66" charset="0"/>
                <a:ea typeface="ＭＳ Ｐゴシック" panose="020B0600070205080204" pitchFamily="34" charset="-128"/>
              </a:rPr>
              <a:t> and </a:t>
            </a:r>
            <a:r>
              <a:rPr lang="en-US" altLang="tr-TR" sz="2300" b="1" dirty="0" err="1">
                <a:latin typeface="Comic Sans MS" panose="030F0702030302020204" pitchFamily="66" charset="0"/>
                <a:ea typeface="ＭＳ Ｐゴシック" panose="020B0600070205080204" pitchFamily="34" charset="-128"/>
              </a:rPr>
              <a:t>alkanoate</a:t>
            </a:r>
            <a:r>
              <a:rPr lang="en-US" altLang="tr-TR" sz="2300" b="1" dirty="0">
                <a:latin typeface="Comic Sans MS" panose="030F0702030302020204" pitchFamily="66" charset="0"/>
                <a:ea typeface="ＭＳ Ｐゴシック" panose="020B0600070205080204" pitchFamily="34" charset="-128"/>
              </a:rPr>
              <a:t>.</a:t>
            </a:r>
          </a:p>
          <a:p>
            <a:pPr algn="just">
              <a:lnSpc>
                <a:spcPct val="8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80000"/>
              </a:lnSpc>
              <a:buNone/>
            </a:pPr>
            <a:r>
              <a:rPr lang="en-US" altLang="tr-TR" sz="2300" b="1" dirty="0">
                <a:latin typeface="Comic Sans MS" panose="030F0702030302020204" pitchFamily="66" charset="0"/>
                <a:ea typeface="ＭＳ Ｐゴシック" panose="020B0600070205080204" pitchFamily="34" charset="-128"/>
              </a:rPr>
              <a:t>However, many bacteria are usually not lipid producers. Only a few bacterial species can accumulate mixed lipoid structures (</a:t>
            </a:r>
            <a:r>
              <a:rPr lang="en-US" altLang="tr-TR" sz="2300" b="1" dirty="0" err="1">
                <a:latin typeface="Comic Sans MS" panose="030F0702030302020204" pitchFamily="66" charset="0"/>
                <a:ea typeface="ＭＳ Ｐゴシック" panose="020B0600070205080204" pitchFamily="34" charset="-128"/>
              </a:rPr>
              <a:t>polyhydroxyalkanoate</a:t>
            </a:r>
            <a:r>
              <a:rPr lang="en-US" altLang="tr-TR" sz="2300" b="1" dirty="0">
                <a:latin typeface="Comic Sans MS" panose="030F0702030302020204" pitchFamily="66" charset="0"/>
                <a:ea typeface="ＭＳ Ｐゴシック" panose="020B0600070205080204" pitchFamily="34" charset="-128"/>
              </a:rPr>
              <a:t>) in their cells. These structures are very difficult to extract because they are in the outer membrane.</a:t>
            </a:r>
          </a:p>
          <a:p>
            <a:pPr algn="just">
              <a:lnSpc>
                <a:spcPct val="8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80000"/>
              </a:lnSpc>
              <a:buNone/>
            </a:pPr>
            <a:r>
              <a:rPr lang="en-US" altLang="tr-TR" sz="2300" b="1" dirty="0">
                <a:latin typeface="Comic Sans MS" panose="030F0702030302020204" pitchFamily="66" charset="0"/>
                <a:ea typeface="ＭＳ Ｐゴシック" panose="020B0600070205080204" pitchFamily="34" charset="-128"/>
              </a:rPr>
              <a:t>Therefore, the use of bacteria with high lipid content as raw material in biodiesel production has no commercial significance.</a:t>
            </a:r>
          </a:p>
          <a:p>
            <a:pPr algn="just">
              <a:lnSpc>
                <a:spcPct val="8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80000"/>
              </a:lnSpc>
              <a:buNone/>
            </a:pPr>
            <a:r>
              <a:rPr lang="en-US" altLang="tr-TR" sz="2300" b="1" dirty="0">
                <a:latin typeface="Comic Sans MS" panose="030F0702030302020204" pitchFamily="66" charset="0"/>
                <a:ea typeface="ＭＳ Ｐゴシック" panose="020B0600070205080204" pitchFamily="34" charset="-128"/>
              </a:rPr>
              <a:t>Therefore, </a:t>
            </a:r>
            <a:r>
              <a:rPr lang="tr-TR" altLang="tr-TR" sz="2300" b="1" dirty="0" err="1" smtClean="0">
                <a:latin typeface="Comic Sans MS" panose="030F0702030302020204" pitchFamily="66" charset="0"/>
                <a:ea typeface="ＭＳ Ｐゴシック" panose="020B0600070205080204" pitchFamily="34" charset="-128"/>
              </a:rPr>
              <a:t>lipid</a:t>
            </a:r>
            <a:r>
              <a:rPr lang="en-US" altLang="tr-TR" sz="2300" b="1" dirty="0" smtClean="0">
                <a:latin typeface="Comic Sans MS" panose="030F0702030302020204" pitchFamily="66" charset="0"/>
                <a:ea typeface="ＭＳ Ｐゴシック" panose="020B0600070205080204" pitchFamily="34" charset="-128"/>
              </a:rPr>
              <a:t> </a:t>
            </a:r>
            <a:r>
              <a:rPr lang="en-US" altLang="tr-TR" sz="2300" b="1" dirty="0">
                <a:latin typeface="Comic Sans MS" panose="030F0702030302020204" pitchFamily="66" charset="0"/>
                <a:ea typeface="ＭＳ Ｐゴシック" panose="020B0600070205080204" pitchFamily="34" charset="-128"/>
              </a:rPr>
              <a:t>accumulation feature is seen only in some yeast, fungi and algae.</a:t>
            </a:r>
            <a:endParaRPr lang="tr-TR" altLang="tr-TR" sz="2300" dirty="0">
              <a:latin typeface="Comic Sans MS" panose="030F0702030302020204" pitchFamily="66" charset="0"/>
              <a:ea typeface="ＭＳ Ｐゴシック" panose="020B0600070205080204" pitchFamily="34" charset="-128"/>
            </a:endParaRPr>
          </a:p>
          <a:p>
            <a:pPr algn="just">
              <a:lnSpc>
                <a:spcPct val="80000"/>
              </a:lnSpc>
              <a:buFont typeface="Wingdings 3" panose="05040102010807070707" pitchFamily="18" charset="2"/>
              <a:buNone/>
            </a:pPr>
            <a:endParaRPr lang="tr-TR" altLang="tr-TR" sz="2300" dirty="0">
              <a:latin typeface="Comic Sans MS" panose="030F0702030302020204" pitchFamily="66" charset="0"/>
              <a:ea typeface="ＭＳ Ｐゴシック" panose="020B0600070205080204" pitchFamily="34" charset="-128"/>
            </a:endParaRPr>
          </a:p>
          <a:p>
            <a:pPr algn="just">
              <a:lnSpc>
                <a:spcPct val="80000"/>
              </a:lnSpc>
              <a:buFont typeface="Wingdings 3" panose="05040102010807070707" pitchFamily="18" charset="2"/>
              <a:buNone/>
            </a:pPr>
            <a:r>
              <a:rPr lang="tr-TR" altLang="tr-TR" sz="2300" dirty="0">
                <a:latin typeface="Comic Sans MS" panose="030F0702030302020204" pitchFamily="66" charset="0"/>
                <a:ea typeface="ＭＳ Ｐゴシック" panose="020B0600070205080204" pitchFamily="34" charset="-128"/>
              </a:rPr>
              <a:t> </a:t>
            </a:r>
          </a:p>
        </p:txBody>
      </p:sp>
      <p:sp>
        <p:nvSpPr>
          <p:cNvPr id="72707" name="Dikdörtgen 1"/>
          <p:cNvSpPr>
            <a:spLocks noChangeArrowheads="1"/>
          </p:cNvSpPr>
          <p:nvPr/>
        </p:nvSpPr>
        <p:spPr bwMode="auto">
          <a:xfrm>
            <a:off x="4079875" y="260350"/>
            <a:ext cx="4572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255588">
              <a:defRPr sz="4000">
                <a:solidFill>
                  <a:schemeClr val="tx1"/>
                </a:solidFill>
                <a:latin typeface="Arial" panose="020B0604020202020204" pitchFamily="34" charset="0"/>
                <a:ea typeface="ＭＳ Ｐゴシック" panose="020B0600070205080204" pitchFamily="34" charset="-128"/>
              </a:defRPr>
            </a:lvl1pPr>
            <a:lvl2pPr marL="742950" indent="-285750">
              <a:defRPr sz="4000">
                <a:solidFill>
                  <a:schemeClr val="tx1"/>
                </a:solidFill>
                <a:latin typeface="Arial" panose="020B0604020202020204" pitchFamily="34" charset="0"/>
                <a:ea typeface="ＭＳ Ｐゴシック" panose="020B0600070205080204" pitchFamily="34" charset="-128"/>
              </a:defRPr>
            </a:lvl2pPr>
            <a:lvl3pPr marL="1143000" indent="-228600">
              <a:defRPr sz="4000">
                <a:solidFill>
                  <a:schemeClr val="tx1"/>
                </a:solidFill>
                <a:latin typeface="Arial" panose="020B0604020202020204" pitchFamily="34" charset="0"/>
                <a:ea typeface="ＭＳ Ｐゴシック" panose="020B0600070205080204" pitchFamily="34" charset="-128"/>
              </a:defRPr>
            </a:lvl3pPr>
            <a:lvl4pPr marL="1600200" indent="-228600">
              <a:defRPr sz="4000">
                <a:solidFill>
                  <a:schemeClr val="tx1"/>
                </a:solidFill>
                <a:latin typeface="Arial" panose="020B0604020202020204" pitchFamily="34" charset="0"/>
                <a:ea typeface="ＭＳ Ｐゴシック" panose="020B0600070205080204" pitchFamily="34" charset="-128"/>
              </a:defRPr>
            </a:lvl4pPr>
            <a:lvl5pPr marL="2057400" indent="-228600">
              <a:defRPr sz="4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4000">
                <a:solidFill>
                  <a:schemeClr val="tx1"/>
                </a:solidFill>
                <a:latin typeface="Arial" panose="020B0604020202020204" pitchFamily="34" charset="0"/>
                <a:ea typeface="ＭＳ Ｐゴシック" panose="020B0600070205080204" pitchFamily="34" charset="-128"/>
              </a:defRPr>
            </a:lvl9pPr>
          </a:lstStyle>
          <a:p>
            <a:pPr marL="365125" marR="0" lvl="0" indent="-255588" algn="ctr" defTabSz="914400" rtl="0" eaLnBrk="1" fontAlgn="auto" latinLnBrk="0" hangingPunct="1">
              <a:lnSpc>
                <a:spcPct val="100000"/>
              </a:lnSpc>
              <a:spcBef>
                <a:spcPts val="400"/>
              </a:spcBef>
              <a:spcAft>
                <a:spcPts val="0"/>
              </a:spcAft>
              <a:buClr>
                <a:srgbClr val="2DA2BF"/>
              </a:buClr>
              <a:buSzPct val="68000"/>
              <a:buFontTx/>
              <a:buNone/>
              <a:tabLst/>
              <a:defRPr/>
            </a:pPr>
            <a:r>
              <a:rPr kumimoji="0" lang="tr-TR" altLang="tr-TR" sz="2700" b="1" i="0" u="none" strike="noStrike" kern="1200" cap="none" spc="0" normalizeH="0" baseline="0" noProof="0" dirty="0" err="1"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Usage</a:t>
            </a:r>
            <a:r>
              <a:rPr kumimoji="0" lang="tr-TR" altLang="tr-TR" sz="2700" b="1" i="0" u="none" strike="noStrike" kern="1200" cap="none" spc="0" normalizeH="0" baseline="0" noProof="0" dirty="0"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 of </a:t>
            </a:r>
            <a:r>
              <a:rPr kumimoji="0" lang="tr-TR" altLang="tr-TR" sz="2700" b="1" i="0" u="none" strike="noStrike" kern="1200" cap="none" spc="0" normalizeH="0" baseline="0" noProof="0" dirty="0" err="1"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microbial</a:t>
            </a:r>
            <a:r>
              <a:rPr kumimoji="0" lang="tr-TR" altLang="tr-TR" sz="2700" b="1" i="0" u="none" strike="noStrike" kern="1200" cap="none" spc="0" normalizeH="0" baseline="0" noProof="0" dirty="0"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 </a:t>
            </a:r>
            <a:r>
              <a:rPr kumimoji="0" lang="tr-TR" altLang="tr-TR" sz="2700" b="1" i="0" u="none" strike="noStrike" kern="1200" cap="none" spc="0" normalizeH="0" baseline="0" noProof="0" dirty="0" err="1"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lipids</a:t>
            </a:r>
            <a:r>
              <a:rPr kumimoji="0" lang="tr-TR" altLang="tr-TR" sz="2700" b="1" i="0" u="none" strike="noStrike" kern="1200" cap="none" spc="0" normalizeH="0" baseline="0" noProof="0" dirty="0"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 in </a:t>
            </a:r>
            <a:r>
              <a:rPr kumimoji="0" lang="tr-TR" altLang="tr-TR" sz="2700" b="1" i="0" u="none" strike="noStrike" kern="1200" cap="none" spc="0" normalizeH="0" baseline="0" noProof="0" dirty="0" err="1"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biodiesel</a:t>
            </a:r>
            <a:r>
              <a:rPr kumimoji="0" lang="tr-TR" altLang="tr-TR" sz="2700" b="1" i="0" u="none" strike="noStrike" kern="1200" cap="none" spc="0" normalizeH="0" baseline="0" noProof="0" dirty="0"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 </a:t>
            </a:r>
            <a:r>
              <a:rPr kumimoji="0" lang="tr-TR" altLang="tr-TR" sz="2700" b="1" i="0" u="none" strike="noStrike" kern="1200" cap="none" spc="0" normalizeH="0" baseline="0" noProof="0" dirty="0" err="1" smtClean="0">
                <a:ln>
                  <a:noFill/>
                </a:ln>
                <a:solidFill>
                  <a:srgbClr val="000000"/>
                </a:solidFill>
                <a:effectLst/>
                <a:uLnTx/>
                <a:uFillTx/>
                <a:latin typeface="Comic Sans MS" panose="030F0702030302020204" pitchFamily="66" charset="0"/>
                <a:ea typeface="ＭＳ Ｐゴシック" panose="020B0600070205080204" pitchFamily="34" charset="-128"/>
                <a:cs typeface="+mn-cs"/>
              </a:rPr>
              <a:t>production</a:t>
            </a:r>
            <a:endParaRPr kumimoji="0" lang="tr-TR" altLang="tr-TR" sz="2700" b="1" i="0" u="none" strike="noStrike" kern="1200" cap="none" spc="0" normalizeH="0" baseline="0" noProof="0" dirty="0">
              <a:ln>
                <a:noFill/>
              </a:ln>
              <a:solidFill>
                <a:srgbClr val="000000"/>
              </a:solidFill>
              <a:effectLst/>
              <a:uLnTx/>
              <a:uFillTx/>
              <a:latin typeface="Comic Sans MS" panose="030F0702030302020204" pitchFamily="66" charset="0"/>
              <a:ea typeface="ＭＳ Ｐゴシック" panose="020B0600070205080204" pitchFamily="34" charset="-128"/>
              <a:cs typeface="+mn-cs"/>
            </a:endParaRPr>
          </a:p>
        </p:txBody>
      </p:sp>
    </p:spTree>
    <p:extLst>
      <p:ext uri="{BB962C8B-B14F-4D97-AF65-F5344CB8AC3E}">
        <p14:creationId xmlns:p14="http://schemas.microsoft.com/office/powerpoint/2010/main" val="7875674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p:cNvSpPr>
          <p:nvPr>
            <p:ph type="body" idx="1"/>
          </p:nvPr>
        </p:nvSpPr>
        <p:spPr>
          <a:xfrm>
            <a:off x="606669" y="404814"/>
            <a:ext cx="9615244" cy="5616575"/>
          </a:xfrm>
        </p:spPr>
        <p:txBody>
          <a:bodyPr/>
          <a:lstStyle/>
          <a:p>
            <a:pPr algn="just">
              <a:lnSpc>
                <a:spcPct val="90000"/>
              </a:lnSpc>
              <a:buNone/>
            </a:pPr>
            <a:r>
              <a:rPr lang="tr-TR" altLang="tr-TR" sz="2300" b="1" dirty="0">
                <a:solidFill>
                  <a:srgbClr val="FF0000"/>
                </a:solidFill>
                <a:latin typeface="Comic Sans MS" panose="030F0702030302020204" pitchFamily="66" charset="0"/>
                <a:ea typeface="ＭＳ Ｐゴシック" panose="020B0600070205080204" pitchFamily="34" charset="-128"/>
              </a:rPr>
              <a:t>	</a:t>
            </a:r>
            <a:r>
              <a:rPr lang="en-US" altLang="tr-TR" sz="2300" b="1" dirty="0">
                <a:solidFill>
                  <a:srgbClr val="FF0000"/>
                </a:solidFill>
                <a:latin typeface="Comic Sans MS" panose="030F0702030302020204" pitchFamily="66" charset="0"/>
                <a:ea typeface="ＭＳ Ｐゴシック" panose="020B0600070205080204" pitchFamily="34" charset="-128"/>
              </a:rPr>
              <a:t>Fungi</a:t>
            </a:r>
          </a:p>
          <a:p>
            <a:pPr algn="just">
              <a:lnSpc>
                <a:spcPct val="9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300" b="1" dirty="0">
                <a:latin typeface="Comic Sans MS" panose="030F0702030302020204" pitchFamily="66" charset="0"/>
                <a:ea typeface="ＭＳ Ｐゴシック" panose="020B0600070205080204" pitchFamily="34" charset="-128"/>
              </a:rPr>
              <a:t>Since the 1980s, fungi (unicellular yeasts and filamentous fungi) have been interesting </a:t>
            </a:r>
            <a:r>
              <a:rPr lang="tr-TR" altLang="tr-TR" sz="2300" b="1" dirty="0" err="1" smtClean="0">
                <a:latin typeface="Comic Sans MS" panose="030F0702030302020204" pitchFamily="66" charset="0"/>
                <a:ea typeface="ＭＳ Ｐゴシック" panose="020B0600070205080204" pitchFamily="34" charset="-128"/>
              </a:rPr>
              <a:t>oleaginous</a:t>
            </a:r>
            <a:r>
              <a:rPr lang="en-US" altLang="tr-TR" sz="2300" b="1" dirty="0" smtClean="0">
                <a:latin typeface="Comic Sans MS" panose="030F0702030302020204" pitchFamily="66" charset="0"/>
                <a:ea typeface="ＭＳ Ｐゴシック" panose="020B0600070205080204" pitchFamily="34" charset="-128"/>
              </a:rPr>
              <a:t> </a:t>
            </a:r>
            <a:r>
              <a:rPr lang="en-US" altLang="tr-TR" sz="2300" b="1" dirty="0">
                <a:latin typeface="Comic Sans MS" panose="030F0702030302020204" pitchFamily="66" charset="0"/>
                <a:ea typeface="ＭＳ Ｐゴシック" panose="020B0600070205080204" pitchFamily="34" charset="-128"/>
              </a:rPr>
              <a:t>microorganisms.</a:t>
            </a:r>
          </a:p>
          <a:p>
            <a:pPr algn="just">
              <a:lnSpc>
                <a:spcPct val="9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300" b="1" dirty="0" err="1">
                <a:latin typeface="Comic Sans MS" panose="030F0702030302020204" pitchFamily="66" charset="0"/>
                <a:ea typeface="ＭＳ Ｐゴシック" panose="020B0600070205080204" pitchFamily="34" charset="-128"/>
              </a:rPr>
              <a:t>Rhodosporidium</a:t>
            </a:r>
            <a:r>
              <a:rPr lang="en-US" altLang="tr-TR" sz="2300" b="1" dirty="0">
                <a:latin typeface="Comic Sans MS" panose="030F0702030302020204" pitchFamily="66" charset="0"/>
                <a:ea typeface="ＭＳ Ｐゴシック" panose="020B0600070205080204" pitchFamily="34" charset="-128"/>
              </a:rPr>
              <a:t> sp., </a:t>
            </a:r>
            <a:r>
              <a:rPr lang="en-US" altLang="tr-TR" sz="2300" b="1" dirty="0" err="1">
                <a:latin typeface="Comic Sans MS" panose="030F0702030302020204" pitchFamily="66" charset="0"/>
                <a:ea typeface="ＭＳ Ｐゴシック" panose="020B0600070205080204" pitchFamily="34" charset="-128"/>
              </a:rPr>
              <a:t>Rhodotorula</a:t>
            </a:r>
            <a:r>
              <a:rPr lang="en-US" altLang="tr-TR" sz="2300" b="1" dirty="0">
                <a:latin typeface="Comic Sans MS" panose="030F0702030302020204" pitchFamily="66" charset="0"/>
                <a:ea typeface="ＭＳ Ｐゴシック" panose="020B0600070205080204" pitchFamily="34" charset="-128"/>
              </a:rPr>
              <a:t> </a:t>
            </a:r>
            <a:r>
              <a:rPr lang="en-US" altLang="tr-TR" sz="2300" b="1" dirty="0" err="1">
                <a:latin typeface="Comic Sans MS" panose="030F0702030302020204" pitchFamily="66" charset="0"/>
                <a:ea typeface="ＭＳ Ｐゴシック" panose="020B0600070205080204" pitchFamily="34" charset="-128"/>
              </a:rPr>
              <a:t>sp</a:t>
            </a:r>
            <a:r>
              <a:rPr lang="en-US" altLang="tr-TR" sz="2300" b="1" dirty="0">
                <a:latin typeface="Comic Sans MS" panose="030F0702030302020204" pitchFamily="66" charset="0"/>
                <a:ea typeface="ＭＳ Ｐゴシック" panose="020B0600070205080204" pitchFamily="34" charset="-128"/>
              </a:rPr>
              <a:t>, and </a:t>
            </a:r>
            <a:r>
              <a:rPr lang="en-US" altLang="tr-TR" sz="2300" b="1" dirty="0" err="1">
                <a:latin typeface="Comic Sans MS" panose="030F0702030302020204" pitchFamily="66" charset="0"/>
                <a:ea typeface="ＭＳ Ｐゴシック" panose="020B0600070205080204" pitchFamily="34" charset="-128"/>
              </a:rPr>
              <a:t>Lypomyces</a:t>
            </a:r>
            <a:r>
              <a:rPr lang="en-US" altLang="tr-TR" sz="2300" b="1" dirty="0">
                <a:latin typeface="Comic Sans MS" panose="030F0702030302020204" pitchFamily="66" charset="0"/>
                <a:ea typeface="ＭＳ Ｐゴシック" panose="020B0600070205080204" pitchFamily="34" charset="-128"/>
              </a:rPr>
              <a:t> sp. Some yeast species such as yeast have the ability to accumulate lipid up to 70% of their dry weight.</a:t>
            </a:r>
          </a:p>
          <a:p>
            <a:pPr algn="just">
              <a:lnSpc>
                <a:spcPct val="9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300" b="1" dirty="0">
                <a:latin typeface="Comic Sans MS" panose="030F0702030302020204" pitchFamily="66" charset="0"/>
                <a:ea typeface="ＭＳ Ｐゴシック" panose="020B0600070205080204" pitchFamily="34" charset="-128"/>
              </a:rPr>
              <a:t>Examples of fungi with high lipid content include </a:t>
            </a:r>
            <a:r>
              <a:rPr lang="en-US" altLang="tr-TR" sz="2300" b="1" dirty="0" err="1">
                <a:latin typeface="Comic Sans MS" panose="030F0702030302020204" pitchFamily="66" charset="0"/>
                <a:ea typeface="ＭＳ Ｐゴシック" panose="020B0600070205080204" pitchFamily="34" charset="-128"/>
              </a:rPr>
              <a:t>Mortierella</a:t>
            </a:r>
            <a:r>
              <a:rPr lang="en-US" altLang="tr-TR" sz="2300" b="1" dirty="0">
                <a:latin typeface="Comic Sans MS" panose="030F0702030302020204" pitchFamily="66" charset="0"/>
                <a:ea typeface="ＭＳ Ｐゴシック" panose="020B0600070205080204" pitchFamily="34" charset="-128"/>
              </a:rPr>
              <a:t> sp. species belonging to the genus can be given.</a:t>
            </a:r>
          </a:p>
          <a:p>
            <a:pPr algn="just">
              <a:lnSpc>
                <a:spcPct val="90000"/>
              </a:lnSpc>
              <a:buNone/>
            </a:pPr>
            <a:endParaRPr lang="en-US" altLang="tr-TR" sz="2300" b="1"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300" b="1" dirty="0">
                <a:latin typeface="Comic Sans MS" panose="030F0702030302020204" pitchFamily="66" charset="0"/>
                <a:ea typeface="ＭＳ Ｐゴシック" panose="020B0600070205080204" pitchFamily="34" charset="-128"/>
              </a:rPr>
              <a:t> Fatty yeasts and molds accumulate triacylglycerol rich in polyunsaturated fatty acids. The most common fatty acids in these cells are C18: 1, C18: 2, C16: 0, C16: 1.</a:t>
            </a:r>
            <a:endParaRPr lang="tr-TR" altLang="tr-TR" sz="2300" dirty="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2077397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3"/>
          <p:cNvSpPr>
            <a:spLocks noGrp="1"/>
          </p:cNvSpPr>
          <p:nvPr>
            <p:ph type="body" idx="1"/>
          </p:nvPr>
        </p:nvSpPr>
        <p:spPr>
          <a:xfrm>
            <a:off x="1919288" y="620714"/>
            <a:ext cx="8229600" cy="5976937"/>
          </a:xfrm>
        </p:spPr>
        <p:txBody>
          <a:bodyPr/>
          <a:lstStyle/>
          <a:p>
            <a:pPr algn="just">
              <a:lnSpc>
                <a:spcPct val="90000"/>
              </a:lnSpc>
              <a:buNone/>
            </a:pPr>
            <a:r>
              <a:rPr lang="tr-TR" altLang="tr-TR" sz="2800" b="1" dirty="0">
                <a:latin typeface="Comic Sans MS" panose="030F0702030302020204" pitchFamily="66" charset="0"/>
                <a:ea typeface="ＭＳ Ｐゴシック" panose="020B0600070205080204" pitchFamily="34" charset="-128"/>
              </a:rPr>
              <a:t>	</a:t>
            </a:r>
            <a:endParaRPr lang="en-US" altLang="tr-TR" sz="2800" b="1"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800" b="1" dirty="0">
                <a:latin typeface="Comic Sans MS" panose="030F0702030302020204" pitchFamily="66" charset="0"/>
                <a:ea typeface="ＭＳ Ｐゴシック" panose="020B0600070205080204" pitchFamily="34" charset="-128"/>
              </a:rPr>
              <a:t>Microalgae and Cyanobacteria</a:t>
            </a:r>
          </a:p>
          <a:p>
            <a:pPr algn="just">
              <a:lnSpc>
                <a:spcPct val="90000"/>
              </a:lnSpc>
              <a:buNone/>
            </a:pPr>
            <a:r>
              <a:rPr lang="en-US" altLang="tr-TR" sz="2800" dirty="0">
                <a:latin typeface="Comic Sans MS" panose="030F0702030302020204" pitchFamily="66" charset="0"/>
                <a:ea typeface="ＭＳ Ｐゴシック" panose="020B0600070205080204" pitchFamily="34" charset="-128"/>
              </a:rPr>
              <a:t>It is sometimes used in food and chemical production.</a:t>
            </a:r>
          </a:p>
          <a:p>
            <a:pPr algn="just">
              <a:lnSpc>
                <a:spcPct val="90000"/>
              </a:lnSpc>
              <a:buNone/>
            </a:pPr>
            <a:endParaRPr lang="en-US" altLang="tr-TR" sz="2800" dirty="0">
              <a:latin typeface="Comic Sans MS" panose="030F0702030302020204" pitchFamily="66" charset="0"/>
              <a:ea typeface="ＭＳ Ｐゴシック" panose="020B0600070205080204" pitchFamily="34" charset="-128"/>
            </a:endParaRPr>
          </a:p>
          <a:p>
            <a:pPr algn="just">
              <a:lnSpc>
                <a:spcPct val="90000"/>
              </a:lnSpc>
              <a:buNone/>
            </a:pPr>
            <a:r>
              <a:rPr lang="en-US" altLang="tr-TR" sz="2800" dirty="0">
                <a:latin typeface="Comic Sans MS" panose="030F0702030302020204" pitchFamily="66" charset="0"/>
                <a:ea typeface="ＭＳ Ｐゴシック" panose="020B0600070205080204" pitchFamily="34" charset="-128"/>
              </a:rPr>
              <a:t>But in recent years, their use as an energy source is in high demand.</a:t>
            </a:r>
          </a:p>
          <a:p>
            <a:pPr algn="just">
              <a:lnSpc>
                <a:spcPct val="90000"/>
              </a:lnSpc>
              <a:buNone/>
            </a:pPr>
            <a:endParaRPr lang="en-US" altLang="tr-TR" sz="2800" dirty="0">
              <a:latin typeface="Comic Sans MS" panose="030F0702030302020204" pitchFamily="66" charset="0"/>
              <a:ea typeface="ＭＳ Ｐゴシック" panose="020B0600070205080204" pitchFamily="34" charset="-128"/>
            </a:endParaRPr>
          </a:p>
          <a:p>
            <a:pPr algn="just">
              <a:lnSpc>
                <a:spcPct val="90000"/>
              </a:lnSpc>
              <a:buNone/>
            </a:pPr>
            <a:r>
              <a:rPr lang="tr-TR" altLang="tr-TR" sz="2800" dirty="0" smtClean="0">
                <a:latin typeface="Comic Sans MS" panose="030F0702030302020204" pitchFamily="66" charset="0"/>
                <a:ea typeface="ＭＳ Ｐゴシック" panose="020B0600070205080204" pitchFamily="34" charset="-128"/>
              </a:rPr>
              <a:t>T</a:t>
            </a:r>
            <a:r>
              <a:rPr lang="en-US" altLang="tr-TR" sz="2800" dirty="0" err="1" smtClean="0">
                <a:latin typeface="Comic Sans MS" panose="030F0702030302020204" pitchFamily="66" charset="0"/>
                <a:ea typeface="ＭＳ Ｐゴシック" panose="020B0600070205080204" pitchFamily="34" charset="-128"/>
              </a:rPr>
              <a:t>hese</a:t>
            </a:r>
            <a:r>
              <a:rPr lang="en-US" altLang="tr-TR" sz="2800" dirty="0" smtClean="0">
                <a:latin typeface="Comic Sans MS" panose="030F0702030302020204" pitchFamily="66" charset="0"/>
                <a:ea typeface="ＭＳ Ｐゴシック" panose="020B0600070205080204" pitchFamily="34" charset="-128"/>
              </a:rPr>
              <a:t> </a:t>
            </a:r>
            <a:r>
              <a:rPr lang="en-US" altLang="tr-TR" sz="2800" dirty="0">
                <a:latin typeface="Comic Sans MS" panose="030F0702030302020204" pitchFamily="66" charset="0"/>
                <a:ea typeface="ＭＳ Ｐゴシック" panose="020B0600070205080204" pitchFamily="34" charset="-128"/>
              </a:rPr>
              <a:t>microorganisms may be degraded for methane production, produce </a:t>
            </a:r>
            <a:r>
              <a:rPr lang="en-US" altLang="tr-TR" sz="2800" dirty="0" err="1">
                <a:latin typeface="Comic Sans MS" panose="030F0702030302020204" pitchFamily="66" charset="0"/>
                <a:ea typeface="ＭＳ Ｐゴシック" panose="020B0600070205080204" pitchFamily="34" charset="-128"/>
              </a:rPr>
              <a:t>photosynthetically</a:t>
            </a:r>
            <a:r>
              <a:rPr lang="en-US" altLang="tr-TR" sz="2800" dirty="0">
                <a:latin typeface="Comic Sans MS" panose="030F0702030302020204" pitchFamily="66" charset="0"/>
                <a:ea typeface="ＭＳ Ｐゴシック" panose="020B0600070205080204" pitchFamily="34" charset="-128"/>
              </a:rPr>
              <a:t> hydrogen, or some algae may be used as oil sources in the production of liquid fuel.</a:t>
            </a:r>
            <a:endParaRPr lang="tr-TR" altLang="tr-TR" sz="2800" dirty="0">
              <a:latin typeface="Comic Sans MS" panose="030F0702030302020204" pitchFamily="66" charset="0"/>
              <a:ea typeface="ＭＳ Ｐゴシック" panose="020B0600070205080204" pitchFamily="34" charset="-128"/>
            </a:endParaRPr>
          </a:p>
        </p:txBody>
      </p:sp>
    </p:spTree>
    <p:extLst>
      <p:ext uri="{BB962C8B-B14F-4D97-AF65-F5344CB8AC3E}">
        <p14:creationId xmlns:p14="http://schemas.microsoft.com/office/powerpoint/2010/main" val="1151351150"/>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otalTime>3</TotalTime>
  <Words>644</Words>
  <Application>Microsoft Office PowerPoint</Application>
  <PresentationFormat>Geniş ekran</PresentationFormat>
  <Paragraphs>66</Paragraphs>
  <Slides>13</Slides>
  <Notes>0</Notes>
  <HiddenSlides>0</HiddenSlides>
  <MMClips>0</MMClips>
  <ScaleCrop>false</ScaleCrop>
  <HeadingPairs>
    <vt:vector size="6" baseType="variant">
      <vt:variant>
        <vt:lpstr>Kullanılan Yazı Tipleri</vt:lpstr>
      </vt:variant>
      <vt:variant>
        <vt:i4>9</vt:i4>
      </vt:variant>
      <vt:variant>
        <vt:lpstr>Tema</vt:lpstr>
      </vt:variant>
      <vt:variant>
        <vt:i4>2</vt:i4>
      </vt:variant>
      <vt:variant>
        <vt:lpstr>Slayt Başlıkları</vt:lpstr>
      </vt:variant>
      <vt:variant>
        <vt:i4>13</vt:i4>
      </vt:variant>
    </vt:vector>
  </HeadingPairs>
  <TitlesOfParts>
    <vt:vector size="24" baseType="lpstr">
      <vt:lpstr>ＭＳ Ｐゴシック</vt:lpstr>
      <vt:lpstr>Arial</vt:lpstr>
      <vt:lpstr>Calibri</vt:lpstr>
      <vt:lpstr>Calibri Light</vt:lpstr>
      <vt:lpstr>Comic Sans MS</vt:lpstr>
      <vt:lpstr>Lucida Sans Unicode</vt:lpstr>
      <vt:lpstr>Verdana</vt:lpstr>
      <vt:lpstr>Wingdings 2</vt:lpstr>
      <vt:lpstr>Wingdings 3</vt:lpstr>
      <vt:lpstr>Office Teması</vt:lpstr>
      <vt:lpstr>Kalabalık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Sevgi ERTUĞRUL</dc:creator>
  <cp:lastModifiedBy>Sevgi ERTUĞRUL</cp:lastModifiedBy>
  <cp:revision>1</cp:revision>
  <dcterms:created xsi:type="dcterms:W3CDTF">2020-01-08T05:56:32Z</dcterms:created>
  <dcterms:modified xsi:type="dcterms:W3CDTF">2020-01-08T05:59:49Z</dcterms:modified>
</cp:coreProperties>
</file>