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2" r:id="rId4"/>
    <p:sldId id="260" r:id="rId5"/>
    <p:sldId id="261" r:id="rId6"/>
    <p:sldId id="259" r:id="rId7"/>
    <p:sldId id="263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3" d="100"/>
          <a:sy n="93" d="100"/>
        </p:scale>
        <p:origin x="4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F1D99-347C-4469-99EC-38112E9AAD04}" type="datetimeFigureOut">
              <a:rPr lang="tr-TR" smtClean="0"/>
              <a:t>19.02.2018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F981C-64E9-4E7B-A8A7-3B7BA5AF73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92176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F1D99-347C-4469-99EC-38112E9AAD04}" type="datetimeFigureOut">
              <a:rPr lang="tr-TR" smtClean="0"/>
              <a:t>19.02.2018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F981C-64E9-4E7B-A8A7-3B7BA5AF73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34069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F1D99-347C-4469-99EC-38112E9AAD04}" type="datetimeFigureOut">
              <a:rPr lang="tr-TR" smtClean="0"/>
              <a:t>19.02.2018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F981C-64E9-4E7B-A8A7-3B7BA5AF73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7204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31063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159563" y="0"/>
            <a:ext cx="10032437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831637" y="1268760"/>
            <a:ext cx="8750763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2845429" y="1844825"/>
            <a:ext cx="8750763" cy="4147865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087760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F1D99-347C-4469-99EC-38112E9AAD04}" type="datetimeFigureOut">
              <a:rPr lang="tr-TR" smtClean="0"/>
              <a:t>19.02.2018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F981C-64E9-4E7B-A8A7-3B7BA5AF73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5908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F1D99-347C-4469-99EC-38112E9AAD04}" type="datetimeFigureOut">
              <a:rPr lang="tr-TR" smtClean="0"/>
              <a:t>19.02.2018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F981C-64E9-4E7B-A8A7-3B7BA5AF73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6564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F1D99-347C-4469-99EC-38112E9AAD04}" type="datetimeFigureOut">
              <a:rPr lang="tr-TR" smtClean="0"/>
              <a:t>19.02.2018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F981C-64E9-4E7B-A8A7-3B7BA5AF73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65856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F1D99-347C-4469-99EC-38112E9AAD04}" type="datetimeFigureOut">
              <a:rPr lang="tr-TR" smtClean="0"/>
              <a:t>19.02.2018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F981C-64E9-4E7B-A8A7-3B7BA5AF73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2259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F1D99-347C-4469-99EC-38112E9AAD04}" type="datetimeFigureOut">
              <a:rPr lang="tr-TR" smtClean="0"/>
              <a:t>19.02.2018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F981C-64E9-4E7B-A8A7-3B7BA5AF73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48395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F1D99-347C-4469-99EC-38112E9AAD04}" type="datetimeFigureOut">
              <a:rPr lang="tr-TR" smtClean="0"/>
              <a:t>19.02.2018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F981C-64E9-4E7B-A8A7-3B7BA5AF73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0550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F1D99-347C-4469-99EC-38112E9AAD04}" type="datetimeFigureOut">
              <a:rPr lang="tr-TR" smtClean="0"/>
              <a:t>19.02.2018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F981C-64E9-4E7B-A8A7-3B7BA5AF73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1032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F1D99-347C-4469-99EC-38112E9AAD04}" type="datetimeFigureOut">
              <a:rPr lang="tr-TR" smtClean="0"/>
              <a:t>19.02.2018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F981C-64E9-4E7B-A8A7-3B7BA5AF73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4401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6F1D99-347C-4469-99EC-38112E9AAD04}" type="datetimeFigureOut">
              <a:rPr lang="tr-TR" smtClean="0"/>
              <a:t>19.02.2018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DF981C-64E9-4E7B-A8A7-3B7BA5AF73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9068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05931" y="1556793"/>
            <a:ext cx="478802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2" name="Dikdörtgen 1"/>
          <p:cNvSpPr/>
          <p:nvPr/>
        </p:nvSpPr>
        <p:spPr>
          <a:xfrm>
            <a:off x="2285442" y="2011488"/>
            <a:ext cx="546674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4400" b="1" i="1" dirty="0">
                <a:solidFill>
                  <a:schemeClr val="accent1">
                    <a:lumMod val="50000"/>
                  </a:schemeClr>
                </a:solidFill>
                <a:latin typeface="Book Antiqua" panose="02040602050305030304" pitchFamily="18" charset="0"/>
              </a:rPr>
              <a:t>Yazı Sistemleri</a:t>
            </a:r>
            <a:endParaRPr lang="tr-TR" sz="4400" b="1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0586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71973" y="548680"/>
            <a:ext cx="7282843" cy="460648"/>
          </a:xfrm>
        </p:spPr>
        <p:txBody>
          <a:bodyPr/>
          <a:lstStyle/>
          <a:p>
            <a:r>
              <a:rPr lang="tr-TR" b="1" dirty="0"/>
              <a:t>Latin Alfabesi</a:t>
            </a:r>
            <a:endParaRPr lang="tr-TR" dirty="0"/>
          </a:p>
        </p:txBody>
      </p:sp>
      <p:sp>
        <p:nvSpPr>
          <p:cNvPr id="2" name="İçerik Yer Tutucusu 1"/>
          <p:cNvSpPr>
            <a:spLocks noGrp="1"/>
          </p:cNvSpPr>
          <p:nvPr>
            <p:ph idx="10"/>
          </p:nvPr>
        </p:nvSpPr>
        <p:spPr>
          <a:xfrm>
            <a:off x="2773510" y="1009327"/>
            <a:ext cx="8750763" cy="5309279"/>
          </a:xfrm>
        </p:spPr>
        <p:txBody>
          <a:bodyPr>
            <a:normAutofit/>
          </a:bodyPr>
          <a:lstStyle/>
          <a:p>
            <a:endParaRPr lang="tr-TR" sz="1500" dirty="0" smtClean="0"/>
          </a:p>
          <a:p>
            <a:r>
              <a:rPr lang="tr-TR" sz="2400" dirty="0" smtClean="0"/>
              <a:t>Yunanistan’ın </a:t>
            </a:r>
            <a:r>
              <a:rPr lang="tr-TR" sz="2400" dirty="0"/>
              <a:t>İtalya’da kolonileri vardı bu nedenle 7. Yüzyılda alfabe İtalya’ya gelmiştir. Yunan alfabesinde her harf bir </a:t>
            </a:r>
            <a:r>
              <a:rPr lang="tr-TR" sz="2400" dirty="0" err="1"/>
              <a:t>yazıbirimdir</a:t>
            </a:r>
            <a:r>
              <a:rPr lang="tr-TR" sz="2400" dirty="0"/>
              <a:t> ve bu durum Etrüsk ve Latin (Roman) alfabelerinde devam eder.</a:t>
            </a:r>
          </a:p>
          <a:p>
            <a:r>
              <a:rPr lang="tr-TR" sz="2400" dirty="0"/>
              <a:t> </a:t>
            </a:r>
          </a:p>
          <a:p>
            <a:r>
              <a:rPr lang="tr-TR" sz="2400" b="1" dirty="0"/>
              <a:t>Etrüskler (</a:t>
            </a:r>
            <a:r>
              <a:rPr lang="tr-TR" sz="2400" b="1" dirty="0" err="1"/>
              <a:t>Etruscan</a:t>
            </a:r>
            <a:r>
              <a:rPr lang="tr-TR" sz="2400" b="1" dirty="0"/>
              <a:t>)</a:t>
            </a:r>
            <a:endParaRPr lang="tr-TR" sz="2400" dirty="0"/>
          </a:p>
          <a:p>
            <a:r>
              <a:rPr lang="tr-TR" sz="2400" dirty="0"/>
              <a:t>Etrüsk dilinin bilinen diğer dillerle ilişkisi yoktur. 1990daki deşifre edilme iddiasına kadar anlaşılamamıştır. Her ne kadar alfabe tanıdık geldiği için </a:t>
            </a:r>
            <a:r>
              <a:rPr lang="tr-TR" sz="2400" dirty="0" err="1"/>
              <a:t>sesletimine</a:t>
            </a:r>
            <a:r>
              <a:rPr lang="tr-TR" sz="2400" dirty="0"/>
              <a:t> ilişkin bir fikir verse de anlaşılamamıştır. Genellikle sağdan sola doğru yazılır.</a:t>
            </a:r>
          </a:p>
          <a:p>
            <a:r>
              <a:rPr lang="tr-TR" sz="1500" dirty="0"/>
              <a:t> </a:t>
            </a:r>
          </a:p>
          <a:p>
            <a:r>
              <a:rPr lang="tr-TR" sz="1500" dirty="0"/>
              <a:t> 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20973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tr-TR" sz="2400" b="1" dirty="0"/>
              <a:t>Latince</a:t>
            </a:r>
            <a:endParaRPr lang="tr-TR" sz="2400" dirty="0"/>
          </a:p>
          <a:p>
            <a:r>
              <a:rPr lang="tr-TR" sz="2400" dirty="0"/>
              <a:t>Latince, Hint-Avrupa dil ailesinin en iyi bilinen İtalik üyesidir. Diğer İtalik Diller, antik İtalya’da konuşulan </a:t>
            </a:r>
            <a:r>
              <a:rPr lang="tr-TR" sz="2400" dirty="0" err="1"/>
              <a:t>Oscan</a:t>
            </a:r>
            <a:r>
              <a:rPr lang="tr-TR" sz="2400" dirty="0"/>
              <a:t>, </a:t>
            </a:r>
            <a:r>
              <a:rPr lang="tr-TR" sz="2400" dirty="0" err="1"/>
              <a:t>Umbrian</a:t>
            </a:r>
            <a:r>
              <a:rPr lang="tr-TR" sz="2400" dirty="0"/>
              <a:t> ve </a:t>
            </a:r>
            <a:r>
              <a:rPr lang="tr-TR" sz="2400" dirty="0" err="1"/>
              <a:t>Faliscan’dır</a:t>
            </a:r>
            <a:r>
              <a:rPr lang="tr-TR" sz="2400" dirty="0"/>
              <a:t>. Latince günümüzde İtalyanca, Fransızca, İspanyolca, Portekizce ve Romen dillerinde etkisini sürdürmektedir. </a:t>
            </a:r>
          </a:p>
          <a:p>
            <a:r>
              <a:rPr lang="tr-TR" sz="2400" dirty="0"/>
              <a:t>Latince konuşan insanlar MÖ birinci bin yılda Roma civarında yaşamışlardır. Politik açıdan dünya tarihinin en güçlü toplumu olmuşlardır. MÖ 3. Yüzyılda İtalya’nın kontrolünü ele geçirmişler ardından Roma İmparatorluğu olarak </a:t>
            </a:r>
            <a:r>
              <a:rPr lang="tr-TR" sz="2400" dirty="0" err="1"/>
              <a:t>İngiltereden</a:t>
            </a:r>
            <a:r>
              <a:rPr lang="tr-TR" sz="2400" dirty="0"/>
              <a:t> Orta Doğuya ve Kuzey </a:t>
            </a:r>
            <a:r>
              <a:rPr lang="tr-TR" sz="2400" dirty="0" err="1"/>
              <a:t>Afrikaya</a:t>
            </a:r>
            <a:r>
              <a:rPr lang="tr-TR" sz="2400" dirty="0"/>
              <a:t> kadar hüküm sürmüşlerdir.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75074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2845429" y="1130157"/>
            <a:ext cx="8750763" cy="4862533"/>
          </a:xfrm>
        </p:spPr>
        <p:txBody>
          <a:bodyPr>
            <a:normAutofit/>
          </a:bodyPr>
          <a:lstStyle/>
          <a:p>
            <a:r>
              <a:rPr lang="tr-TR" sz="2400" dirty="0"/>
              <a:t>Sıradan insanların konuştuğu Latinceye “</a:t>
            </a:r>
            <a:r>
              <a:rPr lang="tr-TR" sz="2400" dirty="0" err="1"/>
              <a:t>vulgar</a:t>
            </a:r>
            <a:r>
              <a:rPr lang="tr-TR" sz="2400" dirty="0"/>
              <a:t>” (popüler), eğitimli – elit kesimin konuştuğuna “Latince” denilmiştir. Roman dilleri Klasik Latinceden değil </a:t>
            </a:r>
            <a:r>
              <a:rPr lang="tr-TR" sz="2400" dirty="0" err="1"/>
              <a:t>vulgardan</a:t>
            </a:r>
            <a:r>
              <a:rPr lang="tr-TR" sz="2400" dirty="0"/>
              <a:t> gelmişlerdir.</a:t>
            </a:r>
          </a:p>
          <a:p>
            <a:endParaRPr lang="tr-TR" sz="2400" dirty="0" smtClean="0"/>
          </a:p>
          <a:p>
            <a:r>
              <a:rPr lang="tr-TR" sz="2400" dirty="0" smtClean="0"/>
              <a:t>Erken </a:t>
            </a:r>
            <a:r>
              <a:rPr lang="tr-TR" sz="2400" dirty="0"/>
              <a:t>Ortaçağda insanlar yerel Roman lehçeleri konuşmuşlar ancak Latince yazmışlardır. </a:t>
            </a:r>
          </a:p>
          <a:p>
            <a:endParaRPr lang="tr-TR" sz="2400" dirty="0" smtClean="0"/>
          </a:p>
          <a:p>
            <a:r>
              <a:rPr lang="tr-TR" sz="2400" dirty="0" smtClean="0"/>
              <a:t>Latin </a:t>
            </a:r>
            <a:r>
              <a:rPr lang="tr-TR" sz="2400" dirty="0"/>
              <a:t>alfabesi ve Roman alfabesi terimleri sıklıkla birbirlerinin yerine kullanılmaktadır.</a:t>
            </a:r>
          </a:p>
          <a:p>
            <a:endParaRPr lang="tr-TR" sz="2400" dirty="0" smtClean="0"/>
          </a:p>
          <a:p>
            <a:r>
              <a:rPr lang="tr-TR" sz="2400" dirty="0" err="1" smtClean="0"/>
              <a:t>Pompeii</a:t>
            </a:r>
            <a:r>
              <a:rPr lang="tr-TR" sz="2400" dirty="0" smtClean="0"/>
              <a:t> </a:t>
            </a:r>
            <a:r>
              <a:rPr lang="tr-TR" sz="2400" dirty="0"/>
              <a:t>kalıntılarında bulunan grafitiler, sıradan insanların da okur yazar olduklarını göstermektedir.</a:t>
            </a:r>
          </a:p>
        </p:txBody>
      </p:sp>
    </p:spTree>
    <p:extLst>
      <p:ext uri="{BB962C8B-B14F-4D97-AF65-F5344CB8AC3E}">
        <p14:creationId xmlns:p14="http://schemas.microsoft.com/office/powerpoint/2010/main" val="18897397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pPr algn="ctr"/>
            <a:r>
              <a:rPr lang="tr-TR" sz="2800" dirty="0"/>
              <a:t>&lt;RESİM&gt;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300935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2332235" y="400692"/>
            <a:ext cx="9263958" cy="5753527"/>
          </a:xfrm>
        </p:spPr>
        <p:txBody>
          <a:bodyPr>
            <a:noAutofit/>
          </a:bodyPr>
          <a:lstStyle/>
          <a:p>
            <a:r>
              <a:rPr lang="tr-TR" sz="2400" b="1" dirty="0"/>
              <a:t>Roman Alfabesi</a:t>
            </a:r>
            <a:endParaRPr lang="tr-TR" sz="2400" dirty="0"/>
          </a:p>
          <a:p>
            <a:r>
              <a:rPr lang="tr-TR" sz="2400" dirty="0" smtClean="0"/>
              <a:t>Romanlar</a:t>
            </a:r>
            <a:r>
              <a:rPr lang="tr-TR" sz="2400" dirty="0"/>
              <a:t>, Etrüsk alfabesini ödünç almışlardır. Ancak iki dilin ses dizgeleri farklıdır. Latincede Etrüsk dilinin aksine ötümlü ünsüzler ve /o/ünlüsü vardır. Romanlar &lt;b&gt;, &lt;d&gt; ve &lt;o&gt; </a:t>
            </a:r>
            <a:r>
              <a:rPr lang="tr-TR" sz="2400" dirty="0" err="1"/>
              <a:t>yazıbirimlerini</a:t>
            </a:r>
            <a:r>
              <a:rPr lang="tr-TR" sz="2400" dirty="0"/>
              <a:t> Yunanlılardan aldıkları alfabedeki gibi kullanmışlardır. Bu durum, alfabeyi Etrüsklerden almış olmalarına karşın Yunan alfabesini de tanıdıklarını göstermektedir. Kullanmadıkları seslerin harflerini de tümden dışarıda bırakmışlardır. Örneğin önce &lt;z&gt; harfini, Latincede bu ses olmadığı için, çıkarmışlar ancak daha sonra çok sayıda Yunanca sözcük dillerine girdiğinden ve bu sesi içerdiğinden yeniden almışlar ve alfabenin sonuna yerleştirmişlerdir. </a:t>
            </a:r>
          </a:p>
          <a:p>
            <a:r>
              <a:rPr lang="tr-TR" sz="2400" dirty="0"/>
              <a:t>Romanlar, Yunan – Etrüsk alfabe dizilimini korumuş ancak harf adlarını değiştirmişlerdir. Harflere karşılık geldikleri sesle uyumlu adlar vermişlerdir. Ünlüler çıkan sese, ünsüzler ise arkalarına /e/ ünlüsü eklenerek. &lt; f, l, m, n, r, s, x&gt; önüne /e/ sesini almıştır. &lt;z&gt; yeniden alındığında Yunanca </a:t>
            </a:r>
            <a:r>
              <a:rPr lang="tr-TR" sz="2400" dirty="0" err="1"/>
              <a:t>sesletimi</a:t>
            </a:r>
            <a:r>
              <a:rPr lang="tr-TR" sz="2400" dirty="0"/>
              <a:t> olan /</a:t>
            </a:r>
            <a:r>
              <a:rPr lang="tr-TR" sz="2400" dirty="0" err="1"/>
              <a:t>zeta</a:t>
            </a:r>
            <a:r>
              <a:rPr lang="tr-TR" sz="2400" dirty="0"/>
              <a:t>/ kullanılmıştır.</a:t>
            </a:r>
          </a:p>
          <a:p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33081607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/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Latince soldan sağa yazılır. </a:t>
            </a:r>
          </a:p>
          <a:p>
            <a:r>
              <a:rPr lang="tr-TR" sz="2400" dirty="0"/>
              <a:t>Latin alfabesinin yerel kaligrafik farklılıkları olmuştur zamanla. Bunların bazılarını okumak ve anlamak zordur. Bazıları ise bağımsız yazı türlerine dönüşmüştür: Kıpti, Gotik, Kiril vb.</a:t>
            </a:r>
          </a:p>
          <a:p>
            <a:r>
              <a:rPr lang="tr-TR" sz="2400" dirty="0"/>
              <a:t>Roman alfabesinden türeyen alfabeler nadiren 26 temel harfin ötesine giderler. Genellikle </a:t>
            </a:r>
            <a:r>
              <a:rPr lang="tr-TR" sz="2400" dirty="0" err="1"/>
              <a:t>diakritik</a:t>
            </a:r>
            <a:r>
              <a:rPr lang="tr-TR" sz="2400" dirty="0"/>
              <a:t> kullanılır.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4625627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404</Words>
  <Application>Microsoft Office PowerPoint</Application>
  <PresentationFormat>Geniş ekran</PresentationFormat>
  <Paragraphs>27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3" baseType="lpstr">
      <vt:lpstr>맑은 고딕</vt:lpstr>
      <vt:lpstr>Arial</vt:lpstr>
      <vt:lpstr>Book Antiqua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Sıla Ay</dc:creator>
  <cp:lastModifiedBy>Sıla Ay</cp:lastModifiedBy>
  <cp:revision>2</cp:revision>
  <dcterms:created xsi:type="dcterms:W3CDTF">2018-01-25T11:55:08Z</dcterms:created>
  <dcterms:modified xsi:type="dcterms:W3CDTF">2018-02-19T08:43:51Z</dcterms:modified>
</cp:coreProperties>
</file>