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21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40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2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10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77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90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56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58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25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8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55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0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4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1D99-347C-4469-99EC-38112E9AAD04}" type="datetimeFigureOut">
              <a:rPr lang="tr-TR" smtClean="0"/>
              <a:t>19.02.2018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981C-64E9-4E7B-A8A7-3B7BA5AF73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06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931" y="1556793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85442" y="2011488"/>
            <a:ext cx="546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Yazı Sistemleri</a:t>
            </a:r>
            <a:endParaRPr lang="tr-TR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1973" y="548680"/>
            <a:ext cx="7282843" cy="460648"/>
          </a:xfrm>
        </p:spPr>
        <p:txBody>
          <a:bodyPr/>
          <a:lstStyle/>
          <a:p>
            <a:r>
              <a:rPr lang="tr-TR" b="1" dirty="0"/>
              <a:t>Latin Alfabesi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0"/>
          </p:nvPr>
        </p:nvSpPr>
        <p:spPr>
          <a:xfrm>
            <a:off x="2773510" y="1009327"/>
            <a:ext cx="8750763" cy="5309279"/>
          </a:xfrm>
        </p:spPr>
        <p:txBody>
          <a:bodyPr>
            <a:normAutofit/>
          </a:bodyPr>
          <a:lstStyle/>
          <a:p>
            <a:endParaRPr lang="tr-TR" sz="1500" dirty="0" smtClean="0"/>
          </a:p>
          <a:p>
            <a:r>
              <a:rPr lang="tr-TR" sz="2400" dirty="0" smtClean="0"/>
              <a:t>Yunanistan’ın </a:t>
            </a:r>
            <a:r>
              <a:rPr lang="tr-TR" sz="2400" dirty="0"/>
              <a:t>İtalya’da kolonileri vardı bu nedenle 7. Yüzyılda alfabe İtalya’ya gelmiştir. Yunan alfabesinde her harf bir </a:t>
            </a:r>
            <a:r>
              <a:rPr lang="tr-TR" sz="2400" dirty="0" err="1"/>
              <a:t>yazıbirimdir</a:t>
            </a:r>
            <a:r>
              <a:rPr lang="tr-TR" sz="2400" dirty="0"/>
              <a:t> ve bu durum Etrüsk ve Latin (Roman) alfabelerinde devam eder.</a:t>
            </a:r>
          </a:p>
          <a:p>
            <a:r>
              <a:rPr lang="tr-TR" sz="2400" dirty="0"/>
              <a:t> </a:t>
            </a:r>
          </a:p>
          <a:p>
            <a:r>
              <a:rPr lang="tr-TR" sz="2400" b="1" dirty="0"/>
              <a:t>Etrüskler (</a:t>
            </a:r>
            <a:r>
              <a:rPr lang="tr-TR" sz="2400" b="1" dirty="0" err="1"/>
              <a:t>Etruscan</a:t>
            </a:r>
            <a:r>
              <a:rPr lang="tr-TR" sz="2400" b="1" dirty="0"/>
              <a:t>)</a:t>
            </a:r>
            <a:endParaRPr lang="tr-TR" sz="2400" dirty="0"/>
          </a:p>
          <a:p>
            <a:r>
              <a:rPr lang="tr-TR" sz="2400" dirty="0"/>
              <a:t>Etrüsk dilinin bilinen diğer dillerle ilişkisi yoktur. 1990daki deşifre edilme iddiasına kadar anlaşılamamıştır. Her ne kadar alfabe tanıdık geldiği için </a:t>
            </a:r>
            <a:r>
              <a:rPr lang="tr-TR" sz="2400" dirty="0" err="1"/>
              <a:t>sesletimine</a:t>
            </a:r>
            <a:r>
              <a:rPr lang="tr-TR" sz="2400" dirty="0"/>
              <a:t> ilişkin bir fikir verse de anlaşılamamıştır. Genellikle sağdan sola doğru yazılır.</a:t>
            </a:r>
          </a:p>
          <a:p>
            <a:r>
              <a:rPr lang="tr-TR" sz="1500" dirty="0"/>
              <a:t> </a:t>
            </a:r>
          </a:p>
          <a:p>
            <a:r>
              <a:rPr lang="tr-TR" sz="1500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09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tr-TR" sz="2400" b="1" dirty="0"/>
              <a:t>Latince</a:t>
            </a:r>
            <a:endParaRPr lang="tr-TR" sz="2400" dirty="0"/>
          </a:p>
          <a:p>
            <a:r>
              <a:rPr lang="tr-TR" sz="2400" dirty="0"/>
              <a:t>Latince, Hint-Avrupa dil ailesinin en iyi bilinen İtalik üyesidir. Diğer İtalik Diller, antik İtalya’da konuşulan </a:t>
            </a:r>
            <a:r>
              <a:rPr lang="tr-TR" sz="2400" dirty="0" err="1"/>
              <a:t>Oscan</a:t>
            </a:r>
            <a:r>
              <a:rPr lang="tr-TR" sz="2400" dirty="0"/>
              <a:t>, </a:t>
            </a:r>
            <a:r>
              <a:rPr lang="tr-TR" sz="2400" dirty="0" err="1"/>
              <a:t>Umbrian</a:t>
            </a:r>
            <a:r>
              <a:rPr lang="tr-TR" sz="2400" dirty="0"/>
              <a:t> ve </a:t>
            </a:r>
            <a:r>
              <a:rPr lang="tr-TR" sz="2400" dirty="0" err="1"/>
              <a:t>Faliscan’dır</a:t>
            </a:r>
            <a:r>
              <a:rPr lang="tr-TR" sz="2400" dirty="0"/>
              <a:t>. Latince günümüzde İtalyanca, Fransızca, İspanyolca, Portekizce ve Romen dillerinde etkisini sürdürmektedir. </a:t>
            </a:r>
          </a:p>
          <a:p>
            <a:r>
              <a:rPr lang="tr-TR" sz="2400" dirty="0"/>
              <a:t>Latince konuşan insanlar MÖ birinci bin yılda Roma civarında yaşamışlardır. Politik açıdan dünya tarihinin en güçlü toplumu olmuşlardır. MÖ 3. Yüzyılda İtalya’nın kontrolünü ele geçirmişler ardından Roma İmparatorluğu olarak </a:t>
            </a:r>
            <a:r>
              <a:rPr lang="tr-TR" sz="2400" dirty="0" err="1"/>
              <a:t>İngiltereden</a:t>
            </a:r>
            <a:r>
              <a:rPr lang="tr-TR" sz="2400" dirty="0"/>
              <a:t> Orta Doğuya ve Kuzey </a:t>
            </a:r>
            <a:r>
              <a:rPr lang="tr-TR" sz="2400" dirty="0" err="1"/>
              <a:t>Afrikaya</a:t>
            </a:r>
            <a:r>
              <a:rPr lang="tr-TR" sz="2400" dirty="0"/>
              <a:t> kadar hüküm sürmüşlerdir.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5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2845429" y="1130157"/>
            <a:ext cx="8750763" cy="4862533"/>
          </a:xfrm>
        </p:spPr>
        <p:txBody>
          <a:bodyPr>
            <a:normAutofit/>
          </a:bodyPr>
          <a:lstStyle/>
          <a:p>
            <a:r>
              <a:rPr lang="tr-TR" sz="2400" dirty="0"/>
              <a:t>Sıradan insanların konuştuğu Latinceye “</a:t>
            </a:r>
            <a:r>
              <a:rPr lang="tr-TR" sz="2400" dirty="0" err="1"/>
              <a:t>vulgar</a:t>
            </a:r>
            <a:r>
              <a:rPr lang="tr-TR" sz="2400" dirty="0"/>
              <a:t>” (popüler), eğitimli – elit kesimin konuştuğuna “Latince” denilmiştir. Roman dilleri Klasik Latinceden değil </a:t>
            </a:r>
            <a:r>
              <a:rPr lang="tr-TR" sz="2400" dirty="0" err="1"/>
              <a:t>vulgardan</a:t>
            </a:r>
            <a:r>
              <a:rPr lang="tr-TR" sz="2400" dirty="0"/>
              <a:t> gelmişlerdir.</a:t>
            </a:r>
          </a:p>
          <a:p>
            <a:endParaRPr lang="tr-TR" sz="2400" dirty="0" smtClean="0"/>
          </a:p>
          <a:p>
            <a:r>
              <a:rPr lang="tr-TR" sz="2400" dirty="0" smtClean="0"/>
              <a:t>Erken </a:t>
            </a:r>
            <a:r>
              <a:rPr lang="tr-TR" sz="2400" dirty="0"/>
              <a:t>Ortaçağda insanlar yerel Roman lehçeleri konuşmuşlar ancak Latince yazmışlardır. </a:t>
            </a:r>
          </a:p>
          <a:p>
            <a:endParaRPr lang="tr-TR" sz="2400" dirty="0" smtClean="0"/>
          </a:p>
          <a:p>
            <a:r>
              <a:rPr lang="tr-TR" sz="2400" dirty="0" smtClean="0"/>
              <a:t>Latin </a:t>
            </a:r>
            <a:r>
              <a:rPr lang="tr-TR" sz="2400" dirty="0"/>
              <a:t>alfabesi ve Roman alfabesi terimleri sıklıkla birbirlerinin yerine kullanılmaktadır.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Pompeii</a:t>
            </a:r>
            <a:r>
              <a:rPr lang="tr-TR" sz="2400" dirty="0" smtClean="0"/>
              <a:t> </a:t>
            </a:r>
            <a:r>
              <a:rPr lang="tr-TR" sz="2400" dirty="0"/>
              <a:t>kalıntılarında bulunan grafitiler, sıradan insanların da okur yazar olduklarını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188973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tr-TR" sz="2800" dirty="0"/>
              <a:t>&lt;RESİM&gt;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009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2332235" y="400692"/>
            <a:ext cx="9263958" cy="5753527"/>
          </a:xfrm>
        </p:spPr>
        <p:txBody>
          <a:bodyPr>
            <a:noAutofit/>
          </a:bodyPr>
          <a:lstStyle/>
          <a:p>
            <a:r>
              <a:rPr lang="tr-TR" sz="2400" b="1" dirty="0"/>
              <a:t>Roman Alfabesi</a:t>
            </a:r>
            <a:endParaRPr lang="tr-TR" sz="2400" dirty="0"/>
          </a:p>
          <a:p>
            <a:r>
              <a:rPr lang="tr-TR" sz="2400" dirty="0" smtClean="0"/>
              <a:t>Romanlar</a:t>
            </a:r>
            <a:r>
              <a:rPr lang="tr-TR" sz="2400" dirty="0"/>
              <a:t>, Etrüsk alfabesini ödünç almışlardır. Ancak iki dilin ses dizgeleri farklıdır. Latincede Etrüsk dilinin aksine ötümlü ünsüzler ve /o/ünlüsü vardır. Romanlar &lt;b&gt;, &lt;d&gt; ve &lt;o&gt; </a:t>
            </a:r>
            <a:r>
              <a:rPr lang="tr-TR" sz="2400" dirty="0" err="1"/>
              <a:t>yazıbirimlerini</a:t>
            </a:r>
            <a:r>
              <a:rPr lang="tr-TR" sz="2400" dirty="0"/>
              <a:t> Yunanlılardan aldıkları alfabedeki gibi kullanmışlardır. Bu durum, alfabeyi Etrüsklerden almış olmalarına karşın Yunan alfabesini de tanıdıklarını göstermektedir. Kullanmadıkları seslerin harflerini de tümden dışarıda bırakmışlardır. Örneğin önce &lt;z&gt; harfini, Latincede bu ses olmadığı için, çıkarmışlar ancak daha sonra çok sayıda Yunanca sözcük dillerine girdiğinden ve bu sesi içerdiğinden yeniden almışlar ve alfabenin sonuna yerleştirmişlerdir. </a:t>
            </a:r>
          </a:p>
          <a:p>
            <a:r>
              <a:rPr lang="tr-TR" sz="2400" dirty="0"/>
              <a:t>Romanlar, Yunan – Etrüsk alfabe dizilimini korumuş ancak harf adlarını değiştirmişlerdir. Harflere karşılık geldikleri sesle uyumlu adlar vermişlerdir. Ünlüler çıkan sese, ünsüzler ise arkalarına /e/ ünlüsü eklenerek. &lt; f, l, m, n, r, s, x&gt; önüne /e/ sesini almıştır. &lt;z&gt; yeniden alındığında Yunanca </a:t>
            </a:r>
            <a:r>
              <a:rPr lang="tr-TR" sz="2400" dirty="0" err="1"/>
              <a:t>sesletimi</a:t>
            </a:r>
            <a:r>
              <a:rPr lang="tr-TR" sz="2400" dirty="0"/>
              <a:t> olan /</a:t>
            </a:r>
            <a:r>
              <a:rPr lang="tr-TR" sz="2400" dirty="0" err="1"/>
              <a:t>zeta</a:t>
            </a:r>
            <a:r>
              <a:rPr lang="tr-TR" sz="2400" dirty="0"/>
              <a:t>/ kullanılmıştır.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30816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Latince soldan sağa yazılır. </a:t>
            </a:r>
          </a:p>
          <a:p>
            <a:r>
              <a:rPr lang="tr-TR" sz="2400" dirty="0"/>
              <a:t>Latin alfabesinin yerel kaligrafik farklılıkları olmuştur zamanla. Bunların bazılarını okumak ve anlamak zordur. Bazıları ise bağımsız yazı türlerine dönüşmüştür: Kıpti, Gotik, Kiril vb.</a:t>
            </a:r>
          </a:p>
          <a:p>
            <a:r>
              <a:rPr lang="tr-TR" sz="2400" dirty="0"/>
              <a:t>Roman alfabesinden türeyen alfabeler nadiren 26 temel harfin ötesine giderler. Genellikle </a:t>
            </a:r>
            <a:r>
              <a:rPr lang="tr-TR" sz="2400" dirty="0" err="1"/>
              <a:t>diakritik</a:t>
            </a:r>
            <a:r>
              <a:rPr lang="tr-TR" sz="2400" dirty="0"/>
              <a:t> kullanılır.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6256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404</Words>
  <Application>Microsoft Office PowerPoint</Application>
  <PresentationFormat>Geniş ekran</PresentationFormat>
  <Paragraphs>27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Book Antiqua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Sıla Ay</dc:creator>
  <cp:lastModifiedBy>Sıla Ay</cp:lastModifiedBy>
  <cp:revision>2</cp:revision>
  <dcterms:created xsi:type="dcterms:W3CDTF">2018-01-25T11:55:08Z</dcterms:created>
  <dcterms:modified xsi:type="dcterms:W3CDTF">2018-02-19T08:43:51Z</dcterms:modified>
</cp:coreProperties>
</file>